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84" r:id="rId3"/>
    <p:sldId id="382" r:id="rId4"/>
    <p:sldId id="390" r:id="rId5"/>
    <p:sldId id="392" r:id="rId6"/>
    <p:sldId id="391" r:id="rId7"/>
    <p:sldId id="393" r:id="rId8"/>
    <p:sldId id="394" r:id="rId9"/>
    <p:sldId id="395" r:id="rId10"/>
    <p:sldId id="387" r:id="rId11"/>
    <p:sldId id="389" r:id="rId12"/>
    <p:sldId id="396" r:id="rId13"/>
    <p:sldId id="397" r:id="rId14"/>
    <p:sldId id="398" r:id="rId15"/>
    <p:sldId id="399" r:id="rId16"/>
    <p:sldId id="400" r:id="rId17"/>
    <p:sldId id="401" r:id="rId18"/>
    <p:sldId id="402" r:id="rId19"/>
    <p:sldId id="403" r:id="rId20"/>
    <p:sldId id="3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31A"/>
    <a:srgbClr val="002E6C"/>
    <a:srgbClr val="005696"/>
    <a:srgbClr val="0872B6"/>
    <a:srgbClr val="238F93"/>
    <a:srgbClr val="66AAD3"/>
    <a:srgbClr val="E27631"/>
    <a:srgbClr val="F7A800"/>
    <a:srgbClr val="08253C"/>
    <a:srgbClr val="246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754"/>
  </p:normalViewPr>
  <p:slideViewPr>
    <p:cSldViewPr snapToGrid="0" snapToObjects="1" showGuides="1">
      <p:cViewPr varScale="1">
        <p:scale>
          <a:sx n="155" d="100"/>
          <a:sy n="155" d="100"/>
        </p:scale>
        <p:origin x="364" y="8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05D95-54A5-1F44-B208-E07EE41AD230}"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5BC31-BC2C-8E4F-9381-C0EC562CA44A}" type="slidenum">
              <a:rPr lang="en-US" smtClean="0"/>
              <a:t>‹#›</a:t>
            </a:fld>
            <a:endParaRPr lang="en-US"/>
          </a:p>
        </p:txBody>
      </p:sp>
    </p:spTree>
    <p:extLst>
      <p:ext uri="{BB962C8B-B14F-4D97-AF65-F5344CB8AC3E}">
        <p14:creationId xmlns:p14="http://schemas.microsoft.com/office/powerpoint/2010/main" val="141092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2CBEBC-CFD5-2AA5-7802-8E0AC1F04561}"/>
              </a:ext>
            </a:extLst>
          </p:cNvPr>
          <p:cNvPicPr>
            <a:picLocks noChangeAspect="1"/>
          </p:cNvPicPr>
          <p:nvPr userDrawn="1"/>
        </p:nvPicPr>
        <p:blipFill>
          <a:blip r:embed="rId2"/>
          <a:srcRect t="8318" r="1065" b="19662"/>
          <a:stretch/>
        </p:blipFill>
        <p:spPr>
          <a:xfrm>
            <a:off x="0" y="0"/>
            <a:ext cx="12192000" cy="6858000"/>
          </a:xfrm>
          <a:prstGeom prst="rect">
            <a:avLst/>
          </a:prstGeom>
        </p:spPr>
      </p:pic>
      <p:sp>
        <p:nvSpPr>
          <p:cNvPr id="3" name="Subtitle 2">
            <a:extLst>
              <a:ext uri="{FF2B5EF4-FFF2-40B4-BE49-F238E27FC236}">
                <a16:creationId xmlns:a16="http://schemas.microsoft.com/office/drawing/2014/main" id="{83B5FA21-7B66-7D4F-A4FA-3BF5FC2727B1}"/>
              </a:ext>
            </a:extLst>
          </p:cNvPr>
          <p:cNvSpPr>
            <a:spLocks noGrp="1"/>
          </p:cNvSpPr>
          <p:nvPr>
            <p:ph type="subTitle" idx="1"/>
          </p:nvPr>
        </p:nvSpPr>
        <p:spPr>
          <a:xfrm>
            <a:off x="729973" y="2116450"/>
            <a:ext cx="7007051" cy="1400175"/>
          </a:xfrm>
          <a:effectLst/>
        </p:spPr>
        <p:txBody>
          <a:bodyPr/>
          <a:lstStyle>
            <a:lvl1pPr marL="0" indent="0" algn="l">
              <a:buNone/>
              <a:defRPr sz="2000">
                <a:solidFill>
                  <a:srgbClr val="66AAD3"/>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C6153C5E-AA57-1640-BB98-8960B7FEBD2C}"/>
              </a:ext>
            </a:extLst>
          </p:cNvPr>
          <p:cNvSpPr>
            <a:spLocks noGrp="1"/>
          </p:cNvSpPr>
          <p:nvPr>
            <p:ph type="ctrTitle" hasCustomPrompt="1"/>
          </p:nvPr>
        </p:nvSpPr>
        <p:spPr>
          <a:xfrm>
            <a:off x="729973" y="677036"/>
            <a:ext cx="7577322" cy="2017034"/>
          </a:xfrm>
          <a:effectLst/>
        </p:spPr>
        <p:txBody>
          <a:bodyPr anchor="t" anchorCtr="0"/>
          <a:lstStyle>
            <a:lvl1pPr algn="l">
              <a:defRPr sz="4800" spc="0">
                <a:solidFill>
                  <a:srgbClr val="005696"/>
                </a:solidFill>
                <a:effectLst/>
              </a:defRPr>
            </a:lvl1pPr>
          </a:lstStyle>
          <a:p>
            <a:r>
              <a:rPr lang="en-US" dirty="0"/>
              <a:t>Click to edit </a:t>
            </a:r>
            <a:br>
              <a:rPr lang="en-US" dirty="0"/>
            </a:br>
            <a:r>
              <a:rPr lang="en-US" dirty="0"/>
              <a:t>Master title style</a:t>
            </a:r>
          </a:p>
        </p:txBody>
      </p:sp>
      <p:pic>
        <p:nvPicPr>
          <p:cNvPr id="9" name="Picture 8" descr="A colorful text on a black background&#10;&#10;Description automatically generated">
            <a:extLst>
              <a:ext uri="{FF2B5EF4-FFF2-40B4-BE49-F238E27FC236}">
                <a16:creationId xmlns:a16="http://schemas.microsoft.com/office/drawing/2014/main" id="{B9DE6B3C-C40E-C7CA-1815-3877CAE52CFA}"/>
              </a:ext>
            </a:extLst>
          </p:cNvPr>
          <p:cNvPicPr>
            <a:picLocks noChangeAspect="1"/>
          </p:cNvPicPr>
          <p:nvPr userDrawn="1"/>
        </p:nvPicPr>
        <p:blipFill>
          <a:blip r:embed="rId3"/>
          <a:stretch>
            <a:fillRect/>
          </a:stretch>
        </p:blipFill>
        <p:spPr>
          <a:xfrm>
            <a:off x="9506276" y="366451"/>
            <a:ext cx="2319195" cy="2471922"/>
          </a:xfrm>
          <a:prstGeom prst="rect">
            <a:avLst/>
          </a:prstGeom>
        </p:spPr>
      </p:pic>
      <p:pic>
        <p:nvPicPr>
          <p:cNvPr id="12" name="Picture 11" descr="A blue and black logo&#10;&#10;Description automatically generated">
            <a:extLst>
              <a:ext uri="{FF2B5EF4-FFF2-40B4-BE49-F238E27FC236}">
                <a16:creationId xmlns:a16="http://schemas.microsoft.com/office/drawing/2014/main" id="{69C08CE4-2D22-F12D-886D-04A085AFB736}"/>
              </a:ext>
            </a:extLst>
          </p:cNvPr>
          <p:cNvPicPr>
            <a:picLocks noChangeAspect="1"/>
          </p:cNvPicPr>
          <p:nvPr userDrawn="1"/>
        </p:nvPicPr>
        <p:blipFill>
          <a:blip r:embed="rId4"/>
          <a:stretch>
            <a:fillRect/>
          </a:stretch>
        </p:blipFill>
        <p:spPr>
          <a:xfrm>
            <a:off x="9506276" y="6268269"/>
            <a:ext cx="2236523" cy="308912"/>
          </a:xfrm>
          <a:prstGeom prst="rect">
            <a:avLst/>
          </a:prstGeom>
        </p:spPr>
      </p:pic>
    </p:spTree>
    <p:extLst>
      <p:ext uri="{BB962C8B-B14F-4D97-AF65-F5344CB8AC3E}">
        <p14:creationId xmlns:p14="http://schemas.microsoft.com/office/powerpoint/2010/main" val="257004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421B-7967-2D43-B87D-FD73F7020120}"/>
              </a:ext>
            </a:extLst>
          </p:cNvPr>
          <p:cNvSpPr>
            <a:spLocks noGrp="1"/>
          </p:cNvSpPr>
          <p:nvPr>
            <p:ph type="title"/>
          </p:nvPr>
        </p:nvSpPr>
        <p:spPr/>
        <p:txBody>
          <a:bodyPr/>
          <a:lstStyle>
            <a:lvl1pPr>
              <a:defRPr>
                <a:solidFill>
                  <a:srgbClr val="00569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14598D-EC03-4749-B5C8-63C5166A2C9E}"/>
              </a:ext>
            </a:extLst>
          </p:cNvPr>
          <p:cNvSpPr>
            <a:spLocks noGrp="1"/>
          </p:cNvSpPr>
          <p:nvPr>
            <p:ph idx="1" hasCustomPrompt="1"/>
          </p:nvPr>
        </p:nvSpPr>
        <p:spPr>
          <a:xfrm>
            <a:off x="838199" y="1825624"/>
            <a:ext cx="10515599" cy="3786035"/>
          </a:xfrm>
        </p:spPr>
        <p:txBody>
          <a:bodyPr/>
          <a:lstStyle>
            <a:lvl1pPr>
              <a:lnSpc>
                <a:spcPts val="3160"/>
              </a:lnSpc>
              <a:buFont typeface="Arial" panose="020B0604020202020204" pitchFamily="34" charset="0"/>
              <a:buChar char="•"/>
              <a:defRPr/>
            </a:lvl1pPr>
            <a:lvl2pPr>
              <a:lnSpc>
                <a:spcPts val="3160"/>
              </a:lnSpc>
              <a:defRPr/>
            </a:lvl2pPr>
            <a:lvl3pPr>
              <a:lnSpc>
                <a:spcPts val="3160"/>
              </a:lnSpc>
              <a:defRPr/>
            </a:lvl3pPr>
            <a:lvl4pPr>
              <a:lnSpc>
                <a:spcPts val="3160"/>
              </a:lnSpc>
              <a:defRPr/>
            </a:lvl4pPr>
            <a:lvl5pPr>
              <a:lnSpc>
                <a:spcPts val="3160"/>
              </a:lnSpc>
              <a:defRPr/>
            </a:lvl5pPr>
          </a:lstStyle>
          <a:p>
            <a:pPr lvl="0"/>
            <a:r>
              <a:rPr lang="en-US" dirty="0" err="1"/>
              <a:t>Vjdb</a:t>
            </a:r>
            <a:endParaRPr lang="en-US" dirty="0"/>
          </a:p>
          <a:p>
            <a:pPr lvl="0"/>
            <a:r>
              <a:rPr lang="en-US" dirty="0" err="1"/>
              <a:t>Dvsjkfbh</a:t>
            </a:r>
            <a:endParaRPr lang="en-US" dirty="0"/>
          </a:p>
          <a:p>
            <a:pPr lvl="0"/>
            <a:r>
              <a:rPr lang="en-US" dirty="0" err="1"/>
              <a:t>dkxvck</a:t>
            </a:r>
            <a:endParaRPr lang="en-US" dirty="0"/>
          </a:p>
        </p:txBody>
      </p:sp>
      <p:sp>
        <p:nvSpPr>
          <p:cNvPr id="6" name="Slide Number Placeholder 5">
            <a:extLst>
              <a:ext uri="{FF2B5EF4-FFF2-40B4-BE49-F238E27FC236}">
                <a16:creationId xmlns:a16="http://schemas.microsoft.com/office/drawing/2014/main" id="{16ED0B1D-2E8C-4644-9B9C-22F422F2C75F}"/>
              </a:ext>
            </a:extLst>
          </p:cNvPr>
          <p:cNvSpPr>
            <a:spLocks noGrp="1"/>
          </p:cNvSpPr>
          <p:nvPr>
            <p:ph type="sldNum" sz="quarter" idx="12"/>
          </p:nvPr>
        </p:nvSpPr>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7" name="Picture 6" descr="A colorful text on a black background&#10;&#10;Description automatically generated">
            <a:extLst>
              <a:ext uri="{FF2B5EF4-FFF2-40B4-BE49-F238E27FC236}">
                <a16:creationId xmlns:a16="http://schemas.microsoft.com/office/drawing/2014/main" id="{31F36493-0A36-A57F-FC15-15F1C10204BB}"/>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325407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37491-9CAA-7341-BF2A-D0F922F908D4}"/>
              </a:ext>
            </a:extLst>
          </p:cNvPr>
          <p:cNvPicPr>
            <a:picLocks noChangeAspect="1"/>
          </p:cNvPicPr>
          <p:nvPr userDrawn="1"/>
        </p:nvPicPr>
        <p:blipFill>
          <a:blip r:embed="rId2"/>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A9F6A4E-D8C2-EB48-8162-0E82518E9282}"/>
              </a:ext>
            </a:extLst>
          </p:cNvPr>
          <p:cNvSpPr>
            <a:spLocks noGrp="1"/>
          </p:cNvSpPr>
          <p:nvPr>
            <p:ph type="title" hasCustomPrompt="1"/>
          </p:nvPr>
        </p:nvSpPr>
        <p:spPr>
          <a:xfrm>
            <a:off x="787331" y="964039"/>
            <a:ext cx="4890455" cy="3491003"/>
          </a:xfrm>
          <a:effectLst>
            <a:outerShdw blurRad="444500" dist="38100" dir="2700000" algn="tl" rotWithShape="0">
              <a:prstClr val="black">
                <a:alpha val="70000"/>
              </a:prstClr>
            </a:outerShdw>
          </a:effectLst>
        </p:spPr>
        <p:txBody>
          <a:bodyPr anchor="t" anchorCtr="0">
            <a:noAutofit/>
          </a:bodyPr>
          <a:lstStyle>
            <a:lvl1pPr>
              <a:defRPr sz="600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1694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8D2F-DD88-2741-A124-32BFF6D1971C}"/>
              </a:ext>
            </a:extLst>
          </p:cNvPr>
          <p:cNvSpPr>
            <a:spLocks noGrp="1"/>
          </p:cNvSpPr>
          <p:nvPr>
            <p:ph type="title"/>
          </p:nvPr>
        </p:nvSpPr>
        <p:spPr/>
        <p:txBody>
          <a:bodyPr/>
          <a:lstStyle>
            <a:lvl1pPr>
              <a:defRPr>
                <a:solidFill>
                  <a:srgbClr val="00569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EC7CAF7-168A-2B4D-B744-9579244867C6}"/>
              </a:ext>
            </a:extLst>
          </p:cNvPr>
          <p:cNvSpPr>
            <a:spLocks noGrp="1"/>
          </p:cNvSpPr>
          <p:nvPr>
            <p:ph sz="half" idx="1"/>
          </p:nvPr>
        </p:nvSpPr>
        <p:spPr>
          <a:xfrm>
            <a:off x="838200" y="1825625"/>
            <a:ext cx="514775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F7DE375-C9B9-874C-882E-166ED89661BD}"/>
              </a:ext>
            </a:extLst>
          </p:cNvPr>
          <p:cNvSpPr>
            <a:spLocks noGrp="1"/>
          </p:cNvSpPr>
          <p:nvPr>
            <p:ph sz="half" idx="2"/>
          </p:nvPr>
        </p:nvSpPr>
        <p:spPr>
          <a:xfrm>
            <a:off x="6206046" y="1825625"/>
            <a:ext cx="514775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D0733FB-3510-13E2-DF1E-D9F3C6893FC4}"/>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8" name="Picture 7" descr="A colorful text on a black background&#10;&#10;Description automatically generated">
            <a:extLst>
              <a:ext uri="{FF2B5EF4-FFF2-40B4-BE49-F238E27FC236}">
                <a16:creationId xmlns:a16="http://schemas.microsoft.com/office/drawing/2014/main" id="{9FBAD07C-3319-6B5F-4DBD-D01085C7152E}"/>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324725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9C60-8028-0142-B40D-A5230677A962}"/>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E74397-EA86-474B-8DAA-65C81889EF42}"/>
              </a:ext>
            </a:extLst>
          </p:cNvPr>
          <p:cNvSpPr>
            <a:spLocks noGrp="1"/>
          </p:cNvSpPr>
          <p:nvPr>
            <p:ph type="body" idx="1"/>
          </p:nvPr>
        </p:nvSpPr>
        <p:spPr>
          <a:xfrm>
            <a:off x="839788" y="1681163"/>
            <a:ext cx="5103810" cy="823912"/>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A7DF88D-4F23-3D40-ADFD-A0152C4536A2}"/>
              </a:ext>
            </a:extLst>
          </p:cNvPr>
          <p:cNvSpPr>
            <a:spLocks noGrp="1"/>
          </p:cNvSpPr>
          <p:nvPr>
            <p:ph sz="half" idx="2"/>
          </p:nvPr>
        </p:nvSpPr>
        <p:spPr>
          <a:xfrm>
            <a:off x="839788" y="2505075"/>
            <a:ext cx="5103810" cy="368458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330E6A5-0C99-D543-9923-7524B8254F80}"/>
              </a:ext>
            </a:extLst>
          </p:cNvPr>
          <p:cNvSpPr>
            <a:spLocks noGrp="1"/>
          </p:cNvSpPr>
          <p:nvPr>
            <p:ph type="body" sz="quarter" idx="3"/>
          </p:nvPr>
        </p:nvSpPr>
        <p:spPr>
          <a:xfrm>
            <a:off x="6248400" y="1681163"/>
            <a:ext cx="5103811" cy="823912"/>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76AEC7-7189-964D-BF09-D45FB85AB96D}"/>
              </a:ext>
            </a:extLst>
          </p:cNvPr>
          <p:cNvSpPr>
            <a:spLocks noGrp="1"/>
          </p:cNvSpPr>
          <p:nvPr>
            <p:ph sz="quarter" idx="4"/>
          </p:nvPr>
        </p:nvSpPr>
        <p:spPr>
          <a:xfrm>
            <a:off x="6248400" y="2505075"/>
            <a:ext cx="5103812" cy="368458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4131C23-9A34-9A9F-07BB-3A14F1948030}"/>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10" name="Picture 9" descr="A colorful text on a black background&#10;&#10;Description automatically generated">
            <a:extLst>
              <a:ext uri="{FF2B5EF4-FFF2-40B4-BE49-F238E27FC236}">
                <a16:creationId xmlns:a16="http://schemas.microsoft.com/office/drawing/2014/main" id="{EFD053CE-6AFA-E625-86E0-54DB735A3EDA}"/>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12613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6601-E6A3-2549-9101-00E7F500B94E}"/>
              </a:ext>
            </a:extLst>
          </p:cNvPr>
          <p:cNvSpPr>
            <a:spLocks noGrp="1"/>
          </p:cNvSpPr>
          <p:nvPr>
            <p:ph type="title"/>
          </p:nvPr>
        </p:nvSpPr>
        <p:spPr/>
        <p:txBody>
          <a:bodyPr/>
          <a:lstStyle>
            <a:lvl1pPr>
              <a:defRPr>
                <a:solidFill>
                  <a:srgbClr val="005696"/>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EA2A17B8-662A-47C3-670B-D8008F2F4952}"/>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6" name="Picture 5" descr="A colorful text on a black background&#10;&#10;Description automatically generated">
            <a:extLst>
              <a:ext uri="{FF2B5EF4-FFF2-40B4-BE49-F238E27FC236}">
                <a16:creationId xmlns:a16="http://schemas.microsoft.com/office/drawing/2014/main" id="{A12BBB80-02E9-E1B1-DDD0-A309939FB654}"/>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148833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40F2738-14C9-C2EB-3A8A-585A5995CE1C}"/>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5" name="Picture 4" descr="A colorful text on a black background&#10;&#10;Description automatically generated">
            <a:extLst>
              <a:ext uri="{FF2B5EF4-FFF2-40B4-BE49-F238E27FC236}">
                <a16:creationId xmlns:a16="http://schemas.microsoft.com/office/drawing/2014/main" id="{4581B129-6E2C-E248-5F02-8CB00F80CE46}"/>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421193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84CAD2-F4AD-11EC-40DD-780CE3C856BF}"/>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3" name="Picture 2" descr="A colorful text on a black background&#10;&#10;Description automatically generated">
            <a:extLst>
              <a:ext uri="{FF2B5EF4-FFF2-40B4-BE49-F238E27FC236}">
                <a16:creationId xmlns:a16="http://schemas.microsoft.com/office/drawing/2014/main" id="{B328D0FA-FF3D-7D1C-C3D9-1C22F578C21A}"/>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232436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B9B28-AA0A-B245-9D70-E723FB320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D402902-A85D-6044-BFA7-9FC31D3824AA}"/>
              </a:ext>
            </a:extLst>
          </p:cNvPr>
          <p:cNvSpPr>
            <a:spLocks noGrp="1"/>
          </p:cNvSpPr>
          <p:nvPr>
            <p:ph type="body" idx="1"/>
          </p:nvPr>
        </p:nvSpPr>
        <p:spPr>
          <a:xfrm>
            <a:off x="838200" y="1825624"/>
            <a:ext cx="10515600" cy="378603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5310B45-835E-9440-B0F6-D7F496DB4762}"/>
              </a:ext>
            </a:extLst>
          </p:cNvPr>
          <p:cNvSpPr>
            <a:spLocks noGrp="1"/>
          </p:cNvSpPr>
          <p:nvPr>
            <p:ph type="sldNum" sz="quarter" idx="4"/>
          </p:nvPr>
        </p:nvSpPr>
        <p:spPr>
          <a:xfrm>
            <a:off x="169334" y="6405952"/>
            <a:ext cx="2743200" cy="365125"/>
          </a:xfrm>
          <a:prstGeom prst="rect">
            <a:avLst/>
          </a:prstGeom>
        </p:spPr>
        <p:txBody>
          <a:bodyPr vert="horz" lIns="91440" tIns="45720" rIns="91440" bIns="45720" rtlCol="0" anchor="ctr"/>
          <a:lstStyle>
            <a:lvl1pPr algn="r">
              <a:defRPr sz="1200" b="1" i="0">
                <a:solidFill>
                  <a:srgbClr val="238F93"/>
                </a:solidFill>
                <a:latin typeface="Lato" panose="020F0502020204030203" pitchFamily="34" charset="77"/>
              </a:defRPr>
            </a:lvl1pPr>
          </a:lstStyle>
          <a:p>
            <a:pPr algn="l"/>
            <a:fld id="{0F43753A-820F-4E4C-808D-1184121AF949}" type="slidenum">
              <a:rPr lang="en-US" smtClean="0"/>
              <a:pPr algn="l"/>
              <a:t>‹#›</a:t>
            </a:fld>
            <a:endParaRPr lang="en-US" dirty="0">
              <a:solidFill>
                <a:srgbClr val="238F93"/>
              </a:solidFill>
            </a:endParaRPr>
          </a:p>
        </p:txBody>
      </p:sp>
    </p:spTree>
    <p:extLst>
      <p:ext uri="{BB962C8B-B14F-4D97-AF65-F5344CB8AC3E}">
        <p14:creationId xmlns:p14="http://schemas.microsoft.com/office/powerpoint/2010/main" val="211964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3600" b="1" i="0" kern="1200">
          <a:solidFill>
            <a:srgbClr val="238F93"/>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ts val="29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9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9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C70B6-C6E4-814E-8D39-3E4FEBB3148F}"/>
              </a:ext>
            </a:extLst>
          </p:cNvPr>
          <p:cNvSpPr>
            <a:spLocks noGrp="1"/>
          </p:cNvSpPr>
          <p:nvPr>
            <p:ph type="subTitle" idx="1"/>
          </p:nvPr>
        </p:nvSpPr>
        <p:spPr>
          <a:xfrm>
            <a:off x="664510" y="2131301"/>
            <a:ext cx="7007051" cy="1400175"/>
          </a:xfrm>
        </p:spPr>
        <p:txBody>
          <a:bodyPr/>
          <a:lstStyle/>
          <a:p>
            <a:r>
              <a:rPr lang="en-US" dirty="0"/>
              <a:t>Planning Commission | June 11</a:t>
            </a:r>
            <a:r>
              <a:rPr lang="en-US" baseline="30000" dirty="0"/>
              <a:t>th</a:t>
            </a:r>
            <a:r>
              <a:rPr lang="en-US" dirty="0"/>
              <a:t>, 2025</a:t>
            </a:r>
          </a:p>
        </p:txBody>
      </p:sp>
      <p:grpSp>
        <p:nvGrpSpPr>
          <p:cNvPr id="11" name="Group 10">
            <a:extLst>
              <a:ext uri="{FF2B5EF4-FFF2-40B4-BE49-F238E27FC236}">
                <a16:creationId xmlns:a16="http://schemas.microsoft.com/office/drawing/2014/main" id="{3B7BBE65-815B-4C34-A98C-8E040B6E91F4}"/>
              </a:ext>
            </a:extLst>
          </p:cNvPr>
          <p:cNvGrpSpPr/>
          <p:nvPr/>
        </p:nvGrpSpPr>
        <p:grpSpPr>
          <a:xfrm>
            <a:off x="723162" y="6005514"/>
            <a:ext cx="11096554" cy="852486"/>
            <a:chOff x="723162" y="6005514"/>
            <a:chExt cx="11096554" cy="852486"/>
          </a:xfrm>
        </p:grpSpPr>
        <p:pic>
          <p:nvPicPr>
            <p:cNvPr id="5" name="Picture 4">
              <a:extLst>
                <a:ext uri="{FF2B5EF4-FFF2-40B4-BE49-F238E27FC236}">
                  <a16:creationId xmlns:a16="http://schemas.microsoft.com/office/drawing/2014/main" id="{F855B805-C798-441C-8E68-BD41DC123373}"/>
                </a:ext>
              </a:extLst>
            </p:cNvPr>
            <p:cNvPicPr>
              <a:picLocks noChangeAspect="1"/>
            </p:cNvPicPr>
            <p:nvPr/>
          </p:nvPicPr>
          <p:blipFill>
            <a:blip r:embed="rId2">
              <a:alphaModFix/>
            </a:blip>
            <a:stretch>
              <a:fillRect/>
            </a:stretch>
          </p:blipFill>
          <p:spPr>
            <a:xfrm>
              <a:off x="723162" y="6005514"/>
              <a:ext cx="621166" cy="852486"/>
            </a:xfrm>
            <a:prstGeom prst="rect">
              <a:avLst/>
            </a:prstGeom>
          </p:spPr>
        </p:pic>
        <p:pic>
          <p:nvPicPr>
            <p:cNvPr id="10" name="Picture 9">
              <a:extLst>
                <a:ext uri="{FF2B5EF4-FFF2-40B4-BE49-F238E27FC236}">
                  <a16:creationId xmlns:a16="http://schemas.microsoft.com/office/drawing/2014/main" id="{63CF2CAE-FEF0-43BB-83D7-67BAE4433EDF}"/>
                </a:ext>
              </a:extLst>
            </p:cNvPr>
            <p:cNvPicPr>
              <a:picLocks noChangeAspect="1"/>
            </p:cNvPicPr>
            <p:nvPr/>
          </p:nvPicPr>
          <p:blipFill>
            <a:blip r:embed="rId3"/>
            <a:stretch>
              <a:fillRect/>
            </a:stretch>
          </p:blipFill>
          <p:spPr>
            <a:xfrm>
              <a:off x="9076516" y="6205968"/>
              <a:ext cx="2743200" cy="479355"/>
            </a:xfrm>
            <a:prstGeom prst="rect">
              <a:avLst/>
            </a:prstGeom>
          </p:spPr>
        </p:pic>
      </p:grpSp>
      <p:sp>
        <p:nvSpPr>
          <p:cNvPr id="2" name="Title 1">
            <a:extLst>
              <a:ext uri="{FF2B5EF4-FFF2-40B4-BE49-F238E27FC236}">
                <a16:creationId xmlns:a16="http://schemas.microsoft.com/office/drawing/2014/main" id="{81273489-4303-184C-984E-CBD862ABD3DA}"/>
              </a:ext>
            </a:extLst>
          </p:cNvPr>
          <p:cNvSpPr>
            <a:spLocks noGrp="1"/>
          </p:cNvSpPr>
          <p:nvPr>
            <p:ph type="ctrTitle"/>
          </p:nvPr>
        </p:nvSpPr>
        <p:spPr>
          <a:xfrm>
            <a:off x="637614" y="740830"/>
            <a:ext cx="9044267" cy="1400175"/>
          </a:xfrm>
        </p:spPr>
        <p:txBody>
          <a:bodyPr/>
          <a:lstStyle/>
          <a:p>
            <a:pPr>
              <a:lnSpc>
                <a:spcPct val="100000"/>
              </a:lnSpc>
            </a:pPr>
            <a:br>
              <a:rPr lang="en-US" sz="4800" b="1" dirty="0">
                <a:solidFill>
                  <a:srgbClr val="1B3767"/>
                </a:solidFill>
                <a:cs typeface="Myanmar Text" panose="020B0502040204020203" pitchFamily="34" charset="0"/>
              </a:rPr>
            </a:br>
            <a:r>
              <a:rPr lang="en-US" sz="4800" b="1" dirty="0">
                <a:solidFill>
                  <a:srgbClr val="1B3767"/>
                </a:solidFill>
                <a:cs typeface="Myanmar Text" panose="020B0502040204020203" pitchFamily="34" charset="0"/>
              </a:rPr>
              <a:t>Zoning Code Updates</a:t>
            </a:r>
          </a:p>
        </p:txBody>
      </p:sp>
    </p:spTree>
    <p:extLst>
      <p:ext uri="{BB962C8B-B14F-4D97-AF65-F5344CB8AC3E}">
        <p14:creationId xmlns:p14="http://schemas.microsoft.com/office/powerpoint/2010/main" val="380411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E127-91FA-AC4F-91C6-D2C9AD4CD666}"/>
              </a:ext>
            </a:extLst>
          </p:cNvPr>
          <p:cNvSpPr>
            <a:spLocks noGrp="1"/>
          </p:cNvSpPr>
          <p:nvPr>
            <p:ph type="title"/>
          </p:nvPr>
        </p:nvSpPr>
        <p:spPr>
          <a:xfrm>
            <a:off x="787330" y="964039"/>
            <a:ext cx="6126654" cy="3491003"/>
          </a:xfrm>
        </p:spPr>
        <p:txBody>
          <a:bodyPr/>
          <a:lstStyle/>
          <a:p>
            <a:r>
              <a:rPr lang="en-US" dirty="0"/>
              <a:t>Minor Text Updates</a:t>
            </a:r>
          </a:p>
        </p:txBody>
      </p:sp>
    </p:spTree>
    <p:extLst>
      <p:ext uri="{BB962C8B-B14F-4D97-AF65-F5344CB8AC3E}">
        <p14:creationId xmlns:p14="http://schemas.microsoft.com/office/powerpoint/2010/main" val="2765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9203267" cy="4407077"/>
          </a:xfrm>
        </p:spPr>
        <p:txBody>
          <a:bodyPr>
            <a:normAutofit fontScale="92500" lnSpcReduction="10000"/>
          </a:bodyPr>
          <a:lstStyle/>
          <a:p>
            <a:pPr marL="0" indent="0">
              <a:lnSpc>
                <a:spcPct val="100000"/>
              </a:lnSpc>
              <a:spcAft>
                <a:spcPts val="600"/>
              </a:spcAft>
              <a:buNone/>
            </a:pPr>
            <a:r>
              <a:rPr lang="en-US" dirty="0">
                <a:solidFill>
                  <a:srgbClr val="002E6C"/>
                </a:solidFill>
              </a:rPr>
              <a:t>Uses or intent of district have changed over past 20 years (since last Comprehensive Plan Update) and minor changes are necessary to preserve spaces and better reflect stated community goals and vision.</a:t>
            </a:r>
          </a:p>
          <a:p>
            <a:pPr marL="0" indent="0">
              <a:lnSpc>
                <a:spcPct val="100000"/>
              </a:lnSpc>
              <a:spcAft>
                <a:spcPts val="600"/>
              </a:spcAft>
              <a:buNone/>
            </a:pPr>
            <a:endParaRPr lang="en-US" sz="100" dirty="0">
              <a:solidFill>
                <a:srgbClr val="002E6C"/>
              </a:solidFill>
            </a:endParaRPr>
          </a:p>
          <a:p>
            <a:pPr marL="228600" lvl="1">
              <a:lnSpc>
                <a:spcPct val="100000"/>
              </a:lnSpc>
              <a:spcBef>
                <a:spcPts val="1000"/>
              </a:spcBef>
              <a:spcAft>
                <a:spcPts val="600"/>
              </a:spcAft>
            </a:pPr>
            <a:r>
              <a:rPr lang="en-US" b="1" dirty="0">
                <a:solidFill>
                  <a:srgbClr val="002E6C"/>
                </a:solidFill>
              </a:rPr>
              <a:t>Community Priorities </a:t>
            </a:r>
          </a:p>
          <a:p>
            <a:pPr lvl="1">
              <a:lnSpc>
                <a:spcPct val="100000"/>
              </a:lnSpc>
              <a:spcAft>
                <a:spcPts val="600"/>
              </a:spcAft>
            </a:pPr>
            <a:r>
              <a:rPr lang="en-US" sz="2000" dirty="0">
                <a:solidFill>
                  <a:srgbClr val="002E6C"/>
                </a:solidFill>
              </a:rPr>
              <a:t>Connected Communities</a:t>
            </a:r>
          </a:p>
          <a:p>
            <a:pPr lvl="1">
              <a:lnSpc>
                <a:spcPct val="100000"/>
              </a:lnSpc>
              <a:spcAft>
                <a:spcPts val="600"/>
              </a:spcAft>
            </a:pPr>
            <a:r>
              <a:rPr lang="en-US" sz="2000" dirty="0">
                <a:solidFill>
                  <a:srgbClr val="002E6C"/>
                </a:solidFill>
              </a:rPr>
              <a:t>Public Health and Safety</a:t>
            </a:r>
          </a:p>
          <a:p>
            <a:pPr lvl="1">
              <a:lnSpc>
                <a:spcPct val="100000"/>
              </a:lnSpc>
              <a:spcAft>
                <a:spcPts val="600"/>
              </a:spcAft>
            </a:pPr>
            <a:r>
              <a:rPr lang="en-US" sz="2000" dirty="0">
                <a:solidFill>
                  <a:srgbClr val="002E6C"/>
                </a:solidFill>
              </a:rPr>
              <a:t>Diverse Housing</a:t>
            </a:r>
          </a:p>
          <a:p>
            <a:pPr lvl="1">
              <a:lnSpc>
                <a:spcPct val="100000"/>
              </a:lnSpc>
              <a:spcAft>
                <a:spcPts val="600"/>
              </a:spcAft>
            </a:pPr>
            <a:r>
              <a:rPr lang="en-US" sz="2000" dirty="0">
                <a:solidFill>
                  <a:srgbClr val="002E6C"/>
                </a:solidFill>
              </a:rPr>
              <a:t>Environmental Preservation</a:t>
            </a:r>
          </a:p>
          <a:p>
            <a:pPr lvl="1">
              <a:lnSpc>
                <a:spcPct val="100000"/>
              </a:lnSpc>
              <a:spcAft>
                <a:spcPts val="600"/>
              </a:spcAft>
            </a:pPr>
            <a:r>
              <a:rPr lang="en-US" sz="2000" dirty="0">
                <a:solidFill>
                  <a:srgbClr val="002E6C"/>
                </a:solidFill>
              </a:rPr>
              <a:t>Community Identity</a:t>
            </a:r>
          </a:p>
          <a:p>
            <a:pPr lvl="1">
              <a:lnSpc>
                <a:spcPct val="100000"/>
              </a:lnSpc>
              <a:spcAft>
                <a:spcPts val="600"/>
              </a:spcAft>
            </a:pPr>
            <a:r>
              <a:rPr lang="en-US" sz="2000" dirty="0">
                <a:solidFill>
                  <a:srgbClr val="002E6C"/>
                </a:solidFill>
              </a:rPr>
              <a:t>Economic Vitality</a:t>
            </a:r>
            <a:endParaRPr lang="en-US" sz="2200" dirty="0">
              <a:solidFill>
                <a:srgbClr val="002E6C"/>
              </a:solidFill>
            </a:endParaRPr>
          </a:p>
          <a:p>
            <a:pPr marL="914400" lvl="2" indent="0">
              <a:lnSpc>
                <a:spcPct val="100000"/>
              </a:lnSpc>
              <a:spcAft>
                <a:spcPts val="600"/>
              </a:spcAft>
              <a:buNone/>
            </a:pPr>
            <a:endParaRPr lang="en-US" sz="2000" dirty="0">
              <a:solidFill>
                <a:srgbClr val="002E6C"/>
              </a:solidFill>
            </a:endParaRPr>
          </a:p>
          <a:p>
            <a:pPr lvl="2">
              <a:lnSpc>
                <a:spcPct val="100000"/>
              </a:lnSpc>
              <a:spcAft>
                <a:spcPts val="600"/>
              </a:spcAft>
            </a:pPr>
            <a:endParaRPr lang="en-US" sz="1600" dirty="0">
              <a:solidFill>
                <a:srgbClr val="002E6C"/>
              </a:solidFill>
            </a:endParaRPr>
          </a:p>
          <a:p>
            <a:pPr lvl="2">
              <a:lnSpc>
                <a:spcPct val="100000"/>
              </a:lnSpc>
              <a:spcAft>
                <a:spcPts val="600"/>
              </a:spcAft>
            </a:pPr>
            <a:endParaRPr lang="en-US" sz="1600" dirty="0">
              <a:solidFill>
                <a:srgbClr val="002E6C"/>
              </a:solidFill>
            </a:endParaRP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252966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9203267" cy="4407077"/>
          </a:xfrm>
        </p:spPr>
        <p:txBody>
          <a:bodyPr>
            <a:normAutofit/>
          </a:bodyPr>
          <a:lstStyle/>
          <a:p>
            <a:pPr marL="228600" lvl="1">
              <a:lnSpc>
                <a:spcPct val="110000"/>
              </a:lnSpc>
              <a:spcBef>
                <a:spcPts val="1000"/>
              </a:spcBef>
              <a:spcAft>
                <a:spcPts val="600"/>
              </a:spcAft>
            </a:pPr>
            <a:r>
              <a:rPr lang="en-US" b="1" dirty="0">
                <a:solidFill>
                  <a:srgbClr val="002E6C"/>
                </a:solidFill>
              </a:rPr>
              <a:t>Chapter 16.06 Definitions</a:t>
            </a:r>
          </a:p>
          <a:p>
            <a:pPr lvl="1">
              <a:lnSpc>
                <a:spcPct val="100000"/>
              </a:lnSpc>
              <a:spcAft>
                <a:spcPts val="600"/>
              </a:spcAft>
            </a:pPr>
            <a:r>
              <a:rPr lang="en-US" sz="2100" dirty="0">
                <a:solidFill>
                  <a:srgbClr val="002E6C"/>
                </a:solidFill>
              </a:rPr>
              <a:t>Addition of “live/work unit” definition:</a:t>
            </a:r>
          </a:p>
          <a:p>
            <a:pPr lvl="2">
              <a:lnSpc>
                <a:spcPct val="100000"/>
              </a:lnSpc>
              <a:spcAft>
                <a:spcPts val="600"/>
              </a:spcAft>
            </a:pPr>
            <a:r>
              <a:rPr lang="en-US" sz="1700" i="1" dirty="0">
                <a:solidFill>
                  <a:srgbClr val="002E6C"/>
                </a:solidFill>
              </a:rPr>
              <a:t>Where permitted and consistent with the most recently adopted International Building Code;</a:t>
            </a:r>
          </a:p>
          <a:p>
            <a:pPr lvl="2">
              <a:lnSpc>
                <a:spcPct val="100000"/>
              </a:lnSpc>
              <a:spcAft>
                <a:spcPts val="600"/>
              </a:spcAft>
            </a:pPr>
            <a:r>
              <a:rPr lang="en-US" sz="1700" i="1" dirty="0">
                <a:solidFill>
                  <a:srgbClr val="002E6C"/>
                </a:solidFill>
              </a:rPr>
              <a:t>limited to an area not greater than 3,000 square feet;</a:t>
            </a:r>
          </a:p>
          <a:p>
            <a:pPr lvl="2">
              <a:lnSpc>
                <a:spcPct val="100000"/>
              </a:lnSpc>
              <a:spcAft>
                <a:spcPts val="600"/>
              </a:spcAft>
            </a:pPr>
            <a:r>
              <a:rPr lang="en-US" sz="1700" i="1" dirty="0">
                <a:solidFill>
                  <a:srgbClr val="002E6C"/>
                </a:solidFill>
              </a:rPr>
              <a:t>with nonresidential portions not to exceed 50 percent of each live/work unit and limited to primary street level floor of each unit;</a:t>
            </a:r>
          </a:p>
          <a:p>
            <a:pPr lvl="2">
              <a:lnSpc>
                <a:spcPct val="100000"/>
              </a:lnSpc>
              <a:spcAft>
                <a:spcPts val="600"/>
              </a:spcAft>
            </a:pPr>
            <a:r>
              <a:rPr lang="en-US" sz="1700" i="1" dirty="0">
                <a:solidFill>
                  <a:srgbClr val="002E6C"/>
                </a:solidFill>
              </a:rPr>
              <a:t>with not more than three nonresidential workers or employees allowed to occupy the nonresidential area at any one time;</a:t>
            </a:r>
          </a:p>
          <a:p>
            <a:pPr lvl="2">
              <a:lnSpc>
                <a:spcPct val="100000"/>
              </a:lnSpc>
              <a:spcAft>
                <a:spcPts val="600"/>
              </a:spcAft>
            </a:pPr>
            <a:r>
              <a:rPr lang="en-US" sz="1700" i="1" dirty="0">
                <a:solidFill>
                  <a:srgbClr val="002E6C"/>
                </a:solidFill>
              </a:rPr>
              <a:t>with commercial uses being limited to those permitted within the underlying zoning. </a:t>
            </a:r>
          </a:p>
          <a:p>
            <a:pPr marL="914400" lvl="2" indent="0">
              <a:lnSpc>
                <a:spcPct val="100000"/>
              </a:lnSpc>
              <a:spcAft>
                <a:spcPts val="600"/>
              </a:spcAft>
              <a:buNone/>
            </a:pPr>
            <a:endParaRPr lang="en-US" sz="2000" dirty="0">
              <a:solidFill>
                <a:srgbClr val="002E6C"/>
              </a:solidFill>
            </a:endParaRPr>
          </a:p>
          <a:p>
            <a:pPr lvl="2">
              <a:lnSpc>
                <a:spcPct val="100000"/>
              </a:lnSpc>
              <a:spcAft>
                <a:spcPts val="600"/>
              </a:spcAft>
            </a:pPr>
            <a:endParaRPr lang="en-US" sz="1600" dirty="0">
              <a:solidFill>
                <a:srgbClr val="002E6C"/>
              </a:solidFill>
            </a:endParaRPr>
          </a:p>
          <a:p>
            <a:pPr lvl="2">
              <a:lnSpc>
                <a:spcPct val="100000"/>
              </a:lnSpc>
              <a:spcAft>
                <a:spcPts val="600"/>
              </a:spcAft>
            </a:pPr>
            <a:endParaRPr lang="en-US" sz="1600" dirty="0">
              <a:solidFill>
                <a:srgbClr val="002E6C"/>
              </a:solidFill>
            </a:endParaRP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153515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9203267" cy="4407077"/>
          </a:xfrm>
        </p:spPr>
        <p:txBody>
          <a:bodyPr>
            <a:normAutofit/>
          </a:bodyPr>
          <a:lstStyle/>
          <a:p>
            <a:pPr marL="342900" lvl="1" indent="-342900">
              <a:lnSpc>
                <a:spcPct val="110000"/>
              </a:lnSpc>
              <a:spcBef>
                <a:spcPts val="1000"/>
              </a:spcBef>
              <a:spcAft>
                <a:spcPts val="600"/>
              </a:spcAft>
            </a:pPr>
            <a:r>
              <a:rPr lang="en-US" b="1" dirty="0">
                <a:solidFill>
                  <a:srgbClr val="002E6C"/>
                </a:solidFill>
              </a:rPr>
              <a:t>Chapter 16.09 Zoning Districts and Boundaries</a:t>
            </a:r>
          </a:p>
          <a:p>
            <a:pPr marR="0" lvl="1">
              <a:lnSpc>
                <a:spcPct val="100000"/>
              </a:lnSpc>
              <a:spcAft>
                <a:spcPts val="600"/>
              </a:spcAft>
            </a:pPr>
            <a:r>
              <a:rPr lang="en-US" sz="2100" dirty="0">
                <a:solidFill>
                  <a:srgbClr val="002E6C"/>
                </a:solidFill>
              </a:rPr>
              <a:t>Updated references to zoning designations as identified within Zoning Code Consolidation. </a:t>
            </a:r>
          </a:p>
          <a:p>
            <a:pPr marR="0" lvl="1">
              <a:lnSpc>
                <a:spcPct val="100000"/>
              </a:lnSpc>
              <a:spcAft>
                <a:spcPts val="600"/>
              </a:spcAft>
            </a:pPr>
            <a:r>
              <a:rPr lang="en-US" sz="2100" dirty="0">
                <a:solidFill>
                  <a:srgbClr val="002E6C"/>
                </a:solidFill>
              </a:rPr>
              <a:t>Additional references within other sections of zoning code will also need to be updated to reflect these changes. </a:t>
            </a:r>
          </a:p>
          <a:p>
            <a:pPr marL="914400" lvl="2" indent="0">
              <a:lnSpc>
                <a:spcPct val="100000"/>
              </a:lnSpc>
              <a:spcAft>
                <a:spcPts val="600"/>
              </a:spcAft>
              <a:buNone/>
            </a:pPr>
            <a:endParaRPr lang="en-US" sz="2000" dirty="0">
              <a:solidFill>
                <a:srgbClr val="002E6C"/>
              </a:solidFill>
            </a:endParaRPr>
          </a:p>
          <a:p>
            <a:pPr lvl="2">
              <a:lnSpc>
                <a:spcPct val="100000"/>
              </a:lnSpc>
              <a:spcAft>
                <a:spcPts val="600"/>
              </a:spcAft>
            </a:pPr>
            <a:endParaRPr lang="en-US" sz="1600" dirty="0">
              <a:solidFill>
                <a:srgbClr val="002E6C"/>
              </a:solidFill>
            </a:endParaRPr>
          </a:p>
          <a:p>
            <a:pPr lvl="2">
              <a:lnSpc>
                <a:spcPct val="100000"/>
              </a:lnSpc>
              <a:spcAft>
                <a:spcPts val="600"/>
              </a:spcAft>
            </a:pPr>
            <a:endParaRPr lang="en-US" sz="1600" dirty="0">
              <a:solidFill>
                <a:srgbClr val="002E6C"/>
              </a:solidFill>
            </a:endParaRP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421201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9203267" cy="4817730"/>
          </a:xfrm>
        </p:spPr>
        <p:txBody>
          <a:bodyPr>
            <a:normAutofit lnSpcReduction="10000"/>
          </a:bodyPr>
          <a:lstStyle/>
          <a:p>
            <a:pPr marL="342900" marR="0" lvl="1" indent="-342900">
              <a:lnSpc>
                <a:spcPct val="110000"/>
              </a:lnSpc>
              <a:spcBef>
                <a:spcPts val="1000"/>
              </a:spcBef>
              <a:spcAft>
                <a:spcPts val="600"/>
              </a:spcAft>
            </a:pPr>
            <a:r>
              <a:rPr lang="en-US" b="1" dirty="0">
                <a:solidFill>
                  <a:srgbClr val="002E6C"/>
                </a:solidFill>
              </a:rPr>
              <a:t>Chapter 16.23 Mixed-Use High-Density Corridor</a:t>
            </a:r>
          </a:p>
          <a:p>
            <a:pPr marR="0" lvl="1">
              <a:lnSpc>
                <a:spcPct val="100000"/>
              </a:lnSpc>
              <a:spcAft>
                <a:spcPts val="600"/>
              </a:spcAft>
            </a:pPr>
            <a:r>
              <a:rPr lang="en-US" sz="2100" dirty="0">
                <a:solidFill>
                  <a:srgbClr val="002E6C"/>
                </a:solidFill>
              </a:rPr>
              <a:t>16.23.010(A): add language to support the</a:t>
            </a:r>
            <a:r>
              <a:rPr lang="en-US" sz="2100" i="1" dirty="0">
                <a:solidFill>
                  <a:srgbClr val="002E6C"/>
                </a:solidFill>
              </a:rPr>
              <a:t> “</a:t>
            </a:r>
            <a:r>
              <a:rPr lang="en-US" sz="2100" b="1" i="1" dirty="0">
                <a:solidFill>
                  <a:srgbClr val="002E6C"/>
                </a:solidFill>
              </a:rPr>
              <a:t>establishment of a walkable street grid</a:t>
            </a:r>
            <a:r>
              <a:rPr lang="en-US" sz="2100" i="1" dirty="0">
                <a:solidFill>
                  <a:srgbClr val="002E6C"/>
                </a:solidFill>
              </a:rPr>
              <a:t>”</a:t>
            </a:r>
            <a:endParaRPr lang="en-US" sz="2100" dirty="0">
              <a:solidFill>
                <a:srgbClr val="002E6C"/>
              </a:solidFill>
            </a:endParaRPr>
          </a:p>
          <a:p>
            <a:pPr marR="0" lvl="1">
              <a:lnSpc>
                <a:spcPct val="100000"/>
              </a:lnSpc>
              <a:spcAft>
                <a:spcPts val="600"/>
              </a:spcAft>
            </a:pPr>
            <a:r>
              <a:rPr lang="en-US" sz="2100" dirty="0">
                <a:solidFill>
                  <a:srgbClr val="002E6C"/>
                </a:solidFill>
              </a:rPr>
              <a:t>16.23.10(B-E): update consistent with sub-zone consolidation</a:t>
            </a:r>
          </a:p>
          <a:p>
            <a:pPr marR="0" lvl="1">
              <a:lnSpc>
                <a:spcPct val="100000"/>
              </a:lnSpc>
              <a:spcAft>
                <a:spcPts val="600"/>
              </a:spcAft>
            </a:pPr>
            <a:r>
              <a:rPr lang="en-US" sz="2100" dirty="0">
                <a:solidFill>
                  <a:srgbClr val="002E6C"/>
                </a:solidFill>
              </a:rPr>
              <a:t>16.23.020(B): expand “all residential uses are permitted” to</a:t>
            </a:r>
          </a:p>
          <a:p>
            <a:pPr lvl="2">
              <a:lnSpc>
                <a:spcPct val="100000"/>
              </a:lnSpc>
              <a:spcAft>
                <a:spcPts val="600"/>
              </a:spcAft>
            </a:pPr>
            <a:r>
              <a:rPr lang="en-US" i="1" dirty="0">
                <a:solidFill>
                  <a:srgbClr val="002E6C"/>
                </a:solidFill>
              </a:rPr>
              <a:t>“multifamily uses are permitted provided they are generally mixed use and located away from primary district frontages and high activity corners” </a:t>
            </a:r>
          </a:p>
          <a:p>
            <a:pPr marR="0" lvl="1">
              <a:lnSpc>
                <a:spcPct val="100000"/>
              </a:lnSpc>
              <a:spcAft>
                <a:spcPts val="600"/>
              </a:spcAft>
            </a:pPr>
            <a:r>
              <a:rPr lang="en-US" sz="2100" dirty="0">
                <a:solidFill>
                  <a:srgbClr val="002E6C"/>
                </a:solidFill>
              </a:rPr>
              <a:t>16.23.024: remove consistent with sub-zone consolidation</a:t>
            </a:r>
          </a:p>
          <a:p>
            <a:pPr marR="0" lvl="1">
              <a:lnSpc>
                <a:spcPct val="100000"/>
              </a:lnSpc>
              <a:spcAft>
                <a:spcPts val="600"/>
              </a:spcAft>
            </a:pPr>
            <a:r>
              <a:rPr lang="en-US" sz="2100" dirty="0">
                <a:solidFill>
                  <a:srgbClr val="002E6C"/>
                </a:solidFill>
              </a:rPr>
              <a:t>16.23.025(B): to read as follows:</a:t>
            </a:r>
          </a:p>
          <a:p>
            <a:pPr lvl="2">
              <a:lnSpc>
                <a:spcPct val="100000"/>
              </a:lnSpc>
              <a:spcAft>
                <a:spcPts val="600"/>
              </a:spcAft>
            </a:pPr>
            <a:r>
              <a:rPr lang="en-US" dirty="0">
                <a:solidFill>
                  <a:srgbClr val="002E6C"/>
                </a:solidFill>
              </a:rPr>
              <a:t>“Additional conditional uses may be permitted in the </a:t>
            </a:r>
            <a:r>
              <a:rPr lang="en-US" i="1" dirty="0">
                <a:solidFill>
                  <a:srgbClr val="002E6C"/>
                </a:solidFill>
              </a:rPr>
              <a:t>eastern</a:t>
            </a:r>
            <a:r>
              <a:rPr lang="en-US" dirty="0">
                <a:solidFill>
                  <a:srgbClr val="002E6C"/>
                </a:solidFill>
              </a:rPr>
              <a:t> zone pursuant to LMC 16.23.010(D).” </a:t>
            </a:r>
          </a:p>
          <a:p>
            <a:pPr marL="914400" lvl="2" indent="0">
              <a:lnSpc>
                <a:spcPct val="100000"/>
              </a:lnSpc>
              <a:spcAft>
                <a:spcPts val="600"/>
              </a:spcAft>
              <a:buNone/>
            </a:pPr>
            <a:endParaRPr lang="en-US" sz="2000" dirty="0">
              <a:solidFill>
                <a:srgbClr val="002E6C"/>
              </a:solidFill>
            </a:endParaRPr>
          </a:p>
          <a:p>
            <a:pPr lvl="2">
              <a:lnSpc>
                <a:spcPct val="100000"/>
              </a:lnSpc>
              <a:spcAft>
                <a:spcPts val="600"/>
              </a:spcAft>
            </a:pPr>
            <a:endParaRPr lang="en-US" sz="1600" dirty="0">
              <a:solidFill>
                <a:srgbClr val="002E6C"/>
              </a:solidFill>
            </a:endParaRPr>
          </a:p>
          <a:p>
            <a:pPr lvl="2">
              <a:lnSpc>
                <a:spcPct val="100000"/>
              </a:lnSpc>
              <a:spcAft>
                <a:spcPts val="600"/>
              </a:spcAft>
            </a:pPr>
            <a:endParaRPr lang="en-US" sz="1600" dirty="0">
              <a:solidFill>
                <a:srgbClr val="002E6C"/>
              </a:solidFill>
            </a:endParaRP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284094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9203267" cy="4817730"/>
          </a:xfrm>
        </p:spPr>
        <p:txBody>
          <a:bodyPr>
            <a:normAutofit/>
          </a:bodyPr>
          <a:lstStyle/>
          <a:p>
            <a:pPr marL="342900" lvl="1" indent="-342900">
              <a:lnSpc>
                <a:spcPct val="110000"/>
              </a:lnSpc>
              <a:spcBef>
                <a:spcPts val="1000"/>
              </a:spcBef>
              <a:spcAft>
                <a:spcPts val="600"/>
              </a:spcAft>
            </a:pPr>
            <a:r>
              <a:rPr lang="en-US" b="1" dirty="0">
                <a:solidFill>
                  <a:srgbClr val="002E6C"/>
                </a:solidFill>
              </a:rPr>
              <a:t>Chapter 16.25 Central Business District 4</a:t>
            </a:r>
          </a:p>
          <a:p>
            <a:pPr lvl="1">
              <a:lnSpc>
                <a:spcPct val="100000"/>
              </a:lnSpc>
              <a:spcAft>
                <a:spcPts val="600"/>
              </a:spcAft>
            </a:pPr>
            <a:r>
              <a:rPr lang="en-US" sz="2100" dirty="0">
                <a:solidFill>
                  <a:srgbClr val="002E6C"/>
                </a:solidFill>
              </a:rPr>
              <a:t>Updating name to </a:t>
            </a:r>
            <a:r>
              <a:rPr lang="en-US" sz="2100" b="1" i="1" dirty="0">
                <a:solidFill>
                  <a:srgbClr val="002E6C"/>
                </a:solidFill>
              </a:rPr>
              <a:t>Transitional Business District </a:t>
            </a:r>
            <a:r>
              <a:rPr lang="en-US" sz="2100" dirty="0">
                <a:solidFill>
                  <a:srgbClr val="002E6C"/>
                </a:solidFill>
              </a:rPr>
              <a:t>to better reflect intent of chapter</a:t>
            </a:r>
          </a:p>
          <a:p>
            <a:pPr lvl="1">
              <a:lnSpc>
                <a:spcPct val="100000"/>
              </a:lnSpc>
              <a:spcAft>
                <a:spcPts val="600"/>
              </a:spcAft>
            </a:pPr>
            <a:r>
              <a:rPr lang="en-US" sz="2100" dirty="0">
                <a:solidFill>
                  <a:srgbClr val="002E6C"/>
                </a:solidFill>
              </a:rPr>
              <a:t>Removal of Public Warehousing and Storage as a conditional use</a:t>
            </a:r>
          </a:p>
          <a:p>
            <a:pPr lvl="1">
              <a:lnSpc>
                <a:spcPct val="100000"/>
              </a:lnSpc>
              <a:spcAft>
                <a:spcPts val="600"/>
              </a:spcAft>
            </a:pPr>
            <a:r>
              <a:rPr lang="en-US" sz="2100" dirty="0">
                <a:solidFill>
                  <a:srgbClr val="002E6C"/>
                </a:solidFill>
              </a:rPr>
              <a:t>Removal of Urban Agricultural Uses as a permitted use</a:t>
            </a:r>
          </a:p>
          <a:p>
            <a:pPr lvl="1">
              <a:lnSpc>
                <a:spcPct val="100000"/>
              </a:lnSpc>
              <a:spcAft>
                <a:spcPts val="600"/>
              </a:spcAft>
            </a:pPr>
            <a:r>
              <a:rPr lang="en-US" sz="2100" dirty="0">
                <a:solidFill>
                  <a:srgbClr val="002E6C"/>
                </a:solidFill>
              </a:rPr>
              <a:t>Update section “K Residential” below table (16T-06) to include:</a:t>
            </a:r>
          </a:p>
          <a:p>
            <a:pPr lvl="2">
              <a:lnSpc>
                <a:spcPct val="100000"/>
              </a:lnSpc>
              <a:spcAft>
                <a:spcPts val="600"/>
              </a:spcAft>
            </a:pPr>
            <a:r>
              <a:rPr lang="en-US" i="1" dirty="0">
                <a:solidFill>
                  <a:srgbClr val="002E6C"/>
                </a:solidFill>
              </a:rPr>
              <a:t>“multifamily uses are permitted provided they are generally located above ground floor commercial or when located away from primary district frontages and high activity corners” </a:t>
            </a:r>
          </a:p>
          <a:p>
            <a:pPr lvl="2">
              <a:lnSpc>
                <a:spcPct val="100000"/>
              </a:lnSpc>
              <a:spcAft>
                <a:spcPts val="600"/>
              </a:spcAft>
            </a:pPr>
            <a:endParaRPr lang="en-US" sz="1600" dirty="0">
              <a:solidFill>
                <a:srgbClr val="002E6C"/>
              </a:solidFill>
            </a:endParaRPr>
          </a:p>
          <a:p>
            <a:pPr lvl="2">
              <a:lnSpc>
                <a:spcPct val="100000"/>
              </a:lnSpc>
              <a:spcAft>
                <a:spcPts val="600"/>
              </a:spcAft>
            </a:pPr>
            <a:endParaRPr lang="en-US" sz="1600" dirty="0">
              <a:solidFill>
                <a:srgbClr val="002E6C"/>
              </a:solidFill>
            </a:endParaRP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84176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5"/>
            <a:ext cx="9203267" cy="4998149"/>
          </a:xfrm>
        </p:spPr>
        <p:txBody>
          <a:bodyPr>
            <a:normAutofit/>
          </a:bodyPr>
          <a:lstStyle/>
          <a:p>
            <a:pPr marL="342900" lvl="1" indent="-342900">
              <a:lnSpc>
                <a:spcPct val="110000"/>
              </a:lnSpc>
              <a:spcBef>
                <a:spcPts val="1000"/>
              </a:spcBef>
              <a:spcAft>
                <a:spcPts val="600"/>
              </a:spcAft>
            </a:pPr>
            <a:r>
              <a:rPr lang="en-US" b="1" dirty="0">
                <a:solidFill>
                  <a:srgbClr val="002E6C"/>
                </a:solidFill>
              </a:rPr>
              <a:t>Chapter 16.25 Central Business District 5</a:t>
            </a:r>
          </a:p>
          <a:p>
            <a:pPr lvl="1">
              <a:lnSpc>
                <a:spcPct val="100000"/>
              </a:lnSpc>
              <a:spcAft>
                <a:spcPts val="600"/>
              </a:spcAft>
            </a:pPr>
            <a:r>
              <a:rPr lang="en-US" sz="2100" dirty="0">
                <a:solidFill>
                  <a:srgbClr val="002E6C"/>
                </a:solidFill>
              </a:rPr>
              <a:t>Updating name to </a:t>
            </a:r>
            <a:r>
              <a:rPr lang="en-US" sz="2100" b="1" i="1" dirty="0">
                <a:solidFill>
                  <a:srgbClr val="002E6C"/>
                </a:solidFill>
              </a:rPr>
              <a:t>Depot Business District </a:t>
            </a:r>
            <a:r>
              <a:rPr lang="en-US" sz="2100" dirty="0">
                <a:solidFill>
                  <a:srgbClr val="002E6C"/>
                </a:solidFill>
              </a:rPr>
              <a:t>to better reflect intent</a:t>
            </a:r>
          </a:p>
          <a:p>
            <a:pPr lvl="1">
              <a:lnSpc>
                <a:spcPct val="100000"/>
              </a:lnSpc>
              <a:spcAft>
                <a:spcPts val="600"/>
              </a:spcAft>
            </a:pPr>
            <a:r>
              <a:rPr lang="en-US" sz="2100" dirty="0">
                <a:solidFill>
                  <a:srgbClr val="002E6C"/>
                </a:solidFill>
              </a:rPr>
              <a:t>Removal of Public Warehousing and Storage as a conditional use</a:t>
            </a:r>
          </a:p>
          <a:p>
            <a:pPr lvl="1">
              <a:lnSpc>
                <a:spcPct val="100000"/>
              </a:lnSpc>
              <a:spcAft>
                <a:spcPts val="600"/>
              </a:spcAft>
            </a:pPr>
            <a:r>
              <a:rPr lang="en-US" sz="2100" dirty="0">
                <a:solidFill>
                  <a:srgbClr val="002E6C"/>
                </a:solidFill>
              </a:rPr>
              <a:t>Add clarification on permitted drive-through uses:</a:t>
            </a:r>
          </a:p>
          <a:p>
            <a:pPr lvl="2">
              <a:lnSpc>
                <a:spcPct val="100000"/>
              </a:lnSpc>
              <a:spcAft>
                <a:spcPts val="600"/>
              </a:spcAft>
            </a:pPr>
            <a:r>
              <a:rPr lang="en-US" i="1" dirty="0">
                <a:solidFill>
                  <a:srgbClr val="002E6C"/>
                </a:solidFill>
              </a:rPr>
              <a:t>“Drive-through as an accessory use to a pharmacy, bakery, café, or coffee shop with indoor seating (not permitted between the street and building, or in locations where vehicles would impede pedestrian access to storefront)”</a:t>
            </a:r>
          </a:p>
          <a:p>
            <a:pPr lvl="1">
              <a:lnSpc>
                <a:spcPct val="100000"/>
              </a:lnSpc>
              <a:spcAft>
                <a:spcPts val="600"/>
              </a:spcAft>
            </a:pPr>
            <a:r>
              <a:rPr lang="en-US" sz="2100" dirty="0">
                <a:solidFill>
                  <a:srgbClr val="002E6C"/>
                </a:solidFill>
              </a:rPr>
              <a:t>Update section “K Residential” below table (16T-06) to include:</a:t>
            </a:r>
          </a:p>
          <a:p>
            <a:pPr lvl="2">
              <a:lnSpc>
                <a:spcPct val="100000"/>
              </a:lnSpc>
              <a:spcAft>
                <a:spcPts val="600"/>
              </a:spcAft>
            </a:pPr>
            <a:r>
              <a:rPr lang="en-US" i="1" dirty="0">
                <a:solidFill>
                  <a:srgbClr val="002E6C"/>
                </a:solidFill>
              </a:rPr>
              <a:t>“multifamily uses are permitted provided they are generally located above ground floor commercial or when located away from primary district frontages and high activity corners” </a:t>
            </a:r>
            <a:endParaRPr lang="en-US" sz="1600" dirty="0">
              <a:solidFill>
                <a:srgbClr val="002E6C"/>
              </a:solidFill>
            </a:endParaRPr>
          </a:p>
          <a:p>
            <a:pPr lvl="2">
              <a:lnSpc>
                <a:spcPct val="100000"/>
              </a:lnSpc>
              <a:spcAft>
                <a:spcPts val="600"/>
              </a:spcAft>
            </a:pPr>
            <a:endParaRPr lang="en-US" sz="1600" dirty="0">
              <a:solidFill>
                <a:srgbClr val="002E6C"/>
              </a:solidFill>
            </a:endParaRP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47344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5"/>
            <a:ext cx="9203267" cy="4998149"/>
          </a:xfrm>
        </p:spPr>
        <p:txBody>
          <a:bodyPr>
            <a:normAutofit/>
          </a:bodyPr>
          <a:lstStyle/>
          <a:p>
            <a:pPr marL="342900" lvl="1" indent="-342900">
              <a:lnSpc>
                <a:spcPct val="110000"/>
              </a:lnSpc>
              <a:spcBef>
                <a:spcPts val="1000"/>
              </a:spcBef>
              <a:spcAft>
                <a:spcPts val="600"/>
              </a:spcAft>
            </a:pPr>
            <a:r>
              <a:rPr lang="en-US" b="1" dirty="0">
                <a:solidFill>
                  <a:srgbClr val="002E6C"/>
                </a:solidFill>
              </a:rPr>
              <a:t>Chapter 16.25 Central Business District 6</a:t>
            </a:r>
          </a:p>
          <a:p>
            <a:pPr lvl="1">
              <a:lnSpc>
                <a:spcPct val="100000"/>
              </a:lnSpc>
              <a:spcAft>
                <a:spcPts val="600"/>
              </a:spcAft>
            </a:pPr>
            <a:r>
              <a:rPr lang="en-US" sz="2100" dirty="0">
                <a:solidFill>
                  <a:srgbClr val="002E6C"/>
                </a:solidFill>
              </a:rPr>
              <a:t>Updating name to </a:t>
            </a:r>
            <a:r>
              <a:rPr lang="en-US" sz="2100" b="1" i="1" dirty="0">
                <a:solidFill>
                  <a:srgbClr val="002E6C"/>
                </a:solidFill>
              </a:rPr>
              <a:t>Martin Business District </a:t>
            </a:r>
            <a:r>
              <a:rPr lang="en-US" sz="2100" dirty="0">
                <a:solidFill>
                  <a:srgbClr val="002E6C"/>
                </a:solidFill>
              </a:rPr>
              <a:t>to better reflect intent</a:t>
            </a:r>
          </a:p>
          <a:p>
            <a:pPr lvl="1">
              <a:lnSpc>
                <a:spcPct val="100000"/>
              </a:lnSpc>
              <a:spcAft>
                <a:spcPts val="600"/>
              </a:spcAft>
            </a:pPr>
            <a:r>
              <a:rPr lang="en-US" sz="2100" dirty="0">
                <a:solidFill>
                  <a:srgbClr val="002E6C"/>
                </a:solidFill>
              </a:rPr>
              <a:t>Removal of Urban Agricultural Uses as a permitted use</a:t>
            </a:r>
          </a:p>
          <a:p>
            <a:pPr lvl="1">
              <a:lnSpc>
                <a:spcPct val="100000"/>
              </a:lnSpc>
              <a:spcAft>
                <a:spcPts val="600"/>
              </a:spcAft>
            </a:pPr>
            <a:r>
              <a:rPr lang="en-US" sz="2100" dirty="0">
                <a:solidFill>
                  <a:srgbClr val="002E6C"/>
                </a:solidFill>
              </a:rPr>
              <a:t>Update section “K Residential” below table (16T-06) to include:</a:t>
            </a:r>
          </a:p>
          <a:p>
            <a:pPr lvl="2">
              <a:lnSpc>
                <a:spcPct val="100000"/>
              </a:lnSpc>
              <a:spcAft>
                <a:spcPts val="600"/>
              </a:spcAft>
            </a:pPr>
            <a:r>
              <a:rPr lang="en-US" i="1" dirty="0">
                <a:solidFill>
                  <a:srgbClr val="002E6C"/>
                </a:solidFill>
              </a:rPr>
              <a:t>“multifamily uses are permitted provided they are generally located above ground floor commercial or when located away from primary district frontages and high activity corners” </a:t>
            </a:r>
          </a:p>
          <a:p>
            <a:pPr lvl="2">
              <a:lnSpc>
                <a:spcPct val="100000"/>
              </a:lnSpc>
              <a:spcAft>
                <a:spcPts val="600"/>
              </a:spcAft>
            </a:pPr>
            <a:r>
              <a:rPr lang="en-US" dirty="0">
                <a:solidFill>
                  <a:srgbClr val="002E6C"/>
                </a:solidFill>
              </a:rPr>
              <a:t>Update Multi Family (5+ Units) section of table</a:t>
            </a:r>
            <a:r>
              <a:rPr lang="en-US" i="1" dirty="0">
                <a:solidFill>
                  <a:srgbClr val="002E6C"/>
                </a:solidFill>
              </a:rPr>
              <a:t> </a:t>
            </a:r>
            <a:r>
              <a:rPr lang="en-US" dirty="0">
                <a:solidFill>
                  <a:srgbClr val="002E6C"/>
                </a:solidFill>
              </a:rPr>
              <a:t>to reference P</a:t>
            </a:r>
            <a:r>
              <a:rPr lang="en-US" i="1" dirty="0">
                <a:solidFill>
                  <a:srgbClr val="002E6C"/>
                </a:solidFill>
              </a:rPr>
              <a:t>“3”</a:t>
            </a: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22706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5"/>
            <a:ext cx="9203267" cy="4998149"/>
          </a:xfrm>
        </p:spPr>
        <p:txBody>
          <a:bodyPr>
            <a:normAutofit/>
          </a:bodyPr>
          <a:lstStyle/>
          <a:p>
            <a:pPr marL="342900" lvl="1" indent="-342900">
              <a:lnSpc>
                <a:spcPct val="110000"/>
              </a:lnSpc>
              <a:spcBef>
                <a:spcPts val="1000"/>
              </a:spcBef>
              <a:spcAft>
                <a:spcPts val="600"/>
              </a:spcAft>
            </a:pPr>
            <a:r>
              <a:rPr lang="en-US" b="1" dirty="0">
                <a:solidFill>
                  <a:srgbClr val="002E6C"/>
                </a:solidFill>
              </a:rPr>
              <a:t>Chapter 16.41 Community Office District</a:t>
            </a:r>
          </a:p>
          <a:p>
            <a:pPr lvl="1">
              <a:lnSpc>
                <a:spcPct val="100000"/>
              </a:lnSpc>
              <a:spcAft>
                <a:spcPts val="600"/>
              </a:spcAft>
            </a:pPr>
            <a:r>
              <a:rPr lang="en-US" sz="2100" dirty="0">
                <a:solidFill>
                  <a:srgbClr val="002E6C"/>
                </a:solidFill>
              </a:rPr>
              <a:t>Removal of Urban Agricultural Uses</a:t>
            </a:r>
          </a:p>
          <a:p>
            <a:pPr lvl="1">
              <a:lnSpc>
                <a:spcPct val="100000"/>
              </a:lnSpc>
              <a:spcAft>
                <a:spcPts val="600"/>
              </a:spcAft>
            </a:pPr>
            <a:r>
              <a:rPr lang="en-US" sz="2100" dirty="0">
                <a:solidFill>
                  <a:srgbClr val="002E6C"/>
                </a:solidFill>
              </a:rPr>
              <a:t>Updating Multifamily Residential to read:</a:t>
            </a:r>
          </a:p>
          <a:p>
            <a:pPr lvl="2">
              <a:lnSpc>
                <a:spcPct val="100000"/>
              </a:lnSpc>
              <a:spcAft>
                <a:spcPts val="600"/>
              </a:spcAft>
            </a:pPr>
            <a:r>
              <a:rPr lang="en-US" sz="1700" dirty="0">
                <a:solidFill>
                  <a:srgbClr val="002E6C"/>
                </a:solidFill>
              </a:rPr>
              <a:t>Multifamily residential </a:t>
            </a:r>
            <a:r>
              <a:rPr lang="en-US" sz="1700" b="1" i="1" dirty="0">
                <a:solidFill>
                  <a:srgbClr val="002E6C"/>
                </a:solidFill>
              </a:rPr>
              <a:t>“as a secondary use to other listed commercial uses within this chapter” </a:t>
            </a:r>
            <a:r>
              <a:rPr lang="en-US" sz="1700" dirty="0">
                <a:solidFill>
                  <a:srgbClr val="002E6C"/>
                </a:solidFill>
              </a:rPr>
              <a:t>subject to the standards of Chapter 16.18 LMC, High Density Residential District, </a:t>
            </a:r>
            <a:r>
              <a:rPr lang="en-US" sz="1700" b="1" i="1" dirty="0">
                <a:solidFill>
                  <a:srgbClr val="002E6C"/>
                </a:solidFill>
              </a:rPr>
              <a:t>“generally located above ground floor commercial or away from primary frontage and activity corners of parcel”</a:t>
            </a: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314560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5"/>
            <a:ext cx="9203267" cy="4998149"/>
          </a:xfrm>
        </p:spPr>
        <p:txBody>
          <a:bodyPr>
            <a:normAutofit/>
          </a:bodyPr>
          <a:lstStyle/>
          <a:p>
            <a:pPr marL="342900" lvl="1" indent="-342900">
              <a:lnSpc>
                <a:spcPct val="110000"/>
              </a:lnSpc>
              <a:spcBef>
                <a:spcPts val="1000"/>
              </a:spcBef>
              <a:spcAft>
                <a:spcPts val="600"/>
              </a:spcAft>
            </a:pPr>
            <a:r>
              <a:rPr lang="en-US" b="1" dirty="0">
                <a:solidFill>
                  <a:srgbClr val="002E6C"/>
                </a:solidFill>
              </a:rPr>
              <a:t>Chapter 16.84 Site Plan Review</a:t>
            </a:r>
          </a:p>
          <a:p>
            <a:pPr lvl="1">
              <a:lnSpc>
                <a:spcPct val="100000"/>
              </a:lnSpc>
              <a:spcAft>
                <a:spcPts val="600"/>
              </a:spcAft>
            </a:pPr>
            <a:r>
              <a:rPr lang="en-US" sz="2100" dirty="0">
                <a:solidFill>
                  <a:srgbClr val="002E6C"/>
                </a:solidFill>
              </a:rPr>
              <a:t>Add language to application submittal criteria for requirement of site plan review:</a:t>
            </a:r>
          </a:p>
          <a:p>
            <a:pPr lvl="2">
              <a:lnSpc>
                <a:spcPct val="100000"/>
              </a:lnSpc>
              <a:spcAft>
                <a:spcPts val="600"/>
              </a:spcAft>
            </a:pPr>
            <a:r>
              <a:rPr lang="en-US" sz="1700" i="1" dirty="0">
                <a:solidFill>
                  <a:srgbClr val="002E6C"/>
                </a:solidFill>
              </a:rPr>
              <a:t>“As deemed necessary by Lacey review staff to effectively evaluate application and project proposal”</a:t>
            </a: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Text Updates</a:t>
            </a:r>
          </a:p>
        </p:txBody>
      </p:sp>
    </p:spTree>
    <p:extLst>
      <p:ext uri="{BB962C8B-B14F-4D97-AF65-F5344CB8AC3E}">
        <p14:creationId xmlns:p14="http://schemas.microsoft.com/office/powerpoint/2010/main" val="239581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E127-91FA-AC4F-91C6-D2C9AD4CD666}"/>
              </a:ext>
            </a:extLst>
          </p:cNvPr>
          <p:cNvSpPr>
            <a:spLocks noGrp="1"/>
          </p:cNvSpPr>
          <p:nvPr>
            <p:ph type="title"/>
          </p:nvPr>
        </p:nvSpPr>
        <p:spPr>
          <a:xfrm>
            <a:off x="787330" y="964039"/>
            <a:ext cx="8464246" cy="3491003"/>
          </a:xfrm>
        </p:spPr>
        <p:txBody>
          <a:bodyPr/>
          <a:lstStyle/>
          <a:p>
            <a:r>
              <a:rPr lang="en-US" dirty="0"/>
              <a:t>Consistency with Future Land Use Map (FLUM)</a:t>
            </a:r>
          </a:p>
        </p:txBody>
      </p:sp>
    </p:spTree>
    <p:extLst>
      <p:ext uri="{BB962C8B-B14F-4D97-AF65-F5344CB8AC3E}">
        <p14:creationId xmlns:p14="http://schemas.microsoft.com/office/powerpoint/2010/main" val="2068268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91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9203267" cy="4407077"/>
          </a:xfrm>
        </p:spPr>
        <p:txBody>
          <a:bodyPr>
            <a:normAutofit/>
          </a:bodyPr>
          <a:lstStyle/>
          <a:p>
            <a:pPr>
              <a:lnSpc>
                <a:spcPct val="100000"/>
              </a:lnSpc>
              <a:spcAft>
                <a:spcPts val="600"/>
              </a:spcAft>
            </a:pPr>
            <a:r>
              <a:rPr lang="en-US" sz="2400" b="1" dirty="0">
                <a:solidFill>
                  <a:srgbClr val="002E6C"/>
                </a:solidFill>
              </a:rPr>
              <a:t>Future Land Use Map</a:t>
            </a:r>
          </a:p>
          <a:p>
            <a:pPr lvl="1">
              <a:lnSpc>
                <a:spcPct val="100000"/>
              </a:lnSpc>
              <a:spcAft>
                <a:spcPts val="600"/>
              </a:spcAft>
            </a:pPr>
            <a:r>
              <a:rPr lang="en-US" sz="2000" dirty="0">
                <a:solidFill>
                  <a:srgbClr val="002E6C"/>
                </a:solidFill>
              </a:rPr>
              <a:t>Illustrates the community’s long-term vision for land development and growth, guiding where different types of uses should occur. </a:t>
            </a:r>
          </a:p>
          <a:p>
            <a:pPr marL="457200" lvl="1" indent="0">
              <a:lnSpc>
                <a:spcPct val="100000"/>
              </a:lnSpc>
              <a:spcAft>
                <a:spcPts val="600"/>
              </a:spcAft>
              <a:buNone/>
            </a:pPr>
            <a:endParaRPr lang="en-US" sz="2000" dirty="0">
              <a:solidFill>
                <a:srgbClr val="002E6C"/>
              </a:solidFill>
            </a:endParaRPr>
          </a:p>
          <a:p>
            <a:pPr>
              <a:lnSpc>
                <a:spcPct val="100000"/>
              </a:lnSpc>
              <a:spcAft>
                <a:spcPts val="600"/>
              </a:spcAft>
            </a:pPr>
            <a:r>
              <a:rPr lang="en-US" b="1" dirty="0">
                <a:solidFill>
                  <a:srgbClr val="002E6C"/>
                </a:solidFill>
              </a:rPr>
              <a:t>Zoning Map </a:t>
            </a:r>
          </a:p>
          <a:p>
            <a:pPr lvl="1">
              <a:lnSpc>
                <a:spcPct val="100000"/>
              </a:lnSpc>
              <a:spcAft>
                <a:spcPts val="600"/>
              </a:spcAft>
            </a:pPr>
            <a:r>
              <a:rPr lang="en-US" sz="2000" dirty="0">
                <a:solidFill>
                  <a:srgbClr val="002E6C"/>
                </a:solidFill>
              </a:rPr>
              <a:t>Regulatory tool that dictates what can be built and operated on a property based on the identified district and associated development standards. time.</a:t>
            </a:r>
          </a:p>
          <a:p>
            <a:pPr lvl="1">
              <a:lnSpc>
                <a:spcPct val="100000"/>
              </a:lnSpc>
              <a:spcAft>
                <a:spcPts val="600"/>
              </a:spcAft>
            </a:pPr>
            <a:r>
              <a:rPr lang="en-US" sz="2000" dirty="0">
                <a:solidFill>
                  <a:srgbClr val="002E6C"/>
                </a:solidFill>
              </a:rPr>
              <a:t>The zoning code should gradually shift to ensure development patterns reflect the goals and vision of the community (FLUM) over time. </a:t>
            </a: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Consistency</a:t>
            </a:r>
          </a:p>
        </p:txBody>
      </p:sp>
    </p:spTree>
    <p:extLst>
      <p:ext uri="{BB962C8B-B14F-4D97-AF65-F5344CB8AC3E}">
        <p14:creationId xmlns:p14="http://schemas.microsoft.com/office/powerpoint/2010/main" val="408457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E127-91FA-AC4F-91C6-D2C9AD4CD666}"/>
              </a:ext>
            </a:extLst>
          </p:cNvPr>
          <p:cNvSpPr>
            <a:spLocks noGrp="1"/>
          </p:cNvSpPr>
          <p:nvPr>
            <p:ph type="title"/>
          </p:nvPr>
        </p:nvSpPr>
        <p:spPr>
          <a:xfrm>
            <a:off x="787330" y="964039"/>
            <a:ext cx="6126654" cy="3491003"/>
          </a:xfrm>
        </p:spPr>
        <p:txBody>
          <a:bodyPr/>
          <a:lstStyle/>
          <a:p>
            <a:r>
              <a:rPr lang="en-US" dirty="0"/>
              <a:t>Code Consolidation</a:t>
            </a:r>
          </a:p>
        </p:txBody>
      </p:sp>
    </p:spTree>
    <p:extLst>
      <p:ext uri="{BB962C8B-B14F-4D97-AF65-F5344CB8AC3E}">
        <p14:creationId xmlns:p14="http://schemas.microsoft.com/office/powerpoint/2010/main" val="276602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9203267" cy="4904120"/>
          </a:xfrm>
        </p:spPr>
        <p:txBody>
          <a:bodyPr>
            <a:normAutofit fontScale="92500" lnSpcReduction="20000"/>
          </a:bodyPr>
          <a:lstStyle/>
          <a:p>
            <a:pPr marL="0" indent="0">
              <a:lnSpc>
                <a:spcPct val="100000"/>
              </a:lnSpc>
              <a:spcAft>
                <a:spcPts val="600"/>
              </a:spcAft>
              <a:buNone/>
            </a:pPr>
            <a:r>
              <a:rPr lang="en-US" sz="2400" dirty="0">
                <a:solidFill>
                  <a:srgbClr val="002E6C"/>
                </a:solidFill>
              </a:rPr>
              <a:t>Consolidation of similar zoning designations to better reflect the existing built-out conditions and improve zoning map accessibility.</a:t>
            </a:r>
          </a:p>
          <a:p>
            <a:pPr marL="0" indent="0">
              <a:lnSpc>
                <a:spcPct val="100000"/>
              </a:lnSpc>
              <a:spcAft>
                <a:spcPts val="600"/>
              </a:spcAft>
              <a:buNone/>
            </a:pPr>
            <a:endParaRPr lang="en-US" sz="100" dirty="0">
              <a:solidFill>
                <a:srgbClr val="002E6C"/>
              </a:solidFill>
            </a:endParaRPr>
          </a:p>
          <a:p>
            <a:pPr>
              <a:lnSpc>
                <a:spcPct val="100000"/>
              </a:lnSpc>
              <a:spcAft>
                <a:spcPts val="600"/>
              </a:spcAft>
            </a:pPr>
            <a:r>
              <a:rPr lang="en-US" sz="2400" b="1" dirty="0">
                <a:solidFill>
                  <a:srgbClr val="002E6C"/>
                </a:solidFill>
              </a:rPr>
              <a:t>Consistent with Future Land Use Map</a:t>
            </a:r>
          </a:p>
          <a:p>
            <a:pPr lvl="1">
              <a:lnSpc>
                <a:spcPct val="100000"/>
              </a:lnSpc>
              <a:spcAft>
                <a:spcPts val="600"/>
              </a:spcAft>
            </a:pPr>
            <a:r>
              <a:rPr lang="en-US" sz="2000" dirty="0">
                <a:solidFill>
                  <a:srgbClr val="002E6C"/>
                </a:solidFill>
              </a:rPr>
              <a:t>City Council direction following Open House</a:t>
            </a:r>
          </a:p>
          <a:p>
            <a:pPr lvl="1">
              <a:lnSpc>
                <a:spcPct val="100000"/>
              </a:lnSpc>
              <a:spcAft>
                <a:spcPts val="600"/>
              </a:spcAft>
            </a:pPr>
            <a:r>
              <a:rPr lang="en-US" sz="2000" dirty="0">
                <a:solidFill>
                  <a:srgbClr val="002E6C"/>
                </a:solidFill>
              </a:rPr>
              <a:t>Community feedback thorough Comp Plan engagement</a:t>
            </a:r>
          </a:p>
          <a:p>
            <a:pPr lvl="1">
              <a:lnSpc>
                <a:spcPct val="100000"/>
              </a:lnSpc>
              <a:spcAft>
                <a:spcPts val="600"/>
              </a:spcAft>
            </a:pPr>
            <a:r>
              <a:rPr lang="en-US" sz="2000" dirty="0">
                <a:solidFill>
                  <a:srgbClr val="002E6C"/>
                </a:solidFill>
              </a:rPr>
              <a:t>35 zoning designations </a:t>
            </a:r>
            <a:r>
              <a:rPr lang="en-US" sz="2000" dirty="0">
                <a:solidFill>
                  <a:srgbClr val="002E6C"/>
                </a:solidFill>
                <a:sym typeface="Wingdings" panose="05000000000000000000" pitchFamily="2" charset="2"/>
              </a:rPr>
              <a:t></a:t>
            </a:r>
            <a:r>
              <a:rPr lang="en-US" sz="2000" dirty="0">
                <a:solidFill>
                  <a:srgbClr val="002E6C"/>
                </a:solidFill>
              </a:rPr>
              <a:t> 10 identified consolidations</a:t>
            </a:r>
          </a:p>
          <a:p>
            <a:pPr marL="457200" lvl="1" indent="0">
              <a:lnSpc>
                <a:spcPct val="100000"/>
              </a:lnSpc>
              <a:spcAft>
                <a:spcPts val="600"/>
              </a:spcAft>
              <a:buNone/>
            </a:pPr>
            <a:endParaRPr lang="en-US" sz="100" dirty="0">
              <a:solidFill>
                <a:srgbClr val="002E6C"/>
              </a:solidFill>
            </a:endParaRPr>
          </a:p>
          <a:p>
            <a:pPr>
              <a:lnSpc>
                <a:spcPct val="100000"/>
              </a:lnSpc>
              <a:spcAft>
                <a:spcPts val="600"/>
              </a:spcAft>
            </a:pPr>
            <a:r>
              <a:rPr lang="en-US" b="1" dirty="0">
                <a:solidFill>
                  <a:srgbClr val="002E6C"/>
                </a:solidFill>
              </a:rPr>
              <a:t>Types of Consolidation </a:t>
            </a:r>
          </a:p>
          <a:p>
            <a:pPr lvl="1">
              <a:lnSpc>
                <a:spcPct val="100000"/>
              </a:lnSpc>
              <a:spcAft>
                <a:spcPts val="600"/>
              </a:spcAft>
            </a:pPr>
            <a:r>
              <a:rPr lang="en-US" sz="2000" dirty="0">
                <a:solidFill>
                  <a:srgbClr val="002E6C"/>
                </a:solidFill>
              </a:rPr>
              <a:t>Better implemented as an overlay/use</a:t>
            </a:r>
          </a:p>
          <a:p>
            <a:pPr lvl="1">
              <a:lnSpc>
                <a:spcPct val="100000"/>
              </a:lnSpc>
              <a:spcAft>
                <a:spcPts val="600"/>
              </a:spcAft>
            </a:pPr>
            <a:r>
              <a:rPr lang="en-US" sz="2000" dirty="0">
                <a:solidFill>
                  <a:srgbClr val="002E6C"/>
                </a:solidFill>
              </a:rPr>
              <a:t>Significant areas of overlap </a:t>
            </a:r>
          </a:p>
          <a:p>
            <a:pPr lvl="1">
              <a:lnSpc>
                <a:spcPct val="100000"/>
              </a:lnSpc>
              <a:spcAft>
                <a:spcPts val="600"/>
              </a:spcAft>
            </a:pPr>
            <a:r>
              <a:rPr lang="en-US" sz="2000" dirty="0">
                <a:solidFill>
                  <a:srgbClr val="002E6C"/>
                </a:solidFill>
              </a:rPr>
              <a:t>Phasing out of use</a:t>
            </a:r>
          </a:p>
          <a:p>
            <a:pPr lvl="1">
              <a:lnSpc>
                <a:spcPct val="100000"/>
              </a:lnSpc>
              <a:spcAft>
                <a:spcPts val="600"/>
              </a:spcAft>
            </a:pPr>
            <a:r>
              <a:rPr lang="en-US" sz="2000" dirty="0">
                <a:solidFill>
                  <a:srgbClr val="002E6C"/>
                </a:solidFill>
              </a:rPr>
              <a:t>Sub-zoning designations</a:t>
            </a:r>
          </a:p>
          <a:p>
            <a:pPr marL="914400" lvl="1" indent="-457200">
              <a:lnSpc>
                <a:spcPct val="100000"/>
              </a:lnSpc>
              <a:spcAft>
                <a:spcPts val="600"/>
              </a:spcAft>
              <a:buFont typeface="+mj-lt"/>
              <a:buAutoNum type="arabicPeriod"/>
            </a:pPr>
            <a:endParaRPr lang="en-US" sz="2000" dirty="0">
              <a:solidFill>
                <a:srgbClr val="002E6C"/>
              </a:solidFill>
            </a:endParaRP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9" y="368823"/>
            <a:ext cx="701194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Zoning Code – Consolidation</a:t>
            </a:r>
          </a:p>
        </p:txBody>
      </p:sp>
    </p:spTree>
    <p:extLst>
      <p:ext uri="{BB962C8B-B14F-4D97-AF65-F5344CB8AC3E}">
        <p14:creationId xmlns:p14="http://schemas.microsoft.com/office/powerpoint/2010/main" val="72974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9203267" cy="4904120"/>
          </a:xfrm>
        </p:spPr>
        <p:txBody>
          <a:bodyPr>
            <a:normAutofit lnSpcReduction="10000"/>
          </a:body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sz="2400" b="1" dirty="0">
                <a:solidFill>
                  <a:srgbClr val="002E6C"/>
                </a:solidFill>
              </a:rPr>
              <a:t>Chapter 16.19 Shoreline Residential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(many locations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sym typeface="Wingdings" panose="05000000000000000000" pitchFamily="2" charset="2"/>
              </a:rPr>
              <a:t> SMP)</a:t>
            </a:r>
            <a:endPar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endParaRPr>
          </a:p>
          <a:p>
            <a:pPr lvl="1">
              <a:lnSpc>
                <a:spcPct val="100000"/>
              </a:lnSpc>
              <a:spcAft>
                <a:spcPts val="600"/>
              </a:spcAft>
            </a:pPr>
            <a:r>
              <a:rPr lang="en-US" sz="2000" dirty="0">
                <a:solidFill>
                  <a:srgbClr val="002E6C"/>
                </a:solidFill>
              </a:rPr>
              <a:t>Designation identified within Shoreline Master Program (SMP)</a:t>
            </a:r>
          </a:p>
          <a:p>
            <a:pPr lvl="1">
              <a:lnSpc>
                <a:spcPct val="100000"/>
              </a:lnSpc>
              <a:spcAft>
                <a:spcPts val="600"/>
              </a:spcAft>
            </a:pPr>
            <a:r>
              <a:rPr lang="en-US" sz="2000" dirty="0">
                <a:solidFill>
                  <a:srgbClr val="002E6C"/>
                </a:solidFill>
              </a:rPr>
              <a:t>Lake, Natural, Aquatic, and Urban Conservancy also identified in SMP</a:t>
            </a:r>
          </a:p>
          <a:p>
            <a:pPr marR="0" lvl="0">
              <a:lnSpc>
                <a:spcPct val="100000"/>
              </a:lnSpc>
              <a:spcAft>
                <a:spcPts val="600"/>
              </a:spcAft>
            </a:pPr>
            <a:r>
              <a:rPr lang="en-US" b="1" dirty="0">
                <a:solidFill>
                  <a:srgbClr val="002E6C"/>
                </a:solidFill>
              </a:rPr>
              <a:t>Chapter 16.21 Urban Agriculture </a:t>
            </a:r>
            <a:r>
              <a:rPr lang="en-US" sz="1200" i="1" dirty="0">
                <a:solidFill>
                  <a:srgbClr val="002E6C"/>
                </a:solidFill>
              </a:rPr>
              <a:t>(1 city/3 UGA </a:t>
            </a:r>
            <a:r>
              <a:rPr lang="en-US" sz="1200" i="1" dirty="0">
                <a:solidFill>
                  <a:srgbClr val="002E6C"/>
                </a:solidFill>
                <a:sym typeface="Wingdings" panose="05000000000000000000" pitchFamily="2" charset="2"/>
              </a:rPr>
              <a:t> OSI)</a:t>
            </a:r>
            <a:endParaRPr lang="en-US" sz="1200" i="1" dirty="0">
              <a:solidFill>
                <a:srgbClr val="002E6C"/>
              </a:solidFill>
            </a:endParaRPr>
          </a:p>
          <a:p>
            <a:pPr marR="0" lvl="1">
              <a:lnSpc>
                <a:spcPct val="100000"/>
              </a:lnSpc>
              <a:spcAft>
                <a:spcPts val="600"/>
              </a:spcAft>
            </a:pPr>
            <a:r>
              <a:rPr lang="en-US" sz="2000" dirty="0">
                <a:solidFill>
                  <a:srgbClr val="002E6C"/>
                </a:solidFill>
              </a:rPr>
              <a:t>Identified within code as potential use to be permitted/not permitted</a:t>
            </a:r>
          </a:p>
          <a:p>
            <a:pPr marR="0" lvl="1">
              <a:lnSpc>
                <a:spcPct val="100000"/>
              </a:lnSpc>
              <a:spcAft>
                <a:spcPts val="600"/>
              </a:spcAft>
            </a:pPr>
            <a:r>
              <a:rPr lang="en-US" sz="2000" dirty="0">
                <a:solidFill>
                  <a:srgbClr val="002E6C"/>
                </a:solidFill>
              </a:rPr>
              <a:t>Shifting designation to Chapter 16.66 Conditional Uses and Permits </a:t>
            </a:r>
          </a:p>
          <a:p>
            <a:pPr lvl="2">
              <a:lnSpc>
                <a:spcPct val="100000"/>
              </a:lnSpc>
              <a:spcAft>
                <a:spcPts val="600"/>
              </a:spcAft>
            </a:pPr>
            <a:r>
              <a:rPr lang="en-US" sz="1600" dirty="0">
                <a:solidFill>
                  <a:srgbClr val="002E6C"/>
                </a:solidFill>
              </a:rPr>
              <a:t>Allows for greater flexibility in urban agricultural activities</a:t>
            </a:r>
          </a:p>
          <a:p>
            <a:pPr>
              <a:lnSpc>
                <a:spcPct val="100000"/>
              </a:lnSpc>
              <a:spcAft>
                <a:spcPts val="600"/>
              </a:spcAft>
            </a:pPr>
            <a:r>
              <a:rPr lang="en-US" b="1" dirty="0">
                <a:solidFill>
                  <a:srgbClr val="002E6C"/>
                </a:solidFill>
              </a:rPr>
              <a:t>Chapter 16.59 Village Center Zone </a:t>
            </a:r>
            <a:r>
              <a:rPr lang="en-US" sz="1200" i="1" dirty="0">
                <a:solidFill>
                  <a:srgbClr val="002E6C"/>
                </a:solidFill>
              </a:rPr>
              <a:t>(2 city/1 UGA </a:t>
            </a:r>
            <a:r>
              <a:rPr lang="en-US" sz="1200" i="1" dirty="0">
                <a:solidFill>
                  <a:srgbClr val="002E6C"/>
                </a:solidFill>
                <a:sym typeface="Wingdings" panose="05000000000000000000" pitchFamily="2" charset="2"/>
              </a:rPr>
              <a:t>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sym typeface="Wingdings" panose="05000000000000000000" pitchFamily="2" charset="2"/>
              </a:rPr>
              <a:t>match uses as built</a:t>
            </a:r>
            <a:r>
              <a:rPr lang="en-US" sz="1200" i="1" dirty="0">
                <a:solidFill>
                  <a:srgbClr val="002E6C"/>
                </a:solidFill>
                <a:sym typeface="Wingdings" panose="05000000000000000000" pitchFamily="2" charset="2"/>
              </a:rPr>
              <a:t>)</a:t>
            </a:r>
            <a:endParaRPr lang="en-US" sz="1200" i="1" dirty="0">
              <a:solidFill>
                <a:srgbClr val="002E6C"/>
              </a:solidFill>
            </a:endParaRPr>
          </a:p>
          <a:p>
            <a:pPr lvl="1">
              <a:lnSpc>
                <a:spcPct val="100000"/>
              </a:lnSpc>
              <a:spcAft>
                <a:spcPts val="600"/>
              </a:spcAft>
            </a:pPr>
            <a:r>
              <a:rPr lang="en-US" sz="2000" dirty="0">
                <a:solidFill>
                  <a:srgbClr val="002E6C"/>
                </a:solidFill>
              </a:rPr>
              <a:t>Created as a mechanism for development. Once developed, designation does not reflect land uses as built out.</a:t>
            </a:r>
          </a:p>
          <a:p>
            <a:pPr lvl="1">
              <a:lnSpc>
                <a:spcPct val="100000"/>
              </a:lnSpc>
              <a:spcAft>
                <a:spcPts val="600"/>
              </a:spcAft>
            </a:pPr>
            <a:r>
              <a:rPr lang="en-US" sz="2000" dirty="0">
                <a:solidFill>
                  <a:srgbClr val="002E6C"/>
                </a:solidFill>
              </a:rPr>
              <a:t>Encompassed within Master Planning Process.</a:t>
            </a:r>
          </a:p>
          <a:p>
            <a:pPr marL="742950" marR="0" lvl="1" indent="-285750">
              <a:lnSpc>
                <a:spcPct val="107000"/>
              </a:lnSpc>
              <a:spcBef>
                <a:spcPts val="0"/>
              </a:spcBef>
              <a:spcAft>
                <a:spcPts val="80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8" y="368823"/>
            <a:ext cx="7726613"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Consolidation – Overlays &amp; Uses</a:t>
            </a:r>
          </a:p>
        </p:txBody>
      </p:sp>
    </p:spTree>
    <p:extLst>
      <p:ext uri="{BB962C8B-B14F-4D97-AF65-F5344CB8AC3E}">
        <p14:creationId xmlns:p14="http://schemas.microsoft.com/office/powerpoint/2010/main" val="204891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10175762" cy="4904120"/>
          </a:xfrm>
        </p:spPr>
        <p:txBody>
          <a:bodyPr>
            <a:normAutofit fontScale="92500"/>
          </a:bodyPr>
          <a:lstStyle/>
          <a:p>
            <a:pPr>
              <a:lnSpc>
                <a:spcPct val="100000"/>
              </a:lnSpc>
              <a:spcAft>
                <a:spcPts val="600"/>
              </a:spcAft>
            </a:pPr>
            <a:r>
              <a:rPr lang="en-US" b="1" dirty="0">
                <a:solidFill>
                  <a:srgbClr val="002E6C"/>
                </a:solidFill>
              </a:rPr>
              <a:t>Chapter 16.22 Mixed Use Moderate Density Corridor </a:t>
            </a:r>
            <a:r>
              <a:rPr lang="en-US" sz="1200" i="1" dirty="0">
                <a:solidFill>
                  <a:srgbClr val="002E6C"/>
                </a:solidFill>
              </a:rPr>
              <a:t>(1 City/2 UGA </a:t>
            </a:r>
            <a:r>
              <a:rPr lang="en-US" sz="1200" i="1" dirty="0">
                <a:solidFill>
                  <a:srgbClr val="002E6C"/>
                </a:solidFill>
                <a:sym typeface="Wingdings" panose="05000000000000000000" pitchFamily="2" charset="2"/>
              </a:rPr>
              <a:t> match uses as built</a:t>
            </a:r>
            <a:r>
              <a:rPr lang="en-US" sz="1200" i="1" dirty="0">
                <a:solidFill>
                  <a:srgbClr val="002E6C"/>
                </a:solidFill>
              </a:rPr>
              <a:t>)</a:t>
            </a:r>
          </a:p>
          <a:p>
            <a:pPr marR="0" lvl="1">
              <a:lnSpc>
                <a:spcPct val="100000"/>
              </a:lnSpc>
              <a:spcAft>
                <a:spcPts val="600"/>
              </a:spcAft>
            </a:pPr>
            <a:r>
              <a:rPr lang="en-US" sz="2100" dirty="0">
                <a:solidFill>
                  <a:srgbClr val="002E6C"/>
                </a:solidFill>
              </a:rPr>
              <a:t>Envisioned as walkable mixed-use corridor </a:t>
            </a:r>
            <a:r>
              <a:rPr lang="en-US" sz="2100" dirty="0">
                <a:solidFill>
                  <a:srgbClr val="002E6C"/>
                </a:solidFill>
                <a:sym typeface="Wingdings" panose="05000000000000000000" pitchFamily="2" charset="2"/>
              </a:rPr>
              <a:t> l</a:t>
            </a:r>
            <a:r>
              <a:rPr lang="en-US" sz="2100" dirty="0">
                <a:solidFill>
                  <a:srgbClr val="002E6C"/>
                </a:solidFill>
              </a:rPr>
              <a:t>argely built out as residential</a:t>
            </a:r>
          </a:p>
          <a:p>
            <a:pPr marR="0" lvl="1">
              <a:lnSpc>
                <a:spcPct val="100000"/>
              </a:lnSpc>
              <a:spcAft>
                <a:spcPts val="600"/>
              </a:spcAft>
            </a:pPr>
            <a:r>
              <a:rPr lang="en-US" sz="2100" dirty="0">
                <a:solidFill>
                  <a:srgbClr val="002E6C"/>
                </a:solidFill>
              </a:rPr>
              <a:t>Consolidated into Neighborhood Commercial and Moderate Density Residential to better reflect existing land uses as currently built out.</a:t>
            </a:r>
          </a:p>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b="1" dirty="0">
                <a:solidFill>
                  <a:srgbClr val="002E6C"/>
                </a:solidFill>
              </a:rPr>
              <a:t>Chapter 16.25 Central Business District 7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(2 City/0 UGA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sym typeface="Wingdings" panose="05000000000000000000" pitchFamily="2" charset="2"/>
              </a:rPr>
              <a:t> OSI and CBD 6</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a:t>
            </a:r>
            <a:endParaRPr kumimoji="0" lang="en-US" sz="2400" b="1" i="0"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endParaRPr>
          </a:p>
          <a:p>
            <a:pPr lvl="1">
              <a:lnSpc>
                <a:spcPct val="100000"/>
              </a:lnSpc>
              <a:spcAft>
                <a:spcPts val="600"/>
              </a:spcAft>
            </a:pPr>
            <a:r>
              <a:rPr lang="en-US" sz="2100" dirty="0">
                <a:solidFill>
                  <a:srgbClr val="002E6C"/>
                </a:solidFill>
              </a:rPr>
              <a:t>Vast majority of CBD 7 owned by Saint Martins Abbey</a:t>
            </a:r>
          </a:p>
          <a:p>
            <a:pPr lvl="1">
              <a:lnSpc>
                <a:spcPct val="100000"/>
              </a:lnSpc>
              <a:spcAft>
                <a:spcPts val="600"/>
              </a:spcAft>
            </a:pPr>
            <a:r>
              <a:rPr lang="en-US" sz="2100" dirty="0">
                <a:solidFill>
                  <a:srgbClr val="002E6C"/>
                </a:solidFill>
              </a:rPr>
              <a:t>Consolidation with Open Space Institutional (SMU) and Central Business District 6</a:t>
            </a:r>
          </a:p>
          <a:p>
            <a:pPr marR="0" lvl="0">
              <a:lnSpc>
                <a:spcPct val="100000"/>
              </a:lnSpc>
              <a:spcAft>
                <a:spcPts val="600"/>
              </a:spcAft>
            </a:pPr>
            <a:r>
              <a:rPr lang="en-US" b="1" dirty="0">
                <a:solidFill>
                  <a:srgbClr val="002E6C"/>
                </a:solidFill>
              </a:rPr>
              <a:t>Chapter 16.34 Community Commercial District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(2 City/0 UGA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sym typeface="Wingdings" panose="05000000000000000000" pitchFamily="2" charset="2"/>
              </a:rPr>
              <a:t> match uses as built</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a:t>
            </a:r>
            <a:endParaRPr lang="en-US" b="1" dirty="0">
              <a:solidFill>
                <a:srgbClr val="002E6C"/>
              </a:solidFill>
            </a:endParaRPr>
          </a:p>
          <a:p>
            <a:pPr marR="0" lvl="1">
              <a:lnSpc>
                <a:spcPct val="100000"/>
              </a:lnSpc>
              <a:spcAft>
                <a:spcPts val="600"/>
              </a:spcAft>
            </a:pPr>
            <a:r>
              <a:rPr lang="en-US" sz="2100" dirty="0">
                <a:solidFill>
                  <a:srgbClr val="002E6C"/>
                </a:solidFill>
              </a:rPr>
              <a:t>Permitted uses mirror those within Neighborhood Commercial before update</a:t>
            </a:r>
          </a:p>
          <a:p>
            <a:pPr marR="0" lvl="1">
              <a:lnSpc>
                <a:spcPct val="100000"/>
              </a:lnSpc>
              <a:spcAft>
                <a:spcPts val="600"/>
              </a:spcAft>
            </a:pPr>
            <a:r>
              <a:rPr lang="en-US" sz="2100" dirty="0">
                <a:solidFill>
                  <a:srgbClr val="002E6C"/>
                </a:solidFill>
              </a:rPr>
              <a:t>Consolidated into Neighborhood Commercial and General Commercial Districts to better reflect existing land uses as currently built out.</a:t>
            </a: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8" y="368823"/>
            <a:ext cx="7726613"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Consolidation – Areas of Overlap</a:t>
            </a:r>
          </a:p>
        </p:txBody>
      </p:sp>
    </p:spTree>
    <p:extLst>
      <p:ext uri="{BB962C8B-B14F-4D97-AF65-F5344CB8AC3E}">
        <p14:creationId xmlns:p14="http://schemas.microsoft.com/office/powerpoint/2010/main" val="299400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10175762" cy="4904120"/>
          </a:xfrm>
        </p:spPr>
        <p:txBody>
          <a:bodyPr>
            <a:normAutofit/>
          </a:body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b="1" dirty="0">
                <a:solidFill>
                  <a:srgbClr val="002E6C"/>
                </a:solidFill>
              </a:rPr>
              <a:t>Chapter 16.44 Planned Community Review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(0 City/0 UGA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sym typeface="Wingdings" panose="05000000000000000000" pitchFamily="2" charset="2"/>
              </a:rPr>
              <a:t> NA</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a:t>
            </a:r>
          </a:p>
          <a:p>
            <a:pPr lvl="1">
              <a:lnSpc>
                <a:spcPct val="100000"/>
              </a:lnSpc>
              <a:spcAft>
                <a:spcPts val="600"/>
              </a:spcAft>
            </a:pPr>
            <a:r>
              <a:rPr lang="en-US" sz="2100" dirty="0">
                <a:solidFill>
                  <a:srgbClr val="002E6C"/>
                </a:solidFill>
              </a:rPr>
              <a:t>Removal of chapter as it was intended for and requires a minimum site area of 500 acres of continuous ownership</a:t>
            </a:r>
          </a:p>
          <a:p>
            <a:pPr lvl="1">
              <a:lnSpc>
                <a:spcPct val="100000"/>
              </a:lnSpc>
              <a:spcAft>
                <a:spcPts val="600"/>
              </a:spcAft>
            </a:pPr>
            <a:r>
              <a:rPr lang="en-US" sz="2100" dirty="0">
                <a:solidFill>
                  <a:srgbClr val="002E6C"/>
                </a:solidFill>
              </a:rPr>
              <a:t>Does not exist within the City or Urban Growth Area</a:t>
            </a:r>
          </a:p>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b="1" dirty="0">
                <a:solidFill>
                  <a:srgbClr val="002E6C"/>
                </a:solidFill>
              </a:rPr>
              <a:t>Chapter 16.45 Mineral Extraction District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(1 City/0 UGA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sym typeface="Wingdings" panose="05000000000000000000" pitchFamily="2" charset="2"/>
              </a:rPr>
              <a:t> CBD 6</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a:t>
            </a:r>
          </a:p>
          <a:p>
            <a:pPr marR="0" lvl="1">
              <a:lnSpc>
                <a:spcPct val="100000"/>
              </a:lnSpc>
              <a:spcAft>
                <a:spcPts val="600"/>
              </a:spcAft>
            </a:pPr>
            <a:r>
              <a:rPr lang="en-US" sz="2100" dirty="0">
                <a:solidFill>
                  <a:srgbClr val="002E6C"/>
                </a:solidFill>
              </a:rPr>
              <a:t>Removal of designation as existing parcel is undergoing a rezone as part of this update process</a:t>
            </a:r>
          </a:p>
          <a:p>
            <a:pPr marR="0" lvl="1">
              <a:lnSpc>
                <a:spcPct val="100000"/>
              </a:lnSpc>
              <a:spcAft>
                <a:spcPts val="600"/>
              </a:spcAft>
            </a:pPr>
            <a:r>
              <a:rPr lang="en-US" sz="2100" dirty="0">
                <a:solidFill>
                  <a:srgbClr val="002E6C"/>
                </a:solidFill>
              </a:rPr>
              <a:t>Use not consistent with urban styles of development</a:t>
            </a: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8" y="368823"/>
            <a:ext cx="7726613"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Consolidation – Phasing Out</a:t>
            </a:r>
          </a:p>
        </p:txBody>
      </p:sp>
    </p:spTree>
    <p:extLst>
      <p:ext uri="{BB962C8B-B14F-4D97-AF65-F5344CB8AC3E}">
        <p14:creationId xmlns:p14="http://schemas.microsoft.com/office/powerpoint/2010/main" val="3541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A83DDE3-BC58-4A03-893A-D7AF83FBA7AC}"/>
              </a:ext>
            </a:extLst>
          </p:cNvPr>
          <p:cNvSpPr>
            <a:spLocks noGrp="1"/>
          </p:cNvSpPr>
          <p:nvPr>
            <p:ph sz="half" idx="1"/>
          </p:nvPr>
        </p:nvSpPr>
        <p:spPr>
          <a:xfrm>
            <a:off x="702728" y="1451856"/>
            <a:ext cx="10175762" cy="4904120"/>
          </a:xfrm>
        </p:spPr>
        <p:txBody>
          <a:bodyPr>
            <a:normAutofit/>
          </a:body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sz="2500" b="1" dirty="0">
                <a:solidFill>
                  <a:srgbClr val="002E6C"/>
                </a:solidFill>
              </a:rPr>
              <a:t>Chapter 16.23 Mixed-Use High-Density Corridor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(2 City/2 UGA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sym typeface="Wingdings" panose="05000000000000000000" pitchFamily="2" charset="2"/>
              </a:rPr>
              <a:t> maintain zoning</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a:t>
            </a:r>
          </a:p>
          <a:p>
            <a:pPr lvl="1">
              <a:lnSpc>
                <a:spcPct val="100000"/>
              </a:lnSpc>
              <a:spcAft>
                <a:spcPts val="600"/>
              </a:spcAft>
            </a:pPr>
            <a:r>
              <a:rPr lang="en-US" sz="2100" dirty="0">
                <a:solidFill>
                  <a:srgbClr val="002E6C"/>
                </a:solidFill>
              </a:rPr>
              <a:t>Consolidation of three sub zone designations into eastern and western portions of corridor in advance of future potential annexation of Martin Way </a:t>
            </a:r>
          </a:p>
          <a:p>
            <a:pPr lvl="1">
              <a:lnSpc>
                <a:spcPct val="100000"/>
              </a:lnSpc>
              <a:spcAft>
                <a:spcPts val="600"/>
              </a:spcAft>
            </a:pPr>
            <a:r>
              <a:rPr lang="en-US" sz="2100" dirty="0">
                <a:solidFill>
                  <a:srgbClr val="002E6C"/>
                </a:solidFill>
              </a:rPr>
              <a:t>No rezoning will take place as part of this consolidation</a:t>
            </a:r>
          </a:p>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sz="2500" b="1" dirty="0">
                <a:solidFill>
                  <a:srgbClr val="002E6C"/>
                </a:solidFill>
              </a:rPr>
              <a:t>Chapter 16.37 Hawks Prairie Business District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(5 City/0 UGA </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sym typeface="Wingdings" panose="05000000000000000000" pitchFamily="2" charset="2"/>
              </a:rPr>
              <a:t> maintain zoning</a:t>
            </a:r>
            <a:r>
              <a:rPr kumimoji="0" lang="en-US" sz="1200" b="0" i="1" u="none" strike="noStrike" kern="1200" cap="none" spc="0" normalizeH="0" baseline="0" noProof="0" dirty="0">
                <a:ln>
                  <a:noFill/>
                </a:ln>
                <a:solidFill>
                  <a:srgbClr val="002E6C"/>
                </a:solidFill>
                <a:effectLst/>
                <a:uLnTx/>
                <a:uFillTx/>
                <a:latin typeface="Arial" panose="020B0604020202020204" pitchFamily="34" charset="0"/>
                <a:ea typeface="+mn-ea"/>
                <a:cs typeface="Arial" panose="020B0604020202020204" pitchFamily="34" charset="0"/>
              </a:rPr>
              <a:t>)</a:t>
            </a:r>
          </a:p>
          <a:p>
            <a:pPr lvl="1">
              <a:lnSpc>
                <a:spcPct val="100000"/>
              </a:lnSpc>
              <a:spcAft>
                <a:spcPts val="600"/>
              </a:spcAft>
            </a:pPr>
            <a:r>
              <a:rPr lang="en-US" sz="2100" dirty="0">
                <a:solidFill>
                  <a:srgbClr val="002E6C"/>
                </a:solidFill>
              </a:rPr>
              <a:t>Significant portion of HPBD-BC within </a:t>
            </a:r>
            <a:r>
              <a:rPr lang="en-US" sz="2100" dirty="0" err="1">
                <a:solidFill>
                  <a:srgbClr val="002E6C"/>
                </a:solidFill>
              </a:rPr>
              <a:t>Quiemuth</a:t>
            </a:r>
            <a:r>
              <a:rPr lang="en-US" sz="2100" dirty="0">
                <a:solidFill>
                  <a:srgbClr val="002E6C"/>
                </a:solidFill>
              </a:rPr>
              <a:t> Village</a:t>
            </a:r>
          </a:p>
          <a:p>
            <a:pPr lvl="1">
              <a:lnSpc>
                <a:spcPct val="100000"/>
              </a:lnSpc>
              <a:spcAft>
                <a:spcPts val="600"/>
              </a:spcAft>
            </a:pPr>
            <a:r>
              <a:rPr lang="en-US" sz="2100" dirty="0">
                <a:solidFill>
                  <a:srgbClr val="002E6C"/>
                </a:solidFill>
              </a:rPr>
              <a:t>Consolidation of Commercial and Business/Commercial subsections </a:t>
            </a:r>
          </a:p>
          <a:p>
            <a:pPr lvl="1">
              <a:lnSpc>
                <a:spcPct val="100000"/>
              </a:lnSpc>
              <a:spcAft>
                <a:spcPts val="600"/>
              </a:spcAft>
            </a:pPr>
            <a:r>
              <a:rPr lang="en-US" sz="2100" dirty="0">
                <a:solidFill>
                  <a:srgbClr val="002E6C"/>
                </a:solidFill>
              </a:rPr>
              <a:t>Chapter will remain unchanged aside from this consolidation. </a:t>
            </a:r>
          </a:p>
        </p:txBody>
      </p:sp>
      <p:sp>
        <p:nvSpPr>
          <p:cNvPr id="63" name="Text Placeholder 12">
            <a:extLst>
              <a:ext uri="{FF2B5EF4-FFF2-40B4-BE49-F238E27FC236}">
                <a16:creationId xmlns:a16="http://schemas.microsoft.com/office/drawing/2014/main" id="{E61A1563-2D60-4CF4-8AD2-5A998CF748E0}"/>
              </a:ext>
            </a:extLst>
          </p:cNvPr>
          <p:cNvSpPr txBox="1">
            <a:spLocks/>
          </p:cNvSpPr>
          <p:nvPr/>
        </p:nvSpPr>
        <p:spPr>
          <a:xfrm>
            <a:off x="609598" y="368823"/>
            <a:ext cx="7726613"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solidFill>
                  <a:srgbClr val="002E6C"/>
                </a:solidFill>
                <a:latin typeface="Candara" panose="020E0502030303020204" pitchFamily="34" charset="0"/>
              </a:rPr>
              <a:t>Consolidation – Sub Zones</a:t>
            </a:r>
          </a:p>
        </p:txBody>
      </p:sp>
    </p:spTree>
    <p:extLst>
      <p:ext uri="{BB962C8B-B14F-4D97-AF65-F5344CB8AC3E}">
        <p14:creationId xmlns:p14="http://schemas.microsoft.com/office/powerpoint/2010/main" val="4069658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6493</TotalTime>
  <Words>1314</Words>
  <Application>Microsoft Office PowerPoint</Application>
  <PresentationFormat>Widescreen</PresentationFormat>
  <Paragraphs>127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Candara</vt:lpstr>
      <vt:lpstr>Lato</vt:lpstr>
      <vt:lpstr>Office Theme</vt:lpstr>
      <vt:lpstr> Zoning Code Updates</vt:lpstr>
      <vt:lpstr>Consistency with Future Land Use Map (FLUM)</vt:lpstr>
      <vt:lpstr>PowerPoint Presentation</vt:lpstr>
      <vt:lpstr>Code Consolidation</vt:lpstr>
      <vt:lpstr>PowerPoint Presentation</vt:lpstr>
      <vt:lpstr>PowerPoint Presentation</vt:lpstr>
      <vt:lpstr>PowerPoint Presentation</vt:lpstr>
      <vt:lpstr>PowerPoint Presentation</vt:lpstr>
      <vt:lpstr>PowerPoint Presentation</vt:lpstr>
      <vt:lpstr>Minor Text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Salem</dc:creator>
  <cp:lastModifiedBy>Hans Shepherd</cp:lastModifiedBy>
  <cp:revision>274</cp:revision>
  <dcterms:created xsi:type="dcterms:W3CDTF">2020-08-10T22:36:50Z</dcterms:created>
  <dcterms:modified xsi:type="dcterms:W3CDTF">2025-06-05T22:36:13Z</dcterms:modified>
</cp:coreProperties>
</file>