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7" r:id="rId6"/>
    <p:sldId id="278" r:id="rId7"/>
    <p:sldId id="274" r:id="rId8"/>
    <p:sldId id="275" r:id="rId9"/>
    <p:sldId id="257" r:id="rId10"/>
    <p:sldId id="271" r:id="rId11"/>
    <p:sldId id="266" r:id="rId12"/>
    <p:sldId id="261" r:id="rId13"/>
    <p:sldId id="262" r:id="rId14"/>
    <p:sldId id="263" r:id="rId15"/>
    <p:sldId id="264" r:id="rId16"/>
    <p:sldId id="267" r:id="rId17"/>
    <p:sldId id="268" r:id="rId18"/>
    <p:sldId id="265" r:id="rId19"/>
    <p:sldId id="276" r:id="rId20"/>
    <p:sldId id="269" r:id="rId21"/>
    <p:sldId id="272" r:id="rId22"/>
    <p:sldId id="27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79BDE8"/>
    <a:srgbClr val="C4E3F1"/>
    <a:srgbClr val="068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Middle Housing Types</a:t>
            </a:r>
          </a:p>
        </c:rich>
      </c:tx>
      <c:layout>
        <c:manualLayout>
          <c:xMode val="edge"/>
          <c:yMode val="edge"/>
          <c:x val="0.33780831212087425"/>
          <c:y val="5.2847546479833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139358711409451E-2"/>
          <c:y val="9.8982675120427188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Housing Types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1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Sheet1!$A$2:$A$8</c:f>
              <c:strCache>
                <c:ptCount val="7"/>
                <c:pt idx="0">
                  <c:v>Fourplex</c:v>
                </c:pt>
                <c:pt idx="1">
                  <c:v>Fiveplex</c:v>
                </c:pt>
                <c:pt idx="2">
                  <c:v>Sixplex</c:v>
                </c:pt>
                <c:pt idx="3">
                  <c:v>Townhouses</c:v>
                </c:pt>
                <c:pt idx="4">
                  <c:v>Stacked Flats</c:v>
                </c:pt>
                <c:pt idx="5">
                  <c:v>Courtyard Apartments</c:v>
                </c:pt>
                <c:pt idx="6">
                  <c:v>Cottage Housing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2.9</c:v>
                </c:pt>
                <c:pt idx="1">
                  <c:v>2.3199999999999998</c:v>
                </c:pt>
                <c:pt idx="2">
                  <c:v>2.2000000000000002</c:v>
                </c:pt>
                <c:pt idx="3">
                  <c:v>2.93</c:v>
                </c:pt>
                <c:pt idx="4">
                  <c:v>2.4900000000000002</c:v>
                </c:pt>
                <c:pt idx="5">
                  <c:v>2.5299999999999998</c:v>
                </c:pt>
                <c:pt idx="6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F-4AF3-88ED-814FF6C12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2915119"/>
        <c:axId val="772927183"/>
      </c:barChart>
      <c:catAx>
        <c:axId val="77291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27183"/>
        <c:crosses val="autoZero"/>
        <c:auto val="1"/>
        <c:lblAlgn val="ctr"/>
        <c:lblOffset val="100"/>
        <c:noMultiLvlLbl val="0"/>
      </c:catAx>
      <c:valAx>
        <c:axId val="772927183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15119"/>
        <c:crosses val="autoZero"/>
        <c:crossBetween val="between"/>
      </c:valAx>
      <c:spPr>
        <a:noFill/>
        <a:ln>
          <a:noFill/>
        </a:ln>
        <a:effectLst>
          <a:softEdge rad="76200"/>
        </a:effectLst>
      </c:spPr>
    </c:plotArea>
    <c:legend>
      <c:legendPos val="b"/>
      <c:layout>
        <c:manualLayout>
          <c:xMode val="edge"/>
          <c:yMode val="edge"/>
          <c:x val="1.5737665387058015E-2"/>
          <c:y val="0.94064180224281657"/>
          <c:w val="0.25607616418268897"/>
          <c:h val="5.4073443109200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4C783-D13B-4F7F-AF73-59E2744C3B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B4CF2-33CC-436F-9ECC-75BDBC38396B}">
      <dgm:prSet phldrT="[Text]"/>
      <dgm:spPr>
        <a:solidFill>
          <a:srgbClr val="79BDE8"/>
        </a:solidFill>
      </dgm:spPr>
      <dgm:t>
        <a:bodyPr/>
        <a:lstStyle/>
        <a:p>
          <a:r>
            <a:rPr lang="en-US" dirty="0"/>
            <a:t>Females</a:t>
          </a:r>
        </a:p>
      </dgm:t>
    </dgm:pt>
    <dgm:pt modelId="{9B8FD39C-CE31-40D2-BBE7-24C08460CD46}" type="parTrans" cxnId="{393CDAE1-43FF-4723-A952-FA6817C8AFDA}">
      <dgm:prSet/>
      <dgm:spPr/>
      <dgm:t>
        <a:bodyPr/>
        <a:lstStyle/>
        <a:p>
          <a:endParaRPr lang="en-US"/>
        </a:p>
      </dgm:t>
    </dgm:pt>
    <dgm:pt modelId="{651FA316-0F4D-4041-BFD9-65E180815A08}" type="sibTrans" cxnId="{393CDAE1-43FF-4723-A952-FA6817C8AFDA}">
      <dgm:prSet/>
      <dgm:spPr/>
      <dgm:t>
        <a:bodyPr/>
        <a:lstStyle/>
        <a:p>
          <a:endParaRPr lang="en-US"/>
        </a:p>
      </dgm:t>
    </dgm:pt>
    <dgm:pt modelId="{55D09BFE-9B1D-46FA-A600-5A4E1055E343}">
      <dgm:prSet phldrT="[Text]"/>
      <dgm:spPr>
        <a:solidFill>
          <a:srgbClr val="79BDE8"/>
        </a:solidFill>
      </dgm:spPr>
      <dgm:t>
        <a:bodyPr/>
        <a:lstStyle/>
        <a:p>
          <a:r>
            <a:rPr lang="en-US" dirty="0"/>
            <a:t>Caucasian/White</a:t>
          </a:r>
        </a:p>
      </dgm:t>
    </dgm:pt>
    <dgm:pt modelId="{4DEEBC48-1742-4AB5-AA78-F3A6F49DFC88}" type="parTrans" cxnId="{F95A1761-AF88-4FC8-9431-EB7BF0C2BA34}">
      <dgm:prSet/>
      <dgm:spPr/>
      <dgm:t>
        <a:bodyPr/>
        <a:lstStyle/>
        <a:p>
          <a:endParaRPr lang="en-US"/>
        </a:p>
      </dgm:t>
    </dgm:pt>
    <dgm:pt modelId="{F90E9ED7-83BA-4577-A486-D17D75EB1F52}" type="sibTrans" cxnId="{F95A1761-AF88-4FC8-9431-EB7BF0C2BA34}">
      <dgm:prSet/>
      <dgm:spPr/>
      <dgm:t>
        <a:bodyPr/>
        <a:lstStyle/>
        <a:p>
          <a:endParaRPr lang="en-US"/>
        </a:p>
      </dgm:t>
    </dgm:pt>
    <dgm:pt modelId="{628CA667-EE8D-454A-8E3F-101E14F48CD4}">
      <dgm:prSet phldrT="[Text]"/>
      <dgm:spPr>
        <a:solidFill>
          <a:srgbClr val="79BDE8"/>
        </a:solidFill>
      </dgm:spPr>
      <dgm:t>
        <a:bodyPr/>
        <a:lstStyle/>
        <a:p>
          <a:r>
            <a:rPr lang="en-US" dirty="0"/>
            <a:t>35 – 65 +</a:t>
          </a:r>
        </a:p>
      </dgm:t>
    </dgm:pt>
    <dgm:pt modelId="{203881D0-96F3-4EAF-B1B6-C975F855CC06}" type="parTrans" cxnId="{3D3520FF-507D-4464-923C-86EEBF60641F}">
      <dgm:prSet/>
      <dgm:spPr/>
      <dgm:t>
        <a:bodyPr/>
        <a:lstStyle/>
        <a:p>
          <a:endParaRPr lang="en-US"/>
        </a:p>
      </dgm:t>
    </dgm:pt>
    <dgm:pt modelId="{285D6501-5A51-4E83-8AFC-9E4F0603C401}" type="sibTrans" cxnId="{3D3520FF-507D-4464-923C-86EEBF60641F}">
      <dgm:prSet/>
      <dgm:spPr/>
      <dgm:t>
        <a:bodyPr/>
        <a:lstStyle/>
        <a:p>
          <a:endParaRPr lang="en-US"/>
        </a:p>
      </dgm:t>
    </dgm:pt>
    <dgm:pt modelId="{72B5205C-F66D-46F4-9779-E8CAB134AE12}" type="pres">
      <dgm:prSet presAssocID="{84C4C783-D13B-4F7F-AF73-59E2744C3BCD}" presName="Name0" presStyleCnt="0">
        <dgm:presLayoutVars>
          <dgm:chMax val="7"/>
          <dgm:chPref val="7"/>
          <dgm:dir/>
        </dgm:presLayoutVars>
      </dgm:prSet>
      <dgm:spPr/>
    </dgm:pt>
    <dgm:pt modelId="{5587806D-AC1E-4C2B-93AD-CDAB851F19F6}" type="pres">
      <dgm:prSet presAssocID="{84C4C783-D13B-4F7F-AF73-59E2744C3BCD}" presName="Name1" presStyleCnt="0"/>
      <dgm:spPr/>
    </dgm:pt>
    <dgm:pt modelId="{E0EFC387-3E9D-45B5-A9F9-ED1F578C84B7}" type="pres">
      <dgm:prSet presAssocID="{84C4C783-D13B-4F7F-AF73-59E2744C3BCD}" presName="cycle" presStyleCnt="0"/>
      <dgm:spPr/>
    </dgm:pt>
    <dgm:pt modelId="{9CBADCD0-DE91-4AE8-B2A3-3479E8C318F7}" type="pres">
      <dgm:prSet presAssocID="{84C4C783-D13B-4F7F-AF73-59E2744C3BCD}" presName="srcNode" presStyleLbl="node1" presStyleIdx="0" presStyleCnt="3"/>
      <dgm:spPr/>
    </dgm:pt>
    <dgm:pt modelId="{1D34FCF3-EB95-4931-8EB5-9B06C04761CE}" type="pres">
      <dgm:prSet presAssocID="{84C4C783-D13B-4F7F-AF73-59E2744C3BCD}" presName="conn" presStyleLbl="parChTrans1D2" presStyleIdx="0" presStyleCnt="1"/>
      <dgm:spPr/>
    </dgm:pt>
    <dgm:pt modelId="{A1BE6302-9A58-42A5-9907-DA1484EC7A49}" type="pres">
      <dgm:prSet presAssocID="{84C4C783-D13B-4F7F-AF73-59E2744C3BCD}" presName="extraNode" presStyleLbl="node1" presStyleIdx="0" presStyleCnt="3"/>
      <dgm:spPr/>
    </dgm:pt>
    <dgm:pt modelId="{42B791C5-FBA3-4E44-9196-93A860B89BB7}" type="pres">
      <dgm:prSet presAssocID="{84C4C783-D13B-4F7F-AF73-59E2744C3BCD}" presName="dstNode" presStyleLbl="node1" presStyleIdx="0" presStyleCnt="3"/>
      <dgm:spPr/>
    </dgm:pt>
    <dgm:pt modelId="{C5DD7C89-DD9B-4CAD-844A-9E77DAD4663E}" type="pres">
      <dgm:prSet presAssocID="{697B4CF2-33CC-436F-9ECC-75BDBC38396B}" presName="text_1" presStyleLbl="node1" presStyleIdx="0" presStyleCnt="3">
        <dgm:presLayoutVars>
          <dgm:bulletEnabled val="1"/>
        </dgm:presLayoutVars>
      </dgm:prSet>
      <dgm:spPr/>
    </dgm:pt>
    <dgm:pt modelId="{BFD8505C-0BBC-4C77-9D20-B92429C0C80B}" type="pres">
      <dgm:prSet presAssocID="{697B4CF2-33CC-436F-9ECC-75BDBC38396B}" presName="accent_1" presStyleCnt="0"/>
      <dgm:spPr/>
    </dgm:pt>
    <dgm:pt modelId="{6232878C-525C-442C-A7F5-E4BBDA89F2FF}" type="pres">
      <dgm:prSet presAssocID="{697B4CF2-33CC-436F-9ECC-75BDBC38396B}" presName="accentRepeatNode" presStyleLbl="solidFgAcc1" presStyleIdx="0" presStyleCnt="3"/>
      <dgm:spPr/>
    </dgm:pt>
    <dgm:pt modelId="{B992D9E7-0334-4E0D-9EB9-936A670D9FB6}" type="pres">
      <dgm:prSet presAssocID="{55D09BFE-9B1D-46FA-A600-5A4E1055E343}" presName="text_2" presStyleLbl="node1" presStyleIdx="1" presStyleCnt="3">
        <dgm:presLayoutVars>
          <dgm:bulletEnabled val="1"/>
        </dgm:presLayoutVars>
      </dgm:prSet>
      <dgm:spPr/>
    </dgm:pt>
    <dgm:pt modelId="{DB4657D7-61D3-41C3-85C3-66834594370D}" type="pres">
      <dgm:prSet presAssocID="{55D09BFE-9B1D-46FA-A600-5A4E1055E343}" presName="accent_2" presStyleCnt="0"/>
      <dgm:spPr/>
    </dgm:pt>
    <dgm:pt modelId="{19A0AFF0-31F0-4915-9BCA-26D6E2A4E39B}" type="pres">
      <dgm:prSet presAssocID="{55D09BFE-9B1D-46FA-A600-5A4E1055E343}" presName="accentRepeatNode" presStyleLbl="solidFgAcc1" presStyleIdx="1" presStyleCnt="3"/>
      <dgm:spPr/>
    </dgm:pt>
    <dgm:pt modelId="{B477828E-3FA2-419A-B25B-8A27239898A0}" type="pres">
      <dgm:prSet presAssocID="{628CA667-EE8D-454A-8E3F-101E14F48CD4}" presName="text_3" presStyleLbl="node1" presStyleIdx="2" presStyleCnt="3">
        <dgm:presLayoutVars>
          <dgm:bulletEnabled val="1"/>
        </dgm:presLayoutVars>
      </dgm:prSet>
      <dgm:spPr/>
    </dgm:pt>
    <dgm:pt modelId="{AB30ADE7-40FB-4405-BC04-D00D93E11D88}" type="pres">
      <dgm:prSet presAssocID="{628CA667-EE8D-454A-8E3F-101E14F48CD4}" presName="accent_3" presStyleCnt="0"/>
      <dgm:spPr/>
    </dgm:pt>
    <dgm:pt modelId="{414F938B-9174-4A8C-99BB-F08661B95577}" type="pres">
      <dgm:prSet presAssocID="{628CA667-EE8D-454A-8E3F-101E14F48CD4}" presName="accentRepeatNode" presStyleLbl="solidFgAcc1" presStyleIdx="2" presStyleCnt="3"/>
      <dgm:spPr/>
    </dgm:pt>
  </dgm:ptLst>
  <dgm:cxnLst>
    <dgm:cxn modelId="{4BDEF43F-004B-4607-AC88-69AB2A1F21DE}" type="presOf" srcId="{55D09BFE-9B1D-46FA-A600-5A4E1055E343}" destId="{B992D9E7-0334-4E0D-9EB9-936A670D9FB6}" srcOrd="0" destOrd="0" presId="urn:microsoft.com/office/officeart/2008/layout/VerticalCurvedList"/>
    <dgm:cxn modelId="{F95A1761-AF88-4FC8-9431-EB7BF0C2BA34}" srcId="{84C4C783-D13B-4F7F-AF73-59E2744C3BCD}" destId="{55D09BFE-9B1D-46FA-A600-5A4E1055E343}" srcOrd="1" destOrd="0" parTransId="{4DEEBC48-1742-4AB5-AA78-F3A6F49DFC88}" sibTransId="{F90E9ED7-83BA-4577-A486-D17D75EB1F52}"/>
    <dgm:cxn modelId="{93653944-52E3-4D7A-AECE-C6416A5AA71F}" type="presOf" srcId="{651FA316-0F4D-4041-BFD9-65E180815A08}" destId="{1D34FCF3-EB95-4931-8EB5-9B06C04761CE}" srcOrd="0" destOrd="0" presId="urn:microsoft.com/office/officeart/2008/layout/VerticalCurvedList"/>
    <dgm:cxn modelId="{E64A5278-0C18-4D4E-8700-3E357D61A374}" type="presOf" srcId="{84C4C783-D13B-4F7F-AF73-59E2744C3BCD}" destId="{72B5205C-F66D-46F4-9779-E8CAB134AE12}" srcOrd="0" destOrd="0" presId="urn:microsoft.com/office/officeart/2008/layout/VerticalCurvedList"/>
    <dgm:cxn modelId="{53DA9B7A-8CA4-4DFB-B883-52D145607286}" type="presOf" srcId="{628CA667-EE8D-454A-8E3F-101E14F48CD4}" destId="{B477828E-3FA2-419A-B25B-8A27239898A0}" srcOrd="0" destOrd="0" presId="urn:microsoft.com/office/officeart/2008/layout/VerticalCurvedList"/>
    <dgm:cxn modelId="{518A42C6-44AE-4EAD-95F7-EDF12DBBA19D}" type="presOf" srcId="{697B4CF2-33CC-436F-9ECC-75BDBC38396B}" destId="{C5DD7C89-DD9B-4CAD-844A-9E77DAD4663E}" srcOrd="0" destOrd="0" presId="urn:microsoft.com/office/officeart/2008/layout/VerticalCurvedList"/>
    <dgm:cxn modelId="{393CDAE1-43FF-4723-A952-FA6817C8AFDA}" srcId="{84C4C783-D13B-4F7F-AF73-59E2744C3BCD}" destId="{697B4CF2-33CC-436F-9ECC-75BDBC38396B}" srcOrd="0" destOrd="0" parTransId="{9B8FD39C-CE31-40D2-BBE7-24C08460CD46}" sibTransId="{651FA316-0F4D-4041-BFD9-65E180815A08}"/>
    <dgm:cxn modelId="{3D3520FF-507D-4464-923C-86EEBF60641F}" srcId="{84C4C783-D13B-4F7F-AF73-59E2744C3BCD}" destId="{628CA667-EE8D-454A-8E3F-101E14F48CD4}" srcOrd="2" destOrd="0" parTransId="{203881D0-96F3-4EAF-B1B6-C975F855CC06}" sibTransId="{285D6501-5A51-4E83-8AFC-9E4F0603C401}"/>
    <dgm:cxn modelId="{9DF3D0F2-06C7-4C34-80FC-BD4C7E30D0CC}" type="presParOf" srcId="{72B5205C-F66D-46F4-9779-E8CAB134AE12}" destId="{5587806D-AC1E-4C2B-93AD-CDAB851F19F6}" srcOrd="0" destOrd="0" presId="urn:microsoft.com/office/officeart/2008/layout/VerticalCurvedList"/>
    <dgm:cxn modelId="{FF18EE5E-926E-4210-B941-D33A63ED7A27}" type="presParOf" srcId="{5587806D-AC1E-4C2B-93AD-CDAB851F19F6}" destId="{E0EFC387-3E9D-45B5-A9F9-ED1F578C84B7}" srcOrd="0" destOrd="0" presId="urn:microsoft.com/office/officeart/2008/layout/VerticalCurvedList"/>
    <dgm:cxn modelId="{38BE0B68-1A2E-427F-8EBE-DDBAF734DCAB}" type="presParOf" srcId="{E0EFC387-3E9D-45B5-A9F9-ED1F578C84B7}" destId="{9CBADCD0-DE91-4AE8-B2A3-3479E8C318F7}" srcOrd="0" destOrd="0" presId="urn:microsoft.com/office/officeart/2008/layout/VerticalCurvedList"/>
    <dgm:cxn modelId="{4CBD9AC1-5A58-4140-A7EF-7242C9A6319C}" type="presParOf" srcId="{E0EFC387-3E9D-45B5-A9F9-ED1F578C84B7}" destId="{1D34FCF3-EB95-4931-8EB5-9B06C04761CE}" srcOrd="1" destOrd="0" presId="urn:microsoft.com/office/officeart/2008/layout/VerticalCurvedList"/>
    <dgm:cxn modelId="{C572DC99-C8E4-4A67-9187-F2AB8E8F8184}" type="presParOf" srcId="{E0EFC387-3E9D-45B5-A9F9-ED1F578C84B7}" destId="{A1BE6302-9A58-42A5-9907-DA1484EC7A49}" srcOrd="2" destOrd="0" presId="urn:microsoft.com/office/officeart/2008/layout/VerticalCurvedList"/>
    <dgm:cxn modelId="{4659F6E6-2142-44DA-8DB1-F7198B9DB81E}" type="presParOf" srcId="{E0EFC387-3E9D-45B5-A9F9-ED1F578C84B7}" destId="{42B791C5-FBA3-4E44-9196-93A860B89BB7}" srcOrd="3" destOrd="0" presId="urn:microsoft.com/office/officeart/2008/layout/VerticalCurvedList"/>
    <dgm:cxn modelId="{6FA4559E-B62B-4B7F-9D78-B7748C7F3278}" type="presParOf" srcId="{5587806D-AC1E-4C2B-93AD-CDAB851F19F6}" destId="{C5DD7C89-DD9B-4CAD-844A-9E77DAD4663E}" srcOrd="1" destOrd="0" presId="urn:microsoft.com/office/officeart/2008/layout/VerticalCurvedList"/>
    <dgm:cxn modelId="{819DE05B-3DBF-4260-BA36-95485BF03A37}" type="presParOf" srcId="{5587806D-AC1E-4C2B-93AD-CDAB851F19F6}" destId="{BFD8505C-0BBC-4C77-9D20-B92429C0C80B}" srcOrd="2" destOrd="0" presId="urn:microsoft.com/office/officeart/2008/layout/VerticalCurvedList"/>
    <dgm:cxn modelId="{B561F7C1-39C1-44D1-9AD3-0682128E9033}" type="presParOf" srcId="{BFD8505C-0BBC-4C77-9D20-B92429C0C80B}" destId="{6232878C-525C-442C-A7F5-E4BBDA89F2FF}" srcOrd="0" destOrd="0" presId="urn:microsoft.com/office/officeart/2008/layout/VerticalCurvedList"/>
    <dgm:cxn modelId="{9D583943-5F8E-4F7D-9082-B1E9FB37272A}" type="presParOf" srcId="{5587806D-AC1E-4C2B-93AD-CDAB851F19F6}" destId="{B992D9E7-0334-4E0D-9EB9-936A670D9FB6}" srcOrd="3" destOrd="0" presId="urn:microsoft.com/office/officeart/2008/layout/VerticalCurvedList"/>
    <dgm:cxn modelId="{A58E19F9-CE78-49C9-A93B-8D71832CA382}" type="presParOf" srcId="{5587806D-AC1E-4C2B-93AD-CDAB851F19F6}" destId="{DB4657D7-61D3-41C3-85C3-66834594370D}" srcOrd="4" destOrd="0" presId="urn:microsoft.com/office/officeart/2008/layout/VerticalCurvedList"/>
    <dgm:cxn modelId="{2019046C-3CD0-489A-AF66-C4451CAC0439}" type="presParOf" srcId="{DB4657D7-61D3-41C3-85C3-66834594370D}" destId="{19A0AFF0-31F0-4915-9BCA-26D6E2A4E39B}" srcOrd="0" destOrd="0" presId="urn:microsoft.com/office/officeart/2008/layout/VerticalCurvedList"/>
    <dgm:cxn modelId="{98C7C9C9-E137-491E-898B-1CD3E76E9E8A}" type="presParOf" srcId="{5587806D-AC1E-4C2B-93AD-CDAB851F19F6}" destId="{B477828E-3FA2-419A-B25B-8A27239898A0}" srcOrd="5" destOrd="0" presId="urn:microsoft.com/office/officeart/2008/layout/VerticalCurvedList"/>
    <dgm:cxn modelId="{02BC0FC7-F4EF-4A67-B990-AC46E85C9B01}" type="presParOf" srcId="{5587806D-AC1E-4C2B-93AD-CDAB851F19F6}" destId="{AB30ADE7-40FB-4405-BC04-D00D93E11D88}" srcOrd="6" destOrd="0" presId="urn:microsoft.com/office/officeart/2008/layout/VerticalCurvedList"/>
    <dgm:cxn modelId="{4859BB04-55E0-4C17-AA20-7C0EB61C8E92}" type="presParOf" srcId="{AB30ADE7-40FB-4405-BC04-D00D93E11D88}" destId="{414F938B-9174-4A8C-99BB-F08661B955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4FCF3-EB95-4931-8EB5-9B06C04761CE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D7C89-DD9B-4CAD-844A-9E77DAD4663E}">
      <dsp:nvSpPr>
        <dsp:cNvPr id="0" name=""/>
        <dsp:cNvSpPr/>
      </dsp:nvSpPr>
      <dsp:spPr>
        <a:xfrm>
          <a:off x="561504" y="403860"/>
          <a:ext cx="5623642" cy="807720"/>
        </a:xfrm>
        <a:prstGeom prst="rect">
          <a:avLst/>
        </a:prstGeom>
        <a:solidFill>
          <a:srgbClr val="79B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Females</a:t>
          </a:r>
        </a:p>
      </dsp:txBody>
      <dsp:txXfrm>
        <a:off x="561504" y="403860"/>
        <a:ext cx="5623642" cy="807720"/>
      </dsp:txXfrm>
    </dsp:sp>
    <dsp:sp modelId="{6232878C-525C-442C-A7F5-E4BBDA89F2FF}">
      <dsp:nvSpPr>
        <dsp:cNvPr id="0" name=""/>
        <dsp:cNvSpPr/>
      </dsp:nvSpPr>
      <dsp:spPr>
        <a:xfrm>
          <a:off x="56679" y="30289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2D9E7-0334-4E0D-9EB9-936A670D9FB6}">
      <dsp:nvSpPr>
        <dsp:cNvPr id="0" name=""/>
        <dsp:cNvSpPr/>
      </dsp:nvSpPr>
      <dsp:spPr>
        <a:xfrm>
          <a:off x="855111" y="1615440"/>
          <a:ext cx="5330036" cy="807720"/>
        </a:xfrm>
        <a:prstGeom prst="rect">
          <a:avLst/>
        </a:prstGeom>
        <a:solidFill>
          <a:srgbClr val="79B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Caucasian/White</a:t>
          </a:r>
        </a:p>
      </dsp:txBody>
      <dsp:txXfrm>
        <a:off x="855111" y="1615440"/>
        <a:ext cx="5330036" cy="807720"/>
      </dsp:txXfrm>
    </dsp:sp>
    <dsp:sp modelId="{19A0AFF0-31F0-4915-9BCA-26D6E2A4E39B}">
      <dsp:nvSpPr>
        <dsp:cNvPr id="0" name=""/>
        <dsp:cNvSpPr/>
      </dsp:nvSpPr>
      <dsp:spPr>
        <a:xfrm>
          <a:off x="350286" y="151447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7828E-3FA2-419A-B25B-8A27239898A0}">
      <dsp:nvSpPr>
        <dsp:cNvPr id="0" name=""/>
        <dsp:cNvSpPr/>
      </dsp:nvSpPr>
      <dsp:spPr>
        <a:xfrm>
          <a:off x="561504" y="2827020"/>
          <a:ext cx="5623642" cy="807720"/>
        </a:xfrm>
        <a:prstGeom prst="rect">
          <a:avLst/>
        </a:prstGeom>
        <a:solidFill>
          <a:srgbClr val="79BD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12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35 – 65 +</a:t>
          </a:r>
        </a:p>
      </dsp:txBody>
      <dsp:txXfrm>
        <a:off x="561504" y="2827020"/>
        <a:ext cx="5623642" cy="807720"/>
      </dsp:txXfrm>
    </dsp:sp>
    <dsp:sp modelId="{414F938B-9174-4A8C-99BB-F08661B95577}">
      <dsp:nvSpPr>
        <dsp:cNvPr id="0" name=""/>
        <dsp:cNvSpPr/>
      </dsp:nvSpPr>
      <dsp:spPr>
        <a:xfrm>
          <a:off x="56679" y="2726055"/>
          <a:ext cx="1009650" cy="1009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EF8C-8D93-4C8B-8302-C86FCFC78B64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8BE2B-2A6E-457A-A0E4-8E794D777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survey was to get feedback for the types of housing that the community prioritizes or feels most strongly about.  While this is a requirement feedback is helpful to moving forward.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8BE2B-2A6E-457A-A0E4-8E794D777E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1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Planning Commission Align with this direction?  This will help inform our DRAFT language, code revisions and updates and DRAFT Ordinance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8BE2B-2A6E-457A-A0E4-8E794D777E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BEF2-6E88-4A4D-BEDE-AAF7D349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C68D-768F-4E10-A80B-C29C07692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39155-A7BD-4097-93AD-BB51D84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23E6F-0559-4461-A769-DC460064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53F4-31A2-4503-BC04-E74E3C9A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5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D104-4598-4256-A7FE-9C4BA67D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BD82A-A931-4F93-A843-A90A27239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7B00-C248-4B79-85B0-24A4CECD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E5FB-9174-48FB-BC9E-C455CF67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4D00-D615-424A-A977-57F3143A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4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BE720-28C5-45B2-8E80-8ED6E4E9F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6F3FB-180D-44D2-A6E2-A8609108A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3653-B6FC-4A1A-BD39-25240905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E44B-9632-45B5-936B-E0F43AD6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57720-E245-4A4C-A299-0806553E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38E0-251B-4781-B0CC-91F991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A2C9-7009-495A-85B7-0E058752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63D8-B48E-42CE-8E80-E96507A5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B6EF-65B9-4AD8-81E3-B932DA84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6AA1-75F7-48FF-9DDA-355B6F12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5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C9CF-2814-443C-B377-B0BABAEA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5E417-02D5-4AF4-8F99-1BEAD9A1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26F3-3AC0-43A7-8291-CABAECF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EC20-6004-42E6-A06B-0CD5F8EA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61A4-8A4F-44EB-9700-4CA4522D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A688-6D6E-4FD9-89CC-51A68A5E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1546F-9D68-45B5-902B-B4C0A0F7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9BACE-0A7C-4815-AFF8-9C33B023B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3D7EB-F911-4291-AB6C-684B1339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ED79-F97E-4BE6-A787-9F970701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322B5-FC27-4D28-923F-82544F96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6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96B4-3C42-48A6-B168-E3DCE3E4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E385-748A-4EDB-91E9-258B9409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915C3-645D-4A77-8C57-AB6C75BB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84716-A319-4622-9E3E-3CDFE09F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C20E1-B852-42A6-9FBA-62E4E1EEA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73F3-4265-47C0-BA58-E29B8C8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731CD-10AE-4EBB-B213-F0A45F32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FC82E-0A36-431C-AFAD-E773B424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9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6C5D-7B3E-430F-9FE6-AE2CA770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08C79-8DDE-4C6D-82ED-8661FCBD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3A724-2787-4D07-8A33-027F4CAC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025A3-9961-42BF-BF8C-4155545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48C6F-E60B-4E60-9687-EDBB5F1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CF34C-0BAD-40CB-935A-F1A777B4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E66EA-78C0-4757-A38E-88EC1498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FC6F-0FB8-401C-B72D-B72CC751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81A0-FCA4-4AD7-AACE-D5F86EB5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A0227-6D9D-4BFF-862F-57031795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7BA6-8B46-4733-AC94-BE44396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030F7-A63D-4567-9F07-8E8C4A61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5E91E-A0AA-4FD5-891A-834F46B7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86A0-770A-4C2A-8D2D-0879354B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0ABE1-8CA6-4EF6-BA9C-5C109D48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7230A-98E1-4F6C-B8E5-8A5F112AC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9C6B-16AC-4CE2-AB1F-3D58862B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160C-D2E2-4D41-BFCC-37B5F62C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5DBB7-1D97-4C71-9A2C-E28441A3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268B4-8041-4E89-BC91-FCD9A6E3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6A65-BA87-4990-BD2A-C1016729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A9015-F62B-4AE2-A46B-723AD8C60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DAB9-7173-4FB8-AD79-B1651BC0E60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78AC-01B8-437E-A7D0-25C18491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08277-1693-444F-917E-EB071467F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DA4B-6947-4678-AD1D-5FD9F94A4E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69A44-02B7-41D5-B04F-ACC6B47A4A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B359C7-3991-4F52-B6E2-1D048FD8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8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7780" cy="59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7383C9-E14D-49CA-91E4-BB5ECCA0BCCF}"/>
              </a:ext>
            </a:extLst>
          </p:cNvPr>
          <p:cNvSpPr txBox="1">
            <a:spLocks/>
          </p:cNvSpPr>
          <p:nvPr/>
        </p:nvSpPr>
        <p:spPr>
          <a:xfrm>
            <a:off x="313360" y="3429000"/>
            <a:ext cx="9144000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5596"/>
                </a:solidFill>
                <a:latin typeface="Open Sans"/>
              </a:rPr>
              <a:t>Middle Housing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08C6E5-E449-4172-8C1F-6B8B320AAB42}"/>
              </a:ext>
            </a:extLst>
          </p:cNvPr>
          <p:cNvSpPr txBox="1">
            <a:spLocks/>
          </p:cNvSpPr>
          <p:nvPr/>
        </p:nvSpPr>
        <p:spPr>
          <a:xfrm>
            <a:off x="368362" y="4469540"/>
            <a:ext cx="9144000" cy="48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Survey Results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0190A-7D31-4950-8083-DEAE74076379}"/>
              </a:ext>
            </a:extLst>
          </p:cNvPr>
          <p:cNvSpPr txBox="1"/>
          <p:nvPr/>
        </p:nvSpPr>
        <p:spPr>
          <a:xfrm>
            <a:off x="398367" y="5192408"/>
            <a:ext cx="5125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House Bill 1110 |RCW 36.70A.635</a:t>
            </a:r>
          </a:p>
        </p:txBody>
      </p:sp>
    </p:spTree>
    <p:extLst>
      <p:ext uri="{BB962C8B-B14F-4D97-AF65-F5344CB8AC3E}">
        <p14:creationId xmlns:p14="http://schemas.microsoft.com/office/powerpoint/2010/main" val="193859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8979E-0052-41CF-90D5-7806B9A4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8472"/>
            <a:ext cx="1631962" cy="119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420618" y="396359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Five-plex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CE99E1-8D67-4BC5-ADDF-AF593EB0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4" y="1578384"/>
            <a:ext cx="9336373" cy="3730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3A024-7BBC-4666-9D2D-B114E41F9B36}"/>
              </a:ext>
            </a:extLst>
          </p:cNvPr>
          <p:cNvSpPr txBox="1"/>
          <p:nvPr/>
        </p:nvSpPr>
        <p:spPr>
          <a:xfrm>
            <a:off x="2931736" y="509047"/>
            <a:ext cx="683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Residential building with five attached dwelling units.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282408" y="5886812"/>
            <a:ext cx="1067145" cy="574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8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1D2D24-B777-4008-9EEB-FA4D4D13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" y="5674162"/>
            <a:ext cx="1634426" cy="1149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618581" y="578132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Six-plex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DFA3B-FDE7-4BDF-BAA1-FF0027FF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21" y="1883485"/>
            <a:ext cx="9908494" cy="3574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3EEB6-055B-4A38-992D-5DD0ACE33B41}"/>
              </a:ext>
            </a:extLst>
          </p:cNvPr>
          <p:cNvSpPr txBox="1"/>
          <p:nvPr/>
        </p:nvSpPr>
        <p:spPr>
          <a:xfrm>
            <a:off x="3148553" y="643112"/>
            <a:ext cx="598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Residential building with six attached dwelling units.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225321" y="5674162"/>
            <a:ext cx="1049321" cy="72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388262" y="405561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Townhouse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7FC7CE-C350-4CF8-9ABF-D650C5EF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2" y="1907732"/>
            <a:ext cx="9722830" cy="3938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01ABE-1474-4CA8-B47F-8F694398B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810"/>
            <a:ext cx="1526996" cy="13251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239573" y="5726951"/>
            <a:ext cx="1047849" cy="725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86898-5C8C-4C42-8B5B-F71BCE6861A2}"/>
              </a:ext>
            </a:extLst>
          </p:cNvPr>
          <p:cNvSpPr txBox="1"/>
          <p:nvPr/>
        </p:nvSpPr>
        <p:spPr>
          <a:xfrm>
            <a:off x="3546663" y="546418"/>
            <a:ext cx="6410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Buildings that contain three or more attached single-family dwelling units that extend from foundation to roof and that have a yard or public way on not less than two sides. </a:t>
            </a:r>
          </a:p>
        </p:txBody>
      </p:sp>
    </p:spTree>
    <p:extLst>
      <p:ext uri="{BB962C8B-B14F-4D97-AF65-F5344CB8AC3E}">
        <p14:creationId xmlns:p14="http://schemas.microsoft.com/office/powerpoint/2010/main" val="343043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E17E6C-5699-4500-B3B1-2682917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3317"/>
            <a:ext cx="1806097" cy="1219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439472" y="467744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Stacked Flats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7B504-E716-48B8-805E-51A7EA4A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2" y="2095593"/>
            <a:ext cx="9200561" cy="357459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223426" y="5646656"/>
            <a:ext cx="1190595" cy="74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D5E3E-1A26-4179-85B4-7676D3ABB16F}"/>
              </a:ext>
            </a:extLst>
          </p:cNvPr>
          <p:cNvSpPr txBox="1"/>
          <p:nvPr/>
        </p:nvSpPr>
        <p:spPr>
          <a:xfrm>
            <a:off x="3949831" y="619949"/>
            <a:ext cx="6070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Dwelling units in a residential building of no more than three stories on a residential zoned lot in which each floor may be separately rented or owned. </a:t>
            </a:r>
          </a:p>
        </p:txBody>
      </p:sp>
    </p:spTree>
    <p:extLst>
      <p:ext uri="{BB962C8B-B14F-4D97-AF65-F5344CB8AC3E}">
        <p14:creationId xmlns:p14="http://schemas.microsoft.com/office/powerpoint/2010/main" val="260571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76FEE-44B9-41EE-9227-EB3FBCED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7729"/>
            <a:ext cx="1806097" cy="1280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420618" y="415211"/>
            <a:ext cx="3161568" cy="976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Courtyard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Apartments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373734" y="5771212"/>
            <a:ext cx="1058627" cy="621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7B504-E716-48B8-805E-51A7EA4A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53" y="1830760"/>
            <a:ext cx="9561704" cy="3797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7A690-3984-4504-BD91-414967957C2D}"/>
              </a:ext>
            </a:extLst>
          </p:cNvPr>
          <p:cNvSpPr txBox="1"/>
          <p:nvPr/>
        </p:nvSpPr>
        <p:spPr>
          <a:xfrm>
            <a:off x="3694644" y="549296"/>
            <a:ext cx="628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Attached dwelling units arranged on two or three sides of a yard of court. </a:t>
            </a:r>
          </a:p>
        </p:txBody>
      </p:sp>
    </p:spTree>
    <p:extLst>
      <p:ext uri="{BB962C8B-B14F-4D97-AF65-F5344CB8AC3E}">
        <p14:creationId xmlns:p14="http://schemas.microsoft.com/office/powerpoint/2010/main" val="81266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5851D71-9E62-4BA4-A943-7C7A77C1B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2" y="2047849"/>
            <a:ext cx="9346966" cy="3748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51C765-55FF-4E41-A117-6A4EE656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6426"/>
            <a:ext cx="1752752" cy="1386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399823" y="497965"/>
            <a:ext cx="2239682" cy="104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Cottage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Housing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399823" y="5574755"/>
            <a:ext cx="953105" cy="442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A0A24-4475-474F-A127-02B1BBE97D09}"/>
              </a:ext>
            </a:extLst>
          </p:cNvPr>
          <p:cNvSpPr txBox="1"/>
          <p:nvPr/>
        </p:nvSpPr>
        <p:spPr>
          <a:xfrm>
            <a:off x="2884603" y="479939"/>
            <a:ext cx="7381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Residential units on a lot with a common open space that either: (a) Is owned in common; or (b) has units owned as condominium units with property owned in common and a minimum of 20 percent of the lot size as open space.</a:t>
            </a:r>
          </a:p>
        </p:txBody>
      </p:sp>
    </p:spTree>
    <p:extLst>
      <p:ext uri="{BB962C8B-B14F-4D97-AF65-F5344CB8AC3E}">
        <p14:creationId xmlns:p14="http://schemas.microsoft.com/office/powerpoint/2010/main" val="28237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539BC9-4CDA-4FA1-8C68-4A293BCE4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21339"/>
              </p:ext>
            </p:extLst>
          </p:nvPr>
        </p:nvGraphicFramePr>
        <p:xfrm>
          <a:off x="2733773" y="1118615"/>
          <a:ext cx="7165993" cy="480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810440-8440-446D-AF27-23B2EAF0CB23}"/>
              </a:ext>
            </a:extLst>
          </p:cNvPr>
          <p:cNvCxnSpPr>
            <a:cxnSpLocks/>
          </p:cNvCxnSpPr>
          <p:nvPr/>
        </p:nvCxnSpPr>
        <p:spPr>
          <a:xfrm>
            <a:off x="3120273" y="3429000"/>
            <a:ext cx="6779493" cy="0"/>
          </a:xfrm>
          <a:prstGeom prst="line">
            <a:avLst/>
          </a:prstGeom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DD5397-77E5-46F7-93F4-ACB9824A1004}"/>
              </a:ext>
            </a:extLst>
          </p:cNvPr>
          <p:cNvSpPr txBox="1"/>
          <p:nvPr/>
        </p:nvSpPr>
        <p:spPr>
          <a:xfrm>
            <a:off x="1668544" y="3228945"/>
            <a:ext cx="236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Neutral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A6CF6-5540-487C-BDC6-8AB8CBDF6A27}"/>
              </a:ext>
            </a:extLst>
          </p:cNvPr>
          <p:cNvSpPr txBox="1"/>
          <p:nvPr/>
        </p:nvSpPr>
        <p:spPr>
          <a:xfrm>
            <a:off x="919113" y="5090474"/>
            <a:ext cx="193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Strongly Disapprove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6D407-8915-4077-88E5-367EAB519257}"/>
              </a:ext>
            </a:extLst>
          </p:cNvPr>
          <p:cNvSpPr txBox="1"/>
          <p:nvPr/>
        </p:nvSpPr>
        <p:spPr>
          <a:xfrm>
            <a:off x="1197204" y="1438424"/>
            <a:ext cx="236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Strongly Approve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C820BA-8BCC-4E88-870C-7C647C0AC1EE}"/>
              </a:ext>
            </a:extLst>
          </p:cNvPr>
          <p:cNvSpPr txBox="1"/>
          <p:nvPr/>
        </p:nvSpPr>
        <p:spPr>
          <a:xfrm>
            <a:off x="257252" y="238124"/>
            <a:ext cx="93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Housing Types | Approval Comparison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04C4B-DA4D-47EE-8386-C4B520F87007}"/>
              </a:ext>
            </a:extLst>
          </p:cNvPr>
          <p:cNvSpPr txBox="1"/>
          <p:nvPr/>
        </p:nvSpPr>
        <p:spPr>
          <a:xfrm>
            <a:off x="1602556" y="4186380"/>
            <a:ext cx="155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Disapprove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4A615-3AE4-4184-B3EC-E229CE5E0614}"/>
              </a:ext>
            </a:extLst>
          </p:cNvPr>
          <p:cNvSpPr txBox="1"/>
          <p:nvPr/>
        </p:nvSpPr>
        <p:spPr>
          <a:xfrm>
            <a:off x="1885360" y="2338948"/>
            <a:ext cx="131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Approve</a:t>
            </a:r>
          </a:p>
        </p:txBody>
      </p:sp>
    </p:spTree>
    <p:extLst>
      <p:ext uri="{BB962C8B-B14F-4D97-AF65-F5344CB8AC3E}">
        <p14:creationId xmlns:p14="http://schemas.microsoft.com/office/powerpoint/2010/main" val="386243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A4EBA-65AF-469D-828A-55248D5E9ABE}"/>
              </a:ext>
            </a:extLst>
          </p:cNvPr>
          <p:cNvSpPr txBox="1"/>
          <p:nvPr/>
        </p:nvSpPr>
        <p:spPr>
          <a:xfrm>
            <a:off x="285946" y="275612"/>
            <a:ext cx="743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Building Height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0BB075-C96A-4200-9A5D-D488EA18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01" y="2897564"/>
            <a:ext cx="6321991" cy="10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4EF6C6-1532-473D-8FF2-CB982FBA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01" y="4398382"/>
            <a:ext cx="6314304" cy="11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0AF48-30F9-43F3-A9F0-77171681E9FF}"/>
              </a:ext>
            </a:extLst>
          </p:cNvPr>
          <p:cNvSpPr txBox="1"/>
          <p:nvPr/>
        </p:nvSpPr>
        <p:spPr>
          <a:xfrm>
            <a:off x="8789592" y="3025510"/>
            <a:ext cx="1094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Three </a:t>
            </a:r>
          </a:p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4C4DA-3152-4E5C-8392-5F34474A7815}"/>
              </a:ext>
            </a:extLst>
          </p:cNvPr>
          <p:cNvSpPr txBox="1"/>
          <p:nvPr/>
        </p:nvSpPr>
        <p:spPr>
          <a:xfrm>
            <a:off x="8818278" y="4533417"/>
            <a:ext cx="90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Four </a:t>
            </a:r>
          </a:p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61A35-33EF-49D8-9A8E-CE78902F8AFF}"/>
              </a:ext>
            </a:extLst>
          </p:cNvPr>
          <p:cNvSpPr txBox="1"/>
          <p:nvPr/>
        </p:nvSpPr>
        <p:spPr>
          <a:xfrm>
            <a:off x="5071622" y="2356498"/>
            <a:ext cx="135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Neutral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4D99BC-6A3A-4DED-B1C5-3C838022A306}"/>
              </a:ext>
            </a:extLst>
          </p:cNvPr>
          <p:cNvCxnSpPr>
            <a:cxnSpLocks/>
            <a:stCxn id="2052" idx="0"/>
          </p:cNvCxnSpPr>
          <p:nvPr/>
        </p:nvCxnSpPr>
        <p:spPr>
          <a:xfrm flipH="1">
            <a:off x="5624753" y="2897564"/>
            <a:ext cx="3844" cy="234373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BDD69-EBBE-4844-8FAA-A5574A9E97F0}"/>
              </a:ext>
            </a:extLst>
          </p:cNvPr>
          <p:cNvSpPr txBox="1"/>
          <p:nvPr/>
        </p:nvSpPr>
        <p:spPr>
          <a:xfrm>
            <a:off x="3459638" y="2481833"/>
            <a:ext cx="141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Favorable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C1C322-0275-41F8-AA9C-A34303962D34}"/>
              </a:ext>
            </a:extLst>
          </p:cNvPr>
          <p:cNvSpPr txBox="1"/>
          <p:nvPr/>
        </p:nvSpPr>
        <p:spPr>
          <a:xfrm>
            <a:off x="6289901" y="2442834"/>
            <a:ext cx="207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Unfavorable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8FB25-CBC8-4849-9F6F-0C950A683987}"/>
              </a:ext>
            </a:extLst>
          </p:cNvPr>
          <p:cNvSpPr txBox="1"/>
          <p:nvPr/>
        </p:nvSpPr>
        <p:spPr>
          <a:xfrm>
            <a:off x="3459638" y="4193975"/>
            <a:ext cx="1499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Favorable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42BFCA-FC63-4991-942D-1F829F178EF5}"/>
              </a:ext>
            </a:extLst>
          </p:cNvPr>
          <p:cNvSpPr txBox="1"/>
          <p:nvPr/>
        </p:nvSpPr>
        <p:spPr>
          <a:xfrm>
            <a:off x="6300579" y="4200988"/>
            <a:ext cx="187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Unfavorable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962E94-22A7-40E1-9A5F-456830637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1" y="3212825"/>
            <a:ext cx="1700384" cy="514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48E1EF-46CC-4AFB-89F7-48C3A2E98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8" y="3628211"/>
            <a:ext cx="960729" cy="419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082E68-7B2B-4128-BDE1-E5525C887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72" y="3978753"/>
            <a:ext cx="1508665" cy="4196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A50C44-9407-4835-BD27-58FB41E3C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31" y="4346659"/>
            <a:ext cx="1150720" cy="4976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4E6546-ADB0-4777-BAB5-EC98A6410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058" y="4744682"/>
            <a:ext cx="1754566" cy="5749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773EBB-7750-460A-BABF-2103301E17FC}"/>
              </a:ext>
            </a:extLst>
          </p:cNvPr>
          <p:cNvSpPr txBox="1"/>
          <p:nvPr/>
        </p:nvSpPr>
        <p:spPr>
          <a:xfrm>
            <a:off x="285946" y="1074640"/>
            <a:ext cx="1011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 am comfortable with a _______story building in my neighborhood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45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EFA478E-0813-4230-8AD3-6F530EE9D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98139"/>
              </p:ext>
            </p:extLst>
          </p:nvPr>
        </p:nvGraphicFramePr>
        <p:xfrm>
          <a:off x="182174" y="1240628"/>
          <a:ext cx="9869865" cy="466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55">
                  <a:extLst>
                    <a:ext uri="{9D8B030D-6E8A-4147-A177-3AD203B41FA5}">
                      <a16:colId xmlns:a16="http://schemas.microsoft.com/office/drawing/2014/main" val="3816181972"/>
                    </a:ext>
                  </a:extLst>
                </a:gridCol>
                <a:gridCol w="3289955">
                  <a:extLst>
                    <a:ext uri="{9D8B030D-6E8A-4147-A177-3AD203B41FA5}">
                      <a16:colId xmlns:a16="http://schemas.microsoft.com/office/drawing/2014/main" val="760034007"/>
                    </a:ext>
                  </a:extLst>
                </a:gridCol>
                <a:gridCol w="3289955">
                  <a:extLst>
                    <a:ext uri="{9D8B030D-6E8A-4147-A177-3AD203B41FA5}">
                      <a16:colId xmlns:a16="http://schemas.microsoft.com/office/drawing/2014/main" val="1971536018"/>
                    </a:ext>
                  </a:extLst>
                </a:gridCol>
              </a:tblGrid>
              <a:tr h="8250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C4E3F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General Sentiment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4E3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Top Concerns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Expressed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Support for Middle Housing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4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79067"/>
                  </a:ext>
                </a:extLst>
              </a:tr>
              <a:tr h="679055">
                <a:tc>
                  <a:txBody>
                    <a:bodyPr/>
                    <a:lstStyle/>
                    <a:p>
                      <a:endParaRPr lang="en-US" b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r>
                        <a:rPr lang="en-US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Majority Opposition</a:t>
                      </a: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: Resistance to higher density, concern for property value.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Traffic and Infrastructure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: Increased congestion, limited parking, water supply and adequate utility connections.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More Housing </a:t>
                      </a:r>
                      <a:r>
                        <a:rPr lang="en-US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variety</a:t>
                      </a: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could meet diverse needs.</a:t>
                      </a:r>
                    </a:p>
                    <a:p>
                      <a:endParaRPr lang="en-US" sz="1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endParaRPr lang="en-US" sz="18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14996"/>
                  </a:ext>
                </a:extLst>
              </a:tr>
              <a:tr h="11254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Minority Support </a:t>
                      </a: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for: ADUs. duplexes and cottage housing.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Affordability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: Skepticism about middle housing being more affordable.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smaller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home options.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62864"/>
                  </a:ext>
                </a:extLst>
              </a:tr>
              <a:tr h="84080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Frustration</a:t>
                      </a: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: Concern over developer driven decisions.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: Concerns about tree loss and preserving green space.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Appreciation and support for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innovative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solutions, compatible with neighborhood character.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148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B41A54-5957-43EF-9635-792F7D77A5CC}"/>
              </a:ext>
            </a:extLst>
          </p:cNvPr>
          <p:cNvSpPr txBox="1"/>
          <p:nvPr/>
        </p:nvSpPr>
        <p:spPr>
          <a:xfrm>
            <a:off x="182174" y="301510"/>
            <a:ext cx="651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Open Ended Comments |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8D1F2-FBDA-40EC-83E9-7A1A39D60AAC}"/>
              </a:ext>
            </a:extLst>
          </p:cNvPr>
          <p:cNvSpPr txBox="1"/>
          <p:nvPr/>
        </p:nvSpPr>
        <p:spPr>
          <a:xfrm>
            <a:off x="7157070" y="417368"/>
            <a:ext cx="245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171</a:t>
            </a:r>
            <a:r>
              <a:rPr lang="en-US" sz="2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ctr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Reponses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387BB9-6CD1-496D-8B82-0F318F20FCD8}"/>
              </a:ext>
            </a:extLst>
          </p:cNvPr>
          <p:cNvSpPr/>
          <p:nvPr/>
        </p:nvSpPr>
        <p:spPr>
          <a:xfrm>
            <a:off x="7078005" y="301510"/>
            <a:ext cx="261257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1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3076DC-201D-490E-92FC-06ACAA3353CC}"/>
              </a:ext>
            </a:extLst>
          </p:cNvPr>
          <p:cNvSpPr/>
          <p:nvPr/>
        </p:nvSpPr>
        <p:spPr>
          <a:xfrm>
            <a:off x="5383272" y="0"/>
            <a:ext cx="4860758" cy="5933287"/>
          </a:xfrm>
          <a:prstGeom prst="rect">
            <a:avLst/>
          </a:prstGeom>
          <a:gradFill>
            <a:gsLst>
              <a:gs pos="19000">
                <a:schemeClr val="bg1">
                  <a:lumMod val="65000"/>
                  <a:alpha val="2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7432DF-28FF-4083-A85C-57F7AB2D108A}"/>
              </a:ext>
            </a:extLst>
          </p:cNvPr>
          <p:cNvSpPr txBox="1"/>
          <p:nvPr/>
        </p:nvSpPr>
        <p:spPr>
          <a:xfrm>
            <a:off x="1031845" y="1677524"/>
            <a:ext cx="3238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79BDE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Currently allowed</a:t>
            </a:r>
            <a:endParaRPr lang="en-US" sz="2400" b="1" dirty="0">
              <a:solidFill>
                <a:srgbClr val="00559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Duplex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Triplex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Townhouses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Cottage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dirty="0">
                <a:solidFill>
                  <a:srgbClr val="79BDE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Include</a:t>
            </a:r>
            <a:endParaRPr lang="en-US" sz="24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Fourplex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Stacked Flats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2DE9C-42F6-42E8-843C-D794035078C6}"/>
              </a:ext>
            </a:extLst>
          </p:cNvPr>
          <p:cNvSpPr txBox="1"/>
          <p:nvPr/>
        </p:nvSpPr>
        <p:spPr>
          <a:xfrm>
            <a:off x="281882" y="365878"/>
            <a:ext cx="9611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Staff Recommendation</a:t>
            </a:r>
          </a:p>
          <a:p>
            <a:r>
              <a:rPr lang="en-US" sz="32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Housing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A4E20-E29B-4920-B51E-DF2C7565ADB4}"/>
              </a:ext>
            </a:extLst>
          </p:cNvPr>
          <p:cNvSpPr txBox="1"/>
          <p:nvPr/>
        </p:nvSpPr>
        <p:spPr>
          <a:xfrm>
            <a:off x="5843910" y="2397948"/>
            <a:ext cx="4152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Does the Planning Commission Align with the Recommendation?</a:t>
            </a:r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409E510E-E6D2-42D2-8AF1-015292BD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6451" y="9247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9EF72D-83BD-46E2-A693-599B5B5220B9}"/>
              </a:ext>
            </a:extLst>
          </p:cNvPr>
          <p:cNvSpPr txBox="1"/>
          <p:nvPr/>
        </p:nvSpPr>
        <p:spPr>
          <a:xfrm>
            <a:off x="4365932" y="1376549"/>
            <a:ext cx="5160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Middle Housing means buildings that are compatible in scale, form, and character with single-family houses and contain two or more attached, stacked, or clustered homes including duplex, triplex, fourplex, five-plex, six-plex, townhouses, stacked flats, courtyard apartments and cottage housing.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6D69B-2C90-42CC-A543-149AD89766E0}"/>
              </a:ext>
            </a:extLst>
          </p:cNvPr>
          <p:cNvSpPr txBox="1"/>
          <p:nvPr/>
        </p:nvSpPr>
        <p:spPr>
          <a:xfrm>
            <a:off x="358220" y="483665"/>
            <a:ext cx="898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Middle Housing Definition and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CABEC-2E14-4EAE-8114-1C16C1FAF1C3}"/>
              </a:ext>
            </a:extLst>
          </p:cNvPr>
          <p:cNvSpPr txBox="1"/>
          <p:nvPr/>
        </p:nvSpPr>
        <p:spPr>
          <a:xfrm>
            <a:off x="4282144" y="4095827"/>
            <a:ext cx="733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Lacey must allow a minimum of </a:t>
            </a:r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six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of the </a:t>
            </a:r>
          </a:p>
          <a:p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  </a:t>
            </a:r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nine</a:t>
            </a: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middle housing types.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42A2B1-E88D-4A7A-9C0B-E157EC6B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3822"/>
            <a:ext cx="3902040" cy="30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77874-EEF9-4337-AE32-98F92D7C5839}"/>
              </a:ext>
            </a:extLst>
          </p:cNvPr>
          <p:cNvSpPr txBox="1"/>
          <p:nvPr/>
        </p:nvSpPr>
        <p:spPr>
          <a:xfrm>
            <a:off x="935026" y="2206936"/>
            <a:ext cx="9075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Provide PC with survey results from open-ended comments.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Begin DRAFT language for LMC updates.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Begin DRAFT language for Citywide Middle Housing Ordinance.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B51C1-D433-40BA-A3F7-F970EB19449B}"/>
              </a:ext>
            </a:extLst>
          </p:cNvPr>
          <p:cNvSpPr txBox="1"/>
          <p:nvPr/>
        </p:nvSpPr>
        <p:spPr>
          <a:xfrm>
            <a:off x="625642" y="570641"/>
            <a:ext cx="457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Next Steps | Staff</a:t>
            </a:r>
          </a:p>
        </p:txBody>
      </p:sp>
    </p:spTree>
    <p:extLst>
      <p:ext uri="{BB962C8B-B14F-4D97-AF65-F5344CB8AC3E}">
        <p14:creationId xmlns:p14="http://schemas.microsoft.com/office/powerpoint/2010/main" val="40484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AF58D0-B901-4A61-B7A8-8251475C25EF}"/>
              </a:ext>
            </a:extLst>
          </p:cNvPr>
          <p:cNvSpPr txBox="1"/>
          <p:nvPr/>
        </p:nvSpPr>
        <p:spPr>
          <a:xfrm>
            <a:off x="340478" y="1585191"/>
            <a:ext cx="45752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Low-Density Residential District</a:t>
            </a:r>
          </a:p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LMC Title 16 Zoning </a:t>
            </a:r>
          </a:p>
          <a:p>
            <a:r>
              <a:rPr lang="en-US" sz="2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Chapter 16.13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0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Permitted Middle Housing Types</a:t>
            </a:r>
          </a:p>
          <a:p>
            <a:endParaRPr lang="en-U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Cottage housing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Townhouses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Duplexes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Triplexes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6804A-4776-4923-8730-69B5B3C40392}"/>
              </a:ext>
            </a:extLst>
          </p:cNvPr>
          <p:cNvSpPr txBox="1"/>
          <p:nvPr/>
        </p:nvSpPr>
        <p:spPr>
          <a:xfrm>
            <a:off x="340477" y="393137"/>
            <a:ext cx="699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What Lacey Already Allows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CF6B6-4F1D-4CF8-9ECB-3900D926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95" y="3651299"/>
            <a:ext cx="4174407" cy="1653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FF409E-1444-484C-AB33-76047382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490" y="2267150"/>
            <a:ext cx="1696412" cy="1318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927FB-43EE-4A47-92F1-36EA5FA60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868" y="2442623"/>
            <a:ext cx="2339543" cy="853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0CB9A3-A703-4BE2-A90F-75B5DBE6FEB1}"/>
              </a:ext>
            </a:extLst>
          </p:cNvPr>
          <p:cNvSpPr txBox="1"/>
          <p:nvPr/>
        </p:nvSpPr>
        <p:spPr>
          <a:xfrm>
            <a:off x="5929650" y="1810463"/>
            <a:ext cx="212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Cottage Housing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5A91F4-4436-494C-BFD4-46805A923D1B}"/>
              </a:ext>
            </a:extLst>
          </p:cNvPr>
          <p:cNvSpPr txBox="1"/>
          <p:nvPr/>
        </p:nvSpPr>
        <p:spPr>
          <a:xfrm>
            <a:off x="8332372" y="1810462"/>
            <a:ext cx="151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Townhouses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151109-5CAA-479E-8E3D-9CD78FD7BA2F}"/>
              </a:ext>
            </a:extLst>
          </p:cNvPr>
          <p:cNvCxnSpPr>
            <a:cxnSpLocks/>
          </p:cNvCxnSpPr>
          <p:nvPr/>
        </p:nvCxnSpPr>
        <p:spPr>
          <a:xfrm>
            <a:off x="5076387" y="1938867"/>
            <a:ext cx="0" cy="30250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8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4E81B7-11A9-4D39-A7D0-733AE856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72" y="1525597"/>
            <a:ext cx="5953055" cy="3806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02950F-8641-488E-B2E5-661A0503B8F5}"/>
              </a:ext>
            </a:extLst>
          </p:cNvPr>
          <p:cNvSpPr txBox="1">
            <a:spLocks/>
          </p:cNvSpPr>
          <p:nvPr/>
        </p:nvSpPr>
        <p:spPr>
          <a:xfrm>
            <a:off x="331816" y="276789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5596"/>
                </a:solidFill>
                <a:latin typeface="Open Sans"/>
              </a:rPr>
              <a:t>November through December | 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E0D0C-49AD-4D4D-A1EA-84F8A773EC0E}"/>
              </a:ext>
            </a:extLst>
          </p:cNvPr>
          <p:cNvSpPr txBox="1"/>
          <p:nvPr/>
        </p:nvSpPr>
        <p:spPr>
          <a:xfrm>
            <a:off x="596886" y="2888787"/>
            <a:ext cx="2917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Housing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Facebook/Instagram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Lacey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Survey Mailer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9734-0508-4A12-985C-576BA682EC59}"/>
              </a:ext>
            </a:extLst>
          </p:cNvPr>
          <p:cNvSpPr txBox="1"/>
          <p:nvPr/>
        </p:nvSpPr>
        <p:spPr>
          <a:xfrm>
            <a:off x="480434" y="1934706"/>
            <a:ext cx="347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Distribution  Methods</a:t>
            </a:r>
          </a:p>
        </p:txBody>
      </p:sp>
    </p:spTree>
    <p:extLst>
      <p:ext uri="{BB962C8B-B14F-4D97-AF65-F5344CB8AC3E}">
        <p14:creationId xmlns:p14="http://schemas.microsoft.com/office/powerpoint/2010/main" val="250199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D2410C-8967-43D1-B639-AF0AAFFD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9724" cy="66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F89A2-71D8-4D85-9149-C4DE43D82B19}"/>
              </a:ext>
            </a:extLst>
          </p:cNvPr>
          <p:cNvSpPr txBox="1"/>
          <p:nvPr/>
        </p:nvSpPr>
        <p:spPr>
          <a:xfrm>
            <a:off x="5842067" y="2769499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3,000 + parcels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LD, MD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City Limits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10,000 sq ft 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200’ to active sewer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191D8-4D53-42CF-8C82-FC83970ACDA7}"/>
              </a:ext>
            </a:extLst>
          </p:cNvPr>
          <p:cNvSpPr txBox="1"/>
          <p:nvPr/>
        </p:nvSpPr>
        <p:spPr>
          <a:xfrm>
            <a:off x="5657641" y="1267368"/>
            <a:ext cx="409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Targeted Survey Mailer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9D488-908F-4A0D-A7D4-75A116BE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97" y="5885371"/>
            <a:ext cx="224650" cy="29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0CB67-3E0B-4BF7-9A68-28C2E305649F}"/>
              </a:ext>
            </a:extLst>
          </p:cNvPr>
          <p:cNvSpPr txBox="1"/>
          <p:nvPr/>
        </p:nvSpPr>
        <p:spPr>
          <a:xfrm>
            <a:off x="412512" y="542175"/>
            <a:ext cx="180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of Lacey</a:t>
            </a:r>
          </a:p>
        </p:txBody>
      </p:sp>
    </p:spTree>
    <p:extLst>
      <p:ext uri="{BB962C8B-B14F-4D97-AF65-F5344CB8AC3E}">
        <p14:creationId xmlns:p14="http://schemas.microsoft.com/office/powerpoint/2010/main" val="36546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473915" y="481349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5596"/>
                </a:solidFill>
                <a:latin typeface="Open Sans"/>
              </a:rPr>
              <a:t>Total Survey Responses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0836-D19E-4196-9F92-971CABBB075E}"/>
              </a:ext>
            </a:extLst>
          </p:cNvPr>
          <p:cNvSpPr txBox="1">
            <a:spLocks/>
          </p:cNvSpPr>
          <p:nvPr/>
        </p:nvSpPr>
        <p:spPr>
          <a:xfrm>
            <a:off x="6218548" y="3407063"/>
            <a:ext cx="2762066" cy="138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Open Sans"/>
              </a:rPr>
              <a:t>Yes =</a:t>
            </a:r>
            <a:r>
              <a:rPr lang="en-US" dirty="0">
                <a:solidFill>
                  <a:srgbClr val="068C72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333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</a:t>
            </a:r>
            <a:r>
              <a:rPr lang="en-US" dirty="0">
                <a:solidFill>
                  <a:schemeClr val="tx1"/>
                </a:solidFill>
                <a:latin typeface="Open Sans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6341A3-4C73-446E-8D06-96F0F089CF9D}"/>
              </a:ext>
            </a:extLst>
          </p:cNvPr>
          <p:cNvSpPr txBox="1">
            <a:spLocks/>
          </p:cNvSpPr>
          <p:nvPr/>
        </p:nvSpPr>
        <p:spPr>
          <a:xfrm>
            <a:off x="1023413" y="2663858"/>
            <a:ext cx="2989803" cy="1530283"/>
          </a:xfrm>
          <a:prstGeom prst="rect">
            <a:avLst/>
          </a:prstGeom>
        </p:spPr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A28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Open Sans"/>
              </a:rPr>
              <a:t>361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F3A81-0B98-4EC5-9D85-C7E31F614AB5}"/>
              </a:ext>
            </a:extLst>
          </p:cNvPr>
          <p:cNvSpPr txBox="1"/>
          <p:nvPr/>
        </p:nvSpPr>
        <p:spPr>
          <a:xfrm>
            <a:off x="6096000" y="2105310"/>
            <a:ext cx="491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Q1</a:t>
            </a:r>
            <a:r>
              <a:rPr lang="en-US" sz="2400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 you live in the </a:t>
            </a:r>
          </a:p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City of Lacey?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12597-8A4B-4546-B2B3-8323E180307A}"/>
              </a:ext>
            </a:extLst>
          </p:cNvPr>
          <p:cNvCxnSpPr>
            <a:cxnSpLocks/>
          </p:cNvCxnSpPr>
          <p:nvPr/>
        </p:nvCxnSpPr>
        <p:spPr>
          <a:xfrm>
            <a:off x="5035136" y="1999432"/>
            <a:ext cx="0" cy="3033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4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CB04E8-BC34-4769-B2BB-2FE2A50F0E75}"/>
              </a:ext>
            </a:extLst>
          </p:cNvPr>
          <p:cNvSpPr txBox="1"/>
          <p:nvPr/>
        </p:nvSpPr>
        <p:spPr>
          <a:xfrm>
            <a:off x="480242" y="319128"/>
            <a:ext cx="565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Who did we primarily hear from?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523D612-99D5-4DDB-9DFF-C2AD997AE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536353"/>
              </p:ext>
            </p:extLst>
          </p:nvPr>
        </p:nvGraphicFramePr>
        <p:xfrm>
          <a:off x="3548012" y="1686875"/>
          <a:ext cx="623993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A317CF2-2F96-4840-B1C7-9DA50D30AE8E}"/>
              </a:ext>
            </a:extLst>
          </p:cNvPr>
          <p:cNvSpPr txBox="1"/>
          <p:nvPr/>
        </p:nvSpPr>
        <p:spPr>
          <a:xfrm>
            <a:off x="3976777" y="3413786"/>
            <a:ext cx="112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D1F787-ECCE-40D9-91BC-E0915C33E4BA}"/>
              </a:ext>
            </a:extLst>
          </p:cNvPr>
          <p:cNvSpPr txBox="1"/>
          <p:nvPr/>
        </p:nvSpPr>
        <p:spPr>
          <a:xfrm>
            <a:off x="3689229" y="4659703"/>
            <a:ext cx="112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D0D41-542A-4917-BF07-6672E38C6354}"/>
              </a:ext>
            </a:extLst>
          </p:cNvPr>
          <p:cNvSpPr txBox="1"/>
          <p:nvPr/>
        </p:nvSpPr>
        <p:spPr>
          <a:xfrm>
            <a:off x="3740987" y="2208497"/>
            <a:ext cx="112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54%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FFE0C1-AD93-48D5-80BC-F91B0C3205FC}"/>
              </a:ext>
            </a:extLst>
          </p:cNvPr>
          <p:cNvSpPr/>
          <p:nvPr/>
        </p:nvSpPr>
        <p:spPr>
          <a:xfrm>
            <a:off x="749221" y="2333855"/>
            <a:ext cx="2798791" cy="27446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16F01-1D3B-481B-866A-B41D82BDDDDB}"/>
              </a:ext>
            </a:extLst>
          </p:cNvPr>
          <p:cNvSpPr txBox="1"/>
          <p:nvPr/>
        </p:nvSpPr>
        <p:spPr>
          <a:xfrm>
            <a:off x="1675760" y="4185717"/>
            <a:ext cx="139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F82D8-A8CB-48CF-9B90-35B8FCFC0CF7}"/>
              </a:ext>
            </a:extLst>
          </p:cNvPr>
          <p:cNvSpPr txBox="1"/>
          <p:nvPr/>
        </p:nvSpPr>
        <p:spPr>
          <a:xfrm>
            <a:off x="1054661" y="2616057"/>
            <a:ext cx="2300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Annual Household Income</a:t>
            </a:r>
          </a:p>
          <a:p>
            <a:pPr algn="ctr"/>
            <a:r>
              <a:rPr lang="en-US" sz="2400" dirty="0">
                <a:solidFill>
                  <a:srgbClr val="00559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$75,000 +</a:t>
            </a:r>
          </a:p>
        </p:txBody>
      </p:sp>
    </p:spTree>
    <p:extLst>
      <p:ext uri="{BB962C8B-B14F-4D97-AF65-F5344CB8AC3E}">
        <p14:creationId xmlns:p14="http://schemas.microsoft.com/office/powerpoint/2010/main" val="34114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F4B08-BE93-4DA5-BB33-A076917AAFA7}"/>
              </a:ext>
            </a:extLst>
          </p:cNvPr>
          <p:cNvSpPr txBox="1"/>
          <p:nvPr/>
        </p:nvSpPr>
        <p:spPr>
          <a:xfrm>
            <a:off x="495814" y="582945"/>
            <a:ext cx="920424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Rating System |Housing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2434D-3B93-4826-858E-6F1E72FE0162}"/>
              </a:ext>
            </a:extLst>
          </p:cNvPr>
          <p:cNvSpPr txBox="1"/>
          <p:nvPr/>
        </p:nvSpPr>
        <p:spPr>
          <a:xfrm>
            <a:off x="1733536" y="1878260"/>
            <a:ext cx="3525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Strongly Disapprove</a:t>
            </a:r>
          </a:p>
          <a:p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Disapprove</a:t>
            </a:r>
          </a:p>
          <a:p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Neutral</a:t>
            </a:r>
          </a:p>
          <a:p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Approve</a:t>
            </a:r>
          </a:p>
          <a:p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Strongly Approve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54BD35-99B2-43C1-9CF9-6FE53D07785C}"/>
              </a:ext>
            </a:extLst>
          </p:cNvPr>
          <p:cNvSpPr/>
          <p:nvPr/>
        </p:nvSpPr>
        <p:spPr>
          <a:xfrm>
            <a:off x="5342140" y="191584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5E142E1-7251-4B15-9A6B-AEAC4DC91E40}"/>
              </a:ext>
            </a:extLst>
          </p:cNvPr>
          <p:cNvSpPr/>
          <p:nvPr/>
        </p:nvSpPr>
        <p:spPr>
          <a:xfrm>
            <a:off x="5807006" y="261451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E22B209A-21BA-4188-8C4B-FAA737887054}"/>
              </a:ext>
            </a:extLst>
          </p:cNvPr>
          <p:cNvSpPr/>
          <p:nvPr/>
        </p:nvSpPr>
        <p:spPr>
          <a:xfrm>
            <a:off x="5807006" y="3347695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8AC3BB6B-3567-4C52-834D-6B4CAC641EC4}"/>
              </a:ext>
            </a:extLst>
          </p:cNvPr>
          <p:cNvSpPr/>
          <p:nvPr/>
        </p:nvSpPr>
        <p:spPr>
          <a:xfrm>
            <a:off x="6251822" y="3330835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E37E1A6E-0E98-4BA3-8884-6092BB37DE12}"/>
              </a:ext>
            </a:extLst>
          </p:cNvPr>
          <p:cNvSpPr/>
          <p:nvPr/>
        </p:nvSpPr>
        <p:spPr>
          <a:xfrm>
            <a:off x="5344365" y="3330835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0C68E8ED-304D-45EE-BFBF-0ADB55462153}"/>
              </a:ext>
            </a:extLst>
          </p:cNvPr>
          <p:cNvSpPr/>
          <p:nvPr/>
        </p:nvSpPr>
        <p:spPr>
          <a:xfrm>
            <a:off x="5340200" y="4067094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78841EDD-769B-4E47-94CA-71403E96BC78}"/>
              </a:ext>
            </a:extLst>
          </p:cNvPr>
          <p:cNvSpPr/>
          <p:nvPr/>
        </p:nvSpPr>
        <p:spPr>
          <a:xfrm>
            <a:off x="5796273" y="4067094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6635B365-0DDB-414A-AC1D-4B7F10903D10}"/>
              </a:ext>
            </a:extLst>
          </p:cNvPr>
          <p:cNvSpPr/>
          <p:nvPr/>
        </p:nvSpPr>
        <p:spPr>
          <a:xfrm>
            <a:off x="6255155" y="4067094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B4C0A34E-2A3C-4879-8804-0B612294AC41}"/>
              </a:ext>
            </a:extLst>
          </p:cNvPr>
          <p:cNvSpPr/>
          <p:nvPr/>
        </p:nvSpPr>
        <p:spPr>
          <a:xfrm>
            <a:off x="6714037" y="4067094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91DF742D-67D5-4026-B980-E28B00A04E2A}"/>
              </a:ext>
            </a:extLst>
          </p:cNvPr>
          <p:cNvSpPr/>
          <p:nvPr/>
        </p:nvSpPr>
        <p:spPr>
          <a:xfrm>
            <a:off x="5314176" y="4809067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86998787-984E-4284-BC3A-0C1915A4697C}"/>
              </a:ext>
            </a:extLst>
          </p:cNvPr>
          <p:cNvSpPr/>
          <p:nvPr/>
        </p:nvSpPr>
        <p:spPr>
          <a:xfrm>
            <a:off x="5796273" y="482486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E4950735-4429-4632-A403-3DD04E259344}"/>
              </a:ext>
            </a:extLst>
          </p:cNvPr>
          <p:cNvSpPr/>
          <p:nvPr/>
        </p:nvSpPr>
        <p:spPr>
          <a:xfrm>
            <a:off x="6251822" y="482486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F6F66A00-F281-4418-8570-5A9EB9E849CE}"/>
              </a:ext>
            </a:extLst>
          </p:cNvPr>
          <p:cNvSpPr/>
          <p:nvPr/>
        </p:nvSpPr>
        <p:spPr>
          <a:xfrm>
            <a:off x="6714037" y="482486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30F999BA-22C4-4AAA-8251-369847B17F3C}"/>
              </a:ext>
            </a:extLst>
          </p:cNvPr>
          <p:cNvSpPr/>
          <p:nvPr/>
        </p:nvSpPr>
        <p:spPr>
          <a:xfrm>
            <a:off x="7173337" y="482486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7B066C3F-54B8-463D-A822-64F088B1D076}"/>
              </a:ext>
            </a:extLst>
          </p:cNvPr>
          <p:cNvSpPr/>
          <p:nvPr/>
        </p:nvSpPr>
        <p:spPr>
          <a:xfrm>
            <a:off x="5353491" y="2614519"/>
            <a:ext cx="358852" cy="340512"/>
          </a:xfrm>
          <a:prstGeom prst="star5">
            <a:avLst/>
          </a:prstGeom>
          <a:solidFill>
            <a:srgbClr val="79BDE8"/>
          </a:solidFill>
          <a:ln>
            <a:solidFill>
              <a:srgbClr val="79B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93E69B-D2B0-4AA9-AD51-132A8C6B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9850"/>
            <a:ext cx="1305735" cy="141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C41BD-1073-44A2-8B66-3F8B6EB6CCC7}"/>
              </a:ext>
            </a:extLst>
          </p:cNvPr>
          <p:cNvSpPr txBox="1">
            <a:spLocks/>
          </p:cNvSpPr>
          <p:nvPr/>
        </p:nvSpPr>
        <p:spPr>
          <a:xfrm>
            <a:off x="645613" y="452610"/>
            <a:ext cx="864754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376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Fourplex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96B69-83FF-4DAA-865C-C0FCFE3A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00" y="1740250"/>
            <a:ext cx="9298303" cy="364214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86BDEA-DC8F-44BE-B9B3-F75E867C2BA4}"/>
              </a:ext>
            </a:extLst>
          </p:cNvPr>
          <p:cNvSpPr/>
          <p:nvPr/>
        </p:nvSpPr>
        <p:spPr>
          <a:xfrm>
            <a:off x="157714" y="5689537"/>
            <a:ext cx="975798" cy="715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B12F8-0135-4BD3-8029-1DC0F2687D95}"/>
              </a:ext>
            </a:extLst>
          </p:cNvPr>
          <p:cNvSpPr txBox="1"/>
          <p:nvPr/>
        </p:nvSpPr>
        <p:spPr>
          <a:xfrm>
            <a:off x="3476820" y="594471"/>
            <a:ext cx="581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Residential building with four attached dwelling units. </a:t>
            </a:r>
          </a:p>
        </p:txBody>
      </p:sp>
    </p:spTree>
    <p:extLst>
      <p:ext uri="{BB962C8B-B14F-4D97-AF65-F5344CB8AC3E}">
        <p14:creationId xmlns:p14="http://schemas.microsoft.com/office/powerpoint/2010/main" val="209413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a02cf7-5cb9-449d-9578-56e134fee2ac">
      <Terms xmlns="http://schemas.microsoft.com/office/infopath/2007/PartnerControls"/>
    </lcf76f155ced4ddcb4097134ff3c332f>
    <TaxCatchAll xmlns="fd4c3851-ff28-4ddb-828a-e6c6a9d5fa79" xsi:nil="true"/>
    <da43f878ca754e69b6716cd9708c6673 xmlns="a4a02cf7-5cb9-449d-9578-56e134fee2ac">
      <Terms xmlns="http://schemas.microsoft.com/office/infopath/2007/PartnerControls"/>
    </da43f878ca754e69b6716cd9708c667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5866B00BB044D8055A452FB9B791F" ma:contentTypeVersion="15" ma:contentTypeDescription="Create a new document." ma:contentTypeScope="" ma:versionID="15fe77ff7c8fdf72d2432c4b26327116">
  <xsd:schema xmlns:xsd="http://www.w3.org/2001/XMLSchema" xmlns:xs="http://www.w3.org/2001/XMLSchema" xmlns:p="http://schemas.microsoft.com/office/2006/metadata/properties" xmlns:ns2="a4a02cf7-5cb9-449d-9578-56e134fee2ac" xmlns:ns3="fd4c3851-ff28-4ddb-828a-e6c6a9d5fa79" targetNamespace="http://schemas.microsoft.com/office/2006/metadata/properties" ma:root="true" ma:fieldsID="56dfb1f3df6860bc33b6335f37ca5ac8" ns2:_="" ns3:_="">
    <xsd:import namespace="a4a02cf7-5cb9-449d-9578-56e134fee2ac"/>
    <xsd:import namespace="fd4c3851-ff28-4ddb-828a-e6c6a9d5f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da43f878ca754e69b6716cd9708c667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02cf7-5cb9-449d-9578-56e134fee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3e1d2a-d69f-4f06-8d0a-aab2fdd6e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da43f878ca754e69b6716cd9708c6673" ma:index="22" ma:taxonomy="true" ma:internalName="da43f878ca754e69b6716cd9708c6673" ma:taxonomyFieldName="Element" ma:displayName="Element" ma:default="" ma:fieldId="{da43f878-ca75-4e69-b671-6cd9708c6673}" ma:taxonomyMulti="true" ma:sspId="5c3e1d2a-d69f-4f06-8d0a-aab2fdd6e988" ma:termSetId="b49f64b3-4722-4336-9a5c-56c326b344d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c3851-ff28-4ddb-828a-e6c6a9d5fa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902038a-bf29-46c3-9508-86f071324096}" ma:internalName="TaxCatchAll" ma:showField="CatchAllData" ma:web="fd4c3851-ff28-4ddb-828a-e6c6a9d5f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33BCE-7D91-4D62-BC88-CA585E64DF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07E662-4A5C-4D76-9E44-A546E6AE1D5F}">
  <ds:schemaRefs>
    <ds:schemaRef ds:uri="d36d7724-7fb9-475f-9ec3-94d59a52898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eb0fd09-c0c8-49f7-89b0-e5279a15143c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5313EC-DB8F-489C-9357-7E34E0AB6674}"/>
</file>

<file path=docProps/app.xml><?xml version="1.0" encoding="utf-8"?>
<Properties xmlns="http://schemas.openxmlformats.org/officeDocument/2006/extended-properties" xmlns:vt="http://schemas.openxmlformats.org/officeDocument/2006/docPropsVTypes">
  <TotalTime>16141</TotalTime>
  <Words>633</Words>
  <Application>Microsoft Office PowerPoint</Application>
  <PresentationFormat>Widescreen</PresentationFormat>
  <Paragraphs>145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Feliciano</dc:creator>
  <cp:lastModifiedBy>Shannon Bell</cp:lastModifiedBy>
  <cp:revision>113</cp:revision>
  <dcterms:created xsi:type="dcterms:W3CDTF">2024-12-06T23:32:24Z</dcterms:created>
  <dcterms:modified xsi:type="dcterms:W3CDTF">2025-02-25T22:08:43Z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0x0101005AA5866B00BB044D8055A452FB9B791F</vt:lpwstr>
  </property>
</Properties>
</file>