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79" r:id="rId3"/>
    <p:sldId id="380" r:id="rId4"/>
    <p:sldId id="381" r:id="rId5"/>
    <p:sldId id="258" r:id="rId6"/>
    <p:sldId id="378" r:id="rId7"/>
    <p:sldId id="383" r:id="rId8"/>
    <p:sldId id="382" r:id="rId9"/>
    <p:sldId id="387" r:id="rId10"/>
    <p:sldId id="386" r:id="rId11"/>
    <p:sldId id="390" r:id="rId12"/>
    <p:sldId id="396" r:id="rId13"/>
    <p:sldId id="397" r:id="rId14"/>
    <p:sldId id="398" r:id="rId15"/>
    <p:sldId id="399" r:id="rId16"/>
    <p:sldId id="400" r:id="rId17"/>
    <p:sldId id="385" r:id="rId18"/>
    <p:sldId id="388" r:id="rId19"/>
    <p:sldId id="38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96"/>
    <a:srgbClr val="0872B6"/>
    <a:srgbClr val="238F93"/>
    <a:srgbClr val="66AAD3"/>
    <a:srgbClr val="E27631"/>
    <a:srgbClr val="F3C31A"/>
    <a:srgbClr val="F7A800"/>
    <a:srgbClr val="08253C"/>
    <a:srgbClr val="2464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05D95-54A5-1F44-B208-E07EE41AD23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5BC31-BC2C-8E4F-9381-C0EC562CA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2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2CBEBC-CFD5-2AA5-7802-8E0AC1F04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318" r="1065" b="196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3B5FA21-7B66-7D4F-A4FA-3BF5FC272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973" y="2116450"/>
            <a:ext cx="7007051" cy="1400175"/>
          </a:xfrm>
          <a:effectLst/>
        </p:spPr>
        <p:txBody>
          <a:bodyPr/>
          <a:lstStyle>
            <a:lvl1pPr marL="0" indent="0" algn="l">
              <a:buNone/>
              <a:defRPr sz="2000">
                <a:solidFill>
                  <a:srgbClr val="66AAD3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53C5E-AA57-1640-BB98-8960B7FEBD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9973" y="677036"/>
            <a:ext cx="7577322" cy="2017034"/>
          </a:xfrm>
          <a:effectLst/>
        </p:spPr>
        <p:txBody>
          <a:bodyPr anchor="t" anchorCtr="0"/>
          <a:lstStyle>
            <a:lvl1pPr algn="l">
              <a:defRPr sz="4800" spc="0">
                <a:solidFill>
                  <a:srgbClr val="005696"/>
                </a:solidFill>
                <a:effectLst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pic>
        <p:nvPicPr>
          <p:cNvPr id="9" name="Picture 8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B9DE6B3C-C40E-C7CA-1815-3877CAE52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6276" y="366451"/>
            <a:ext cx="2319195" cy="2471922"/>
          </a:xfrm>
          <a:prstGeom prst="rect">
            <a:avLst/>
          </a:prstGeom>
        </p:spPr>
      </p:pic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69C08CE4-2D22-F12D-886D-04A085AFB7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06276" y="6268269"/>
            <a:ext cx="2236523" cy="3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47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D421B-7967-2D43-B87D-FD73F702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69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4598D-EC03-4749-B5C8-63C5166A2C9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1825624"/>
            <a:ext cx="10515599" cy="3786035"/>
          </a:xfrm>
        </p:spPr>
        <p:txBody>
          <a:bodyPr/>
          <a:lstStyle>
            <a:lvl1pPr>
              <a:lnSpc>
                <a:spcPts val="316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ts val="3160"/>
              </a:lnSpc>
              <a:defRPr/>
            </a:lvl2pPr>
            <a:lvl3pPr>
              <a:lnSpc>
                <a:spcPts val="3160"/>
              </a:lnSpc>
              <a:defRPr/>
            </a:lvl3pPr>
            <a:lvl4pPr>
              <a:lnSpc>
                <a:spcPts val="3160"/>
              </a:lnSpc>
              <a:defRPr/>
            </a:lvl4pPr>
            <a:lvl5pPr>
              <a:lnSpc>
                <a:spcPts val="3160"/>
              </a:lnSpc>
              <a:defRPr/>
            </a:lvl5pPr>
          </a:lstStyle>
          <a:p>
            <a:pPr lvl="0"/>
            <a:r>
              <a:rPr lang="en-US" err="1"/>
              <a:t>Vjdb</a:t>
            </a:r>
            <a:endParaRPr lang="en-US"/>
          </a:p>
          <a:p>
            <a:pPr lvl="0"/>
            <a:r>
              <a:rPr lang="en-US" err="1"/>
              <a:t>Dvsjkfbh</a:t>
            </a:r>
            <a:endParaRPr lang="en-US"/>
          </a:p>
          <a:p>
            <a:pPr lvl="0"/>
            <a:r>
              <a:rPr lang="en-US" err="1"/>
              <a:t>dkxvck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D0B1D-2E8C-4644-9B9C-22F422F2C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rgbClr val="66AAD3"/>
                </a:solidFill>
              </a:defRPr>
            </a:lvl1pPr>
          </a:lstStyle>
          <a:p>
            <a:fld id="{0F43753A-820F-4E4C-808D-1184121AF9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31F36493-0A36-A57F-FC15-15F1C10204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1437" y="5855388"/>
            <a:ext cx="687830" cy="7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7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937491-9CAA-7341-BF2A-D0F922F908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F6A4E-D8C2-EB48-8162-0E82518E9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31" y="964039"/>
            <a:ext cx="4890455" cy="3491003"/>
          </a:xfrm>
          <a:effectLst>
            <a:outerShdw blurRad="444500" dist="38100" dir="2700000" algn="tl" rotWithShape="0">
              <a:prstClr val="black">
                <a:alpha val="70000"/>
              </a:prstClr>
            </a:outerShdw>
          </a:effectLst>
        </p:spPr>
        <p:txBody>
          <a:bodyPr anchor="t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94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C8D2F-DD88-2741-A124-32BFF6D1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69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7CAF7-168A-2B4D-B744-957924486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4775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DE375-C9B9-874C-882E-166ED8966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6046" y="1825625"/>
            <a:ext cx="514775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0733FB-3510-13E2-DF1E-D9F3C689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9334" y="6405952"/>
            <a:ext cx="2743200" cy="365125"/>
          </a:xfrm>
        </p:spPr>
        <p:txBody>
          <a:bodyPr/>
          <a:lstStyle>
            <a:lvl1pPr algn="l">
              <a:defRPr>
                <a:solidFill>
                  <a:srgbClr val="66AAD3"/>
                </a:solidFill>
              </a:defRPr>
            </a:lvl1pPr>
          </a:lstStyle>
          <a:p>
            <a:fld id="{0F43753A-820F-4E4C-808D-1184121AF9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9FBAD07C-3319-6B5F-4DBD-D01085C715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1437" y="5855388"/>
            <a:ext cx="687830" cy="7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52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F9C60-8028-0142-B40D-A5230677A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74397-EA86-474B-8DAA-65C81889E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03810" cy="823912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DF88D-4F23-3D40-ADFD-A0152C453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03810" cy="3684588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30E6A5-0C99-D543-9923-7524B8254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8400" y="1681163"/>
            <a:ext cx="5103811" cy="823912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76AEC7-7189-964D-BF09-D45FB85AB9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8400" y="2505075"/>
            <a:ext cx="5103812" cy="3684588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131C23-9A34-9A9F-07BB-3A14F194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9334" y="6405952"/>
            <a:ext cx="2743200" cy="365125"/>
          </a:xfrm>
        </p:spPr>
        <p:txBody>
          <a:bodyPr/>
          <a:lstStyle>
            <a:lvl1pPr algn="l">
              <a:defRPr>
                <a:solidFill>
                  <a:srgbClr val="66AAD3"/>
                </a:solidFill>
              </a:defRPr>
            </a:lvl1pPr>
          </a:lstStyle>
          <a:p>
            <a:fld id="{0F43753A-820F-4E4C-808D-1184121AF9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EFD053CE-6AFA-E625-86E0-54DB735A3E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1437" y="5855388"/>
            <a:ext cx="687830" cy="7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D6601-E6A3-2549-9101-00E7F500B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69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A2A17B8-662A-47C3-670B-D8008F2F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9334" y="6405952"/>
            <a:ext cx="2743200" cy="365125"/>
          </a:xfrm>
        </p:spPr>
        <p:txBody>
          <a:bodyPr/>
          <a:lstStyle>
            <a:lvl1pPr algn="l">
              <a:defRPr>
                <a:solidFill>
                  <a:srgbClr val="66AAD3"/>
                </a:solidFill>
              </a:defRPr>
            </a:lvl1pPr>
          </a:lstStyle>
          <a:p>
            <a:fld id="{0F43753A-820F-4E4C-808D-1184121AF9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A12BBB80-02E9-E1B1-DDD0-A309939FB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1437" y="5855388"/>
            <a:ext cx="687830" cy="7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3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40F2738-14C9-C2EB-3A8A-585A5995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9334" y="6405952"/>
            <a:ext cx="2743200" cy="365125"/>
          </a:xfrm>
        </p:spPr>
        <p:txBody>
          <a:bodyPr/>
          <a:lstStyle>
            <a:lvl1pPr algn="l">
              <a:defRPr>
                <a:solidFill>
                  <a:srgbClr val="66AAD3"/>
                </a:solidFill>
              </a:defRPr>
            </a:lvl1pPr>
          </a:lstStyle>
          <a:p>
            <a:fld id="{0F43753A-820F-4E4C-808D-1184121AF9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4581B129-6E2C-E248-5F02-8CB00F80C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1437" y="5855388"/>
            <a:ext cx="687830" cy="7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34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F84CAD2-F4AD-11EC-40DD-780CE3C85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9334" y="6405952"/>
            <a:ext cx="2743200" cy="365125"/>
          </a:xfrm>
        </p:spPr>
        <p:txBody>
          <a:bodyPr/>
          <a:lstStyle>
            <a:lvl1pPr algn="l">
              <a:defRPr>
                <a:solidFill>
                  <a:srgbClr val="66AAD3"/>
                </a:solidFill>
              </a:defRPr>
            </a:lvl1pPr>
          </a:lstStyle>
          <a:p>
            <a:fld id="{0F43753A-820F-4E4C-808D-1184121AF9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B328D0FA-FF3D-7D1C-C3D9-1C22F578C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1437" y="5855388"/>
            <a:ext cx="687830" cy="7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67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1B9B28-AA0A-B245-9D70-E723FB320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02902-A85D-6044-BFA7-9FC31D382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37860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10B45-835E-9440-B0F6-D7F496DB4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334" y="64059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238F93"/>
                </a:solidFill>
                <a:latin typeface="Lato" panose="020F0502020204030203" pitchFamily="34" charset="77"/>
              </a:defRPr>
            </a:lvl1pPr>
          </a:lstStyle>
          <a:p>
            <a:pPr algn="l"/>
            <a:fld id="{0F43753A-820F-4E4C-808D-1184121AF949}" type="slidenum">
              <a:rPr lang="en-US" smtClean="0"/>
              <a:pPr algn="l"/>
              <a:t>‹#›</a:t>
            </a:fld>
            <a:endParaRPr lang="en-US">
              <a:solidFill>
                <a:srgbClr val="238F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4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8F93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ts val="296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ts val="296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ts val="296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ts val="296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ts val="296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pp.maptionnaire.com/q/4y4xaf24law9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C70B6-C6E4-814E-8D39-3E4FEBB31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510" y="2131301"/>
            <a:ext cx="7007051" cy="14001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Planning Commission | March 12</a:t>
            </a:r>
            <a:r>
              <a:rPr lang="en-US" baseline="30000" dirty="0">
                <a:latin typeface="Arial"/>
                <a:cs typeface="Arial"/>
              </a:rPr>
              <a:t>th</a:t>
            </a:r>
            <a:r>
              <a:rPr lang="en-US" dirty="0">
                <a:latin typeface="Arial"/>
                <a:cs typeface="Arial"/>
              </a:rPr>
              <a:t>,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73489-4303-184C-984E-CBD862ABD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615" y="740830"/>
            <a:ext cx="7577322" cy="14001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800" b="1" dirty="0">
                <a:solidFill>
                  <a:srgbClr val="1B3767"/>
                </a:solidFill>
                <a:cs typeface="Myanmar Text" panose="020B0502040204020203" pitchFamily="34" charset="0"/>
              </a:rPr>
              <a:t>Comp Plan </a:t>
            </a:r>
            <a:br>
              <a:rPr lang="en-US" sz="4800" b="1" dirty="0">
                <a:solidFill>
                  <a:srgbClr val="1B3767"/>
                </a:solidFill>
                <a:cs typeface="Myanmar Text" panose="020B0502040204020203" pitchFamily="34" charset="0"/>
              </a:rPr>
            </a:br>
            <a:r>
              <a:rPr lang="en-US" sz="4800" b="1" dirty="0">
                <a:solidFill>
                  <a:srgbClr val="1B3767"/>
                </a:solidFill>
                <a:cs typeface="Myanmar Text" panose="020B0502040204020203" pitchFamily="34" charset="0"/>
              </a:rPr>
              <a:t>Rezone Requests</a:t>
            </a:r>
          </a:p>
        </p:txBody>
      </p:sp>
    </p:spTree>
    <p:extLst>
      <p:ext uri="{BB962C8B-B14F-4D97-AF65-F5344CB8AC3E}">
        <p14:creationId xmlns:p14="http://schemas.microsoft.com/office/powerpoint/2010/main" val="3804116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A83DDE3-BC58-4A03-893A-D7AF83FBA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729" y="1451856"/>
            <a:ext cx="8830738" cy="4841368"/>
          </a:xfrm>
        </p:spPr>
        <p:txBody>
          <a:bodyPr>
            <a:noAutofit/>
          </a:bodyPr>
          <a:lstStyle/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How to Use the Rubric:</a:t>
            </a:r>
            <a:endParaRPr lang="en-US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200000"/>
              </a:lnSpc>
              <a:spcBef>
                <a:spcPts val="0"/>
              </a:spcBef>
            </a:pPr>
            <a:r>
              <a:rPr lang="en-US" sz="19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Score 0</a:t>
            </a:r>
            <a:r>
              <a:rPr lang="en-US" sz="19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Major issues or inconsistencies.</a:t>
            </a:r>
            <a:endParaRPr lang="en-US" sz="19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200000"/>
              </a:lnSpc>
              <a:spcBef>
                <a:spcPts val="0"/>
              </a:spcBef>
            </a:pPr>
            <a:r>
              <a:rPr lang="en-US" sz="19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Score 1</a:t>
            </a:r>
            <a:r>
              <a:rPr lang="en-US" sz="19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Some concerns, but not critically problematic.</a:t>
            </a:r>
            <a:endParaRPr lang="en-US" sz="19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200000"/>
              </a:lnSpc>
              <a:spcBef>
                <a:spcPts val="0"/>
              </a:spcBef>
            </a:pPr>
            <a:r>
              <a:rPr lang="en-US" sz="19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Score 2</a:t>
            </a:r>
            <a:r>
              <a:rPr lang="en-US" sz="19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Meets most expectations with moderate concerns or limitations.</a:t>
            </a:r>
            <a:endParaRPr lang="en-US" sz="19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200000"/>
              </a:lnSpc>
              <a:spcBef>
                <a:spcPts val="0"/>
              </a:spcBef>
            </a:pPr>
            <a:r>
              <a:rPr lang="en-US" sz="19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Score 3</a:t>
            </a:r>
            <a:r>
              <a:rPr lang="en-US" sz="19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Aligns well with the criteria, few concerns or minor issues.</a:t>
            </a:r>
            <a:endParaRPr lang="en-US" sz="19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200000"/>
              </a:lnSpc>
              <a:spcBef>
                <a:spcPts val="0"/>
              </a:spcBef>
            </a:pPr>
            <a:r>
              <a:rPr lang="en-US" sz="19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Score 4</a:t>
            </a:r>
            <a:r>
              <a:rPr lang="en-US" sz="19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Fully meets or exceeds expectations with no significant issues.</a:t>
            </a:r>
            <a:endParaRPr lang="en-US" sz="19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b="1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E6C"/>
                </a:solidFill>
                <a:latin typeface="Candara" panose="020E0502030303020204" pitchFamily="34" charset="0"/>
              </a:rPr>
              <a:t>Rubric: Point Values</a:t>
            </a:r>
            <a:endParaRPr lang="en-US" sz="4000" b="0" dirty="0">
              <a:solidFill>
                <a:srgbClr val="002E6C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529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E6C"/>
                </a:solidFill>
                <a:latin typeface="Candara" panose="020E0502030303020204" pitchFamily="34" charset="0"/>
              </a:rPr>
              <a:t>Rubric: Point Values</a:t>
            </a:r>
            <a:endParaRPr lang="en-US" sz="4000" b="0" dirty="0">
              <a:solidFill>
                <a:srgbClr val="002E6C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A83980-83E7-4797-92EE-740E9F3B4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267961"/>
              </p:ext>
            </p:extLst>
          </p:nvPr>
        </p:nvGraphicFramePr>
        <p:xfrm>
          <a:off x="165102" y="1846729"/>
          <a:ext cx="11861796" cy="31645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6966">
                  <a:extLst>
                    <a:ext uri="{9D8B030D-6E8A-4147-A177-3AD203B41FA5}">
                      <a16:colId xmlns:a16="http://schemas.microsoft.com/office/drawing/2014/main" val="1562463366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2871537867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2574905451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1734317305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2817207907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1384112563"/>
                    </a:ext>
                  </a:extLst>
                </a:gridCol>
              </a:tblGrid>
              <a:tr h="6158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Criteria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0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1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2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Score 3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4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extLst>
                  <a:ext uri="{0D108BD9-81ED-4DB2-BD59-A6C34878D82A}">
                    <a16:rowId xmlns:a16="http://schemas.microsoft.com/office/drawing/2014/main" val="3904586161"/>
                  </a:ext>
                </a:extLst>
              </a:tr>
              <a:tr h="25487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Amount of Current and Proposed Zoned Undeveloped Land Available</a:t>
                      </a:r>
                      <a:endParaRPr lang="en-US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No undeveloped land available for existing zoning.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Limited undeveloped land available for existing zoning.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Adequate undeveloped land for existing zoning.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Sufficient undeveloped land for current zoning.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Significant undeveloped land available for existing zoning.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extLst>
                  <a:ext uri="{0D108BD9-81ED-4DB2-BD59-A6C34878D82A}">
                    <a16:rowId xmlns:a16="http://schemas.microsoft.com/office/drawing/2014/main" val="3658999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377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E6C"/>
                </a:solidFill>
                <a:latin typeface="Candara" panose="020E0502030303020204" pitchFamily="34" charset="0"/>
              </a:rPr>
              <a:t>Rubric: Point Values</a:t>
            </a:r>
            <a:endParaRPr lang="en-US" sz="4000" b="0" dirty="0">
              <a:solidFill>
                <a:srgbClr val="002E6C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A83980-83E7-4797-92EE-740E9F3B4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533809"/>
              </p:ext>
            </p:extLst>
          </p:nvPr>
        </p:nvGraphicFramePr>
        <p:xfrm>
          <a:off x="165102" y="1846729"/>
          <a:ext cx="11861796" cy="31645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6966">
                  <a:extLst>
                    <a:ext uri="{9D8B030D-6E8A-4147-A177-3AD203B41FA5}">
                      <a16:colId xmlns:a16="http://schemas.microsoft.com/office/drawing/2014/main" val="1562463366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2871537867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2574905451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1734317305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2817207907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1384112563"/>
                    </a:ext>
                  </a:extLst>
                </a:gridCol>
              </a:tblGrid>
              <a:tr h="6158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Criteria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0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1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2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Score 3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4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extLst>
                  <a:ext uri="{0D108BD9-81ED-4DB2-BD59-A6C34878D82A}">
                    <a16:rowId xmlns:a16="http://schemas.microsoft.com/office/drawing/2014/main" val="3904586161"/>
                  </a:ext>
                </a:extLst>
              </a:tr>
              <a:tr h="25487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Unusable Under Current Designation</a:t>
                      </a:r>
                      <a:endParaRPr lang="en-US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Property is optimal for current zoning.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Property is usable under current zoning.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Property can be used under current zoning with some limitations.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Property is somewhat restricted or limited in use under current zoning.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Property is completely unusable under current zoning.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extLst>
                  <a:ext uri="{0D108BD9-81ED-4DB2-BD59-A6C34878D82A}">
                    <a16:rowId xmlns:a16="http://schemas.microsoft.com/office/drawing/2014/main" val="3658999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044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E6C"/>
                </a:solidFill>
                <a:latin typeface="Candara" panose="020E0502030303020204" pitchFamily="34" charset="0"/>
              </a:rPr>
              <a:t>Rubric: Point Values</a:t>
            </a:r>
            <a:endParaRPr lang="en-US" sz="4000" b="0" dirty="0">
              <a:solidFill>
                <a:srgbClr val="002E6C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A83980-83E7-4797-92EE-740E9F3B4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408700"/>
              </p:ext>
            </p:extLst>
          </p:nvPr>
        </p:nvGraphicFramePr>
        <p:xfrm>
          <a:off x="165102" y="1846729"/>
          <a:ext cx="11861796" cy="31645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6966">
                  <a:extLst>
                    <a:ext uri="{9D8B030D-6E8A-4147-A177-3AD203B41FA5}">
                      <a16:colId xmlns:a16="http://schemas.microsoft.com/office/drawing/2014/main" val="1562463366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2871537867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2574905451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1734317305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2817207907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1384112563"/>
                    </a:ext>
                  </a:extLst>
                </a:gridCol>
              </a:tblGrid>
              <a:tr h="6158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Criteria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0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1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2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Score 3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4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extLst>
                  <a:ext uri="{0D108BD9-81ED-4DB2-BD59-A6C34878D82A}">
                    <a16:rowId xmlns:a16="http://schemas.microsoft.com/office/drawing/2014/main" val="3904586161"/>
                  </a:ext>
                </a:extLst>
              </a:tr>
              <a:tr h="25487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Spot Rezone/Adjacent Use Consistency</a:t>
                      </a:r>
                      <a:endParaRPr lang="en-US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Rezone is inconsistent with adjacent uses.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Rezone is somewhat consistent with adjacent uses.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Rezone is consistent with adjacent land uses and surrounding zoning.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extLst>
                  <a:ext uri="{0D108BD9-81ED-4DB2-BD59-A6C34878D82A}">
                    <a16:rowId xmlns:a16="http://schemas.microsoft.com/office/drawing/2014/main" val="3658999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682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E6C"/>
                </a:solidFill>
                <a:latin typeface="Candara" panose="020E0502030303020204" pitchFamily="34" charset="0"/>
              </a:rPr>
              <a:t>Rubric: Point Values</a:t>
            </a:r>
            <a:endParaRPr lang="en-US" sz="4000" b="0" dirty="0">
              <a:solidFill>
                <a:srgbClr val="002E6C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A83980-83E7-4797-92EE-740E9F3B4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47073"/>
              </p:ext>
            </p:extLst>
          </p:nvPr>
        </p:nvGraphicFramePr>
        <p:xfrm>
          <a:off x="165102" y="1846729"/>
          <a:ext cx="11861796" cy="31645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6966">
                  <a:extLst>
                    <a:ext uri="{9D8B030D-6E8A-4147-A177-3AD203B41FA5}">
                      <a16:colId xmlns:a16="http://schemas.microsoft.com/office/drawing/2014/main" val="1562463366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2871537867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2574905451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1734317305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2817207907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1384112563"/>
                    </a:ext>
                  </a:extLst>
                </a:gridCol>
              </a:tblGrid>
              <a:tr h="6158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Criteria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0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1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2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Score 3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4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extLst>
                  <a:ext uri="{0D108BD9-81ED-4DB2-BD59-A6C34878D82A}">
                    <a16:rowId xmlns:a16="http://schemas.microsoft.com/office/drawing/2014/main" val="3904586161"/>
                  </a:ext>
                </a:extLst>
              </a:tr>
              <a:tr h="25487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Critical Areas</a:t>
                      </a:r>
                      <a:endParaRPr lang="en-US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Property contains significant critical areas (e.g., wetlands, flood zones).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Property contains some critical areas that require mitigation.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Property contains minimal critical areas, and mitigation is manageable.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Property has very few or no critical areas, but some minor considerations remain.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Property has no critical areas or environmental restrictions.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extLst>
                  <a:ext uri="{0D108BD9-81ED-4DB2-BD59-A6C34878D82A}">
                    <a16:rowId xmlns:a16="http://schemas.microsoft.com/office/drawing/2014/main" val="3658999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4031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E6C"/>
                </a:solidFill>
                <a:latin typeface="Candara" panose="020E0502030303020204" pitchFamily="34" charset="0"/>
              </a:rPr>
              <a:t>Rubric: Point Values</a:t>
            </a:r>
            <a:endParaRPr lang="en-US" sz="4000" b="0" dirty="0">
              <a:solidFill>
                <a:srgbClr val="002E6C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A83980-83E7-4797-92EE-740E9F3B4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404178"/>
              </p:ext>
            </p:extLst>
          </p:nvPr>
        </p:nvGraphicFramePr>
        <p:xfrm>
          <a:off x="165102" y="1846729"/>
          <a:ext cx="11861796" cy="31645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6966">
                  <a:extLst>
                    <a:ext uri="{9D8B030D-6E8A-4147-A177-3AD203B41FA5}">
                      <a16:colId xmlns:a16="http://schemas.microsoft.com/office/drawing/2014/main" val="1562463366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2871537867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2574905451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1734317305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2817207907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1384112563"/>
                    </a:ext>
                  </a:extLst>
                </a:gridCol>
              </a:tblGrid>
              <a:tr h="6158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Criteria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0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1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2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Score 3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4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extLst>
                  <a:ext uri="{0D108BD9-81ED-4DB2-BD59-A6C34878D82A}">
                    <a16:rowId xmlns:a16="http://schemas.microsoft.com/office/drawing/2014/main" val="3904586161"/>
                  </a:ext>
                </a:extLst>
              </a:tr>
              <a:tr h="25487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Consistency with Comp Plan</a:t>
                      </a:r>
                      <a:endParaRPr lang="en-US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Rezone is inconsistent with comp plan goals and policies.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Rezone is somewhat consistent with comp plan goals and policies.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 -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Rezone is fully consistent with the comp plan goals and policies.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extLst>
                  <a:ext uri="{0D108BD9-81ED-4DB2-BD59-A6C34878D82A}">
                    <a16:rowId xmlns:a16="http://schemas.microsoft.com/office/drawing/2014/main" val="3658999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5714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E6C"/>
                </a:solidFill>
                <a:latin typeface="Candara" panose="020E0502030303020204" pitchFamily="34" charset="0"/>
              </a:rPr>
              <a:t>Rubric: Point Values</a:t>
            </a:r>
            <a:endParaRPr lang="en-US" sz="4000" b="0" dirty="0">
              <a:solidFill>
                <a:srgbClr val="002E6C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A83980-83E7-4797-92EE-740E9F3B4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780107"/>
              </p:ext>
            </p:extLst>
          </p:nvPr>
        </p:nvGraphicFramePr>
        <p:xfrm>
          <a:off x="165102" y="1846729"/>
          <a:ext cx="11861796" cy="31645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6966">
                  <a:extLst>
                    <a:ext uri="{9D8B030D-6E8A-4147-A177-3AD203B41FA5}">
                      <a16:colId xmlns:a16="http://schemas.microsoft.com/office/drawing/2014/main" val="1562463366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2871537867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2574905451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1734317305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2817207907"/>
                    </a:ext>
                  </a:extLst>
                </a:gridCol>
                <a:gridCol w="1976966">
                  <a:extLst>
                    <a:ext uri="{9D8B030D-6E8A-4147-A177-3AD203B41FA5}">
                      <a16:colId xmlns:a16="http://schemas.microsoft.com/office/drawing/2014/main" val="1384112563"/>
                    </a:ext>
                  </a:extLst>
                </a:gridCol>
              </a:tblGrid>
              <a:tr h="6158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Criteria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0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1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2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Score 3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4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extLst>
                  <a:ext uri="{0D108BD9-81ED-4DB2-BD59-A6C34878D82A}">
                    <a16:rowId xmlns:a16="http://schemas.microsoft.com/office/drawing/2014/main" val="3904586161"/>
                  </a:ext>
                </a:extLst>
              </a:tr>
              <a:tr h="25487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Transportation/ Infrastructure Available</a:t>
                      </a:r>
                      <a:endParaRPr lang="en-US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Transportation/infrastructure is insufficient to support the proposed use.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Infrastructure access is limited or constrained.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Infrastructure is somewhat sufficient but may require improvements.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Infrastructure is mostly sufficient to support the proposed use.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Infrastructure is capable of supporting the proposed use.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extLst>
                  <a:ext uri="{0D108BD9-81ED-4DB2-BD59-A6C34878D82A}">
                    <a16:rowId xmlns:a16="http://schemas.microsoft.com/office/drawing/2014/main" val="3658999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355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FE127-91FA-AC4F-91C6-D2C9AD4C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30" y="964039"/>
            <a:ext cx="5732003" cy="3491003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874798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A83DDE3-BC58-4A03-893A-D7AF83FBA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729" y="1451856"/>
            <a:ext cx="7580660" cy="4841368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Scoring Summary: </a:t>
            </a:r>
            <a:endParaRPr lang="en-US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US" sz="1900" b="1" dirty="0">
                <a:latin typeface="+mn-lt"/>
                <a:cs typeface="Times New Roman" panose="02020603050405020304" pitchFamily="18" charset="0"/>
              </a:rPr>
              <a:t>--- points: </a:t>
            </a:r>
            <a:r>
              <a:rPr lang="en-US" sz="1900" dirty="0">
                <a:latin typeface="+mn-lt"/>
                <a:cs typeface="Times New Roman" panose="02020603050405020304" pitchFamily="18" charset="0"/>
              </a:rPr>
              <a:t>Strong case for approval.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US" sz="1900" b="1" dirty="0">
                <a:latin typeface="+mn-lt"/>
                <a:cs typeface="Times New Roman" panose="02020603050405020304" pitchFamily="18" charset="0"/>
              </a:rPr>
              <a:t>--- points: </a:t>
            </a:r>
            <a:r>
              <a:rPr lang="en-US" sz="1900" dirty="0">
                <a:latin typeface="+mn-lt"/>
                <a:cs typeface="Times New Roman" panose="02020603050405020304" pitchFamily="18" charset="0"/>
              </a:rPr>
              <a:t>May require additional review or conditions.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US" sz="1900" b="1" dirty="0">
                <a:latin typeface="+mn-lt"/>
                <a:cs typeface="Times New Roman" panose="02020603050405020304" pitchFamily="18" charset="0"/>
              </a:rPr>
              <a:t>--- points: </a:t>
            </a:r>
            <a:r>
              <a:rPr lang="en-US" sz="1900" dirty="0">
                <a:latin typeface="+mn-lt"/>
                <a:cs typeface="Times New Roman" panose="02020603050405020304" pitchFamily="18" charset="0"/>
              </a:rPr>
              <a:t>Concerns that need to be addressed.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US" sz="1900" b="1" dirty="0">
                <a:latin typeface="+mn-lt"/>
                <a:cs typeface="Times New Roman" panose="02020603050405020304" pitchFamily="18" charset="0"/>
              </a:rPr>
              <a:t>Below --- points: </a:t>
            </a:r>
            <a:r>
              <a:rPr lang="en-US" sz="1900" dirty="0">
                <a:latin typeface="+mn-lt"/>
                <a:cs typeface="Times New Roman" panose="02020603050405020304" pitchFamily="18" charset="0"/>
              </a:rPr>
              <a:t>Significant issues.</a:t>
            </a:r>
          </a:p>
          <a:p>
            <a:pPr marL="228600" lvl="1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  <a:tabLst>
                <a:tab pos="457200" algn="l"/>
              </a:tabLst>
            </a:pPr>
            <a:endParaRPr lang="en-US" sz="1900" dirty="0">
              <a:latin typeface="+mn-lt"/>
              <a:cs typeface="Times New Roman" panose="02020603050405020304" pitchFamily="18" charset="0"/>
            </a:endParaRPr>
          </a:p>
          <a:p>
            <a:pPr marL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US" b="1" dirty="0">
                <a:latin typeface="+mn-lt"/>
                <a:cs typeface="Times New Roman" panose="02020603050405020304" pitchFamily="18" charset="0"/>
              </a:rPr>
              <a:t>Follow Up Meeting: Prioritized List of Rezone Requests</a:t>
            </a:r>
          </a:p>
          <a:p>
            <a:pPr marL="45720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US" sz="1900" dirty="0">
                <a:latin typeface="+mn-lt"/>
                <a:cs typeface="Times New Roman" panose="02020603050405020304" pitchFamily="18" charset="0"/>
              </a:rPr>
              <a:t>Carried forward as part of Comprehensive Plan Update </a:t>
            </a:r>
          </a:p>
          <a:p>
            <a:pPr marL="45720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US" sz="1900" dirty="0">
                <a:latin typeface="+mn-lt"/>
                <a:cs typeface="Times New Roman" panose="02020603050405020304" pitchFamily="18" charset="0"/>
              </a:rPr>
              <a:t>Recommended for greater review</a:t>
            </a:r>
          </a:p>
          <a:p>
            <a:pPr marL="457200" lvl="1"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</a:pPr>
            <a:endParaRPr lang="en-US" sz="1600" dirty="0">
              <a:solidFill>
                <a:srgbClr val="002E6C"/>
              </a:solidFill>
            </a:endParaRP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E6C"/>
                </a:solidFill>
                <a:latin typeface="Candara" panose="020E0502030303020204" pitchFamily="34" charset="0"/>
              </a:rPr>
              <a:t>Rezone Request Evaluation</a:t>
            </a:r>
            <a:endParaRPr lang="en-US" sz="4000" b="0" dirty="0">
              <a:solidFill>
                <a:srgbClr val="002E6C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51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661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FE127-91FA-AC4F-91C6-D2C9AD4C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30" y="964039"/>
            <a:ext cx="5461069" cy="3491003"/>
          </a:xfrm>
        </p:spPr>
        <p:txBody>
          <a:bodyPr/>
          <a:lstStyle/>
          <a:p>
            <a:r>
              <a:rPr lang="en-US" dirty="0"/>
              <a:t>Rezone Requests</a:t>
            </a:r>
          </a:p>
        </p:txBody>
      </p:sp>
    </p:spTree>
    <p:extLst>
      <p:ext uri="{BB962C8B-B14F-4D97-AF65-F5344CB8AC3E}">
        <p14:creationId xmlns:p14="http://schemas.microsoft.com/office/powerpoint/2010/main" val="1402090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A83DDE3-BC58-4A03-893A-D7AF83FBA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728" y="1451856"/>
            <a:ext cx="10825883" cy="484136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Step One: Discussion with Staff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</a:rPr>
              <a:t>Is an amendment best option in pursuing desired outcome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</a:rPr>
              <a:t>Identification of hurdles </a:t>
            </a:r>
            <a:r>
              <a:rPr 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200" dirty="0">
                <a:solidFill>
                  <a:schemeClr val="tx1"/>
                </a:solidFill>
              </a:rPr>
              <a:t>likelihood of success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Step Two: Request for Consideration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</a:rPr>
              <a:t>State Law: Amendments only once a year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</a:rPr>
              <a:t>Council decision to include/not include on docket</a:t>
            </a:r>
          </a:p>
          <a:p>
            <a:pPr lvl="2"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Screening out applications that have little chance of Council approval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Step 3: Submitting a Formal Application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</a:rPr>
              <a:t>Planning Commission review, public noticing, and hearing</a:t>
            </a:r>
          </a:p>
          <a:p>
            <a:pPr lvl="2"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Staff analysis, agency comments, public testimony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</a:rPr>
              <a:t>Planning Commission recommendation to Council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</a:rPr>
              <a:t>City Council work-session and formal action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002E6C"/>
                </a:solidFill>
              </a:rPr>
              <a:t>Amendment Process</a:t>
            </a:r>
          </a:p>
        </p:txBody>
      </p:sp>
    </p:spTree>
    <p:extLst>
      <p:ext uri="{BB962C8B-B14F-4D97-AF65-F5344CB8AC3E}">
        <p14:creationId xmlns:p14="http://schemas.microsoft.com/office/powerpoint/2010/main" val="3853718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A83DDE3-BC58-4A03-893A-D7AF83FBA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729" y="1451856"/>
            <a:ext cx="5811130" cy="484136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</a:rPr>
              <a:t>Site details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</a:rPr>
              <a:t>Compatibility with adjacent uses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</a:rPr>
              <a:t>Challenges with existing zoning designation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</a:rPr>
              <a:t>How would a zoning change address identified challenges?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</a:rPr>
              <a:t>Availability of existing and proposed land under each zoning designation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</a:rPr>
              <a:t>Consistency with other plans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</a:rPr>
              <a:t>Comprehensive Plan(s)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</a:rPr>
              <a:t>Growth Management Act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</a:rPr>
              <a:t>County-Wide Planning Policies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</a:rPr>
              <a:t>Regional Transportation Plan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</a:rPr>
              <a:t>List of Adjacent Property Owners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2000" dirty="0">
              <a:solidFill>
                <a:srgbClr val="002E6C"/>
              </a:solidFill>
            </a:endParaRP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002E6C"/>
                </a:solidFill>
              </a:rPr>
              <a:t>Application Criteria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E22BB-63EB-47AD-9536-D5E2C61EB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876" y="206188"/>
            <a:ext cx="5170842" cy="646355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4997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FE127-91FA-AC4F-91C6-D2C9AD4C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30" y="964039"/>
            <a:ext cx="5461069" cy="3491003"/>
          </a:xfrm>
        </p:spPr>
        <p:txBody>
          <a:bodyPr/>
          <a:lstStyle/>
          <a:p>
            <a:r>
              <a:rPr lang="en-US" dirty="0"/>
              <a:t>Survey Summary</a:t>
            </a:r>
          </a:p>
        </p:txBody>
      </p:sp>
    </p:spTree>
    <p:extLst>
      <p:ext uri="{BB962C8B-B14F-4D97-AF65-F5344CB8AC3E}">
        <p14:creationId xmlns:p14="http://schemas.microsoft.com/office/powerpoint/2010/main" val="2716150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A83DDE3-BC58-4A03-893A-D7AF83FBA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729" y="1451856"/>
            <a:ext cx="7580660" cy="48413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</a:rPr>
              <a:t>Timeline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1900" dirty="0">
                <a:solidFill>
                  <a:schemeClr val="tx1"/>
                </a:solidFill>
              </a:rPr>
              <a:t>July 2024 </a:t>
            </a:r>
            <a:r>
              <a:rPr lang="en-US" sz="19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sz="1900" dirty="0">
                <a:solidFill>
                  <a:schemeClr val="tx1"/>
                </a:solidFill>
              </a:rPr>
              <a:t> March 2025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</a:rPr>
              <a:t>Distribution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1900" dirty="0">
                <a:solidFill>
                  <a:schemeClr val="tx1"/>
                </a:solidFill>
              </a:rPr>
              <a:t>City Website, Planning Counter, Social Media, Community Events, 2024 Community Survey</a:t>
            </a:r>
            <a:endParaRPr lang="en-US" sz="1900" b="1" baseline="30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Submittals </a:t>
            </a:r>
            <a:r>
              <a:rPr lang="en-US" sz="1900" i="1" dirty="0">
                <a:solidFill>
                  <a:schemeClr val="tx1"/>
                </a:solidFill>
              </a:rPr>
              <a:t>(to date)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1900" dirty="0">
                <a:solidFill>
                  <a:schemeClr val="tx1"/>
                </a:solidFill>
              </a:rPr>
              <a:t>48 Requests Submitted</a:t>
            </a:r>
          </a:p>
          <a:p>
            <a:pPr marL="457200" lvl="1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1900" dirty="0">
              <a:solidFill>
                <a:srgbClr val="002E6C"/>
              </a:solidFill>
            </a:endParaRPr>
          </a:p>
          <a:p>
            <a:pPr marL="457200" lvl="1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1900" dirty="0">
              <a:solidFill>
                <a:srgbClr val="002E6C"/>
              </a:solidFill>
            </a:endParaRPr>
          </a:p>
          <a:p>
            <a:pPr marL="457200"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900" i="1" dirty="0">
                <a:solidFill>
                  <a:srgbClr val="002E6C"/>
                </a:solidFill>
                <a:hlinkClick r:id="rId2"/>
              </a:rPr>
              <a:t>Rezoning Workshop Link</a:t>
            </a:r>
            <a:endParaRPr lang="en-US" sz="1900" i="1" dirty="0">
              <a:solidFill>
                <a:srgbClr val="002E6C"/>
              </a:solidFill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</a:pPr>
            <a:endParaRPr lang="en-US" sz="1600" dirty="0">
              <a:solidFill>
                <a:srgbClr val="002E6C"/>
              </a:solidFill>
            </a:endParaRP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E6C"/>
                </a:solidFill>
                <a:latin typeface="Candara" panose="020E0502030303020204" pitchFamily="34" charset="0"/>
              </a:rPr>
              <a:t>Outreach Overview</a:t>
            </a:r>
            <a:endParaRPr lang="en-US" sz="4000" b="0" dirty="0">
              <a:solidFill>
                <a:srgbClr val="002E6C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9089FC-5CFD-4069-B9C9-CA7AC1D3B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56" t="2128" r="39043" b="7455"/>
          <a:stretch/>
        </p:blipFill>
        <p:spPr>
          <a:xfrm>
            <a:off x="8417859" y="0"/>
            <a:ext cx="3774141" cy="68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32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FE127-91FA-AC4F-91C6-D2C9AD4C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30" y="964039"/>
            <a:ext cx="5732003" cy="3491003"/>
          </a:xfrm>
        </p:spPr>
        <p:txBody>
          <a:bodyPr/>
          <a:lstStyle/>
          <a:p>
            <a:r>
              <a:rPr lang="en-US" dirty="0"/>
              <a:t>Draft Evaluation Criteria</a:t>
            </a:r>
          </a:p>
        </p:txBody>
      </p:sp>
    </p:spTree>
    <p:extLst>
      <p:ext uri="{BB962C8B-B14F-4D97-AF65-F5344CB8AC3E}">
        <p14:creationId xmlns:p14="http://schemas.microsoft.com/office/powerpoint/2010/main" val="2735899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36882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E6C"/>
                </a:solidFill>
                <a:latin typeface="Candara" panose="020E0502030303020204" pitchFamily="34" charset="0"/>
              </a:rPr>
              <a:t>Rubric: Pass/Fail</a:t>
            </a:r>
            <a:endParaRPr lang="en-US" sz="4000" b="0" dirty="0">
              <a:solidFill>
                <a:srgbClr val="002E6C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EF59E0B-F6B1-40DC-B36D-9D1FDCD3D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460414"/>
              </p:ext>
            </p:extLst>
          </p:nvPr>
        </p:nvGraphicFramePr>
        <p:xfrm>
          <a:off x="427565" y="1600201"/>
          <a:ext cx="11163299" cy="38529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568">
                  <a:extLst>
                    <a:ext uri="{9D8B030D-6E8A-4147-A177-3AD203B41FA5}">
                      <a16:colId xmlns:a16="http://schemas.microsoft.com/office/drawing/2014/main" val="1820754938"/>
                    </a:ext>
                  </a:extLst>
                </a:gridCol>
                <a:gridCol w="3578577">
                  <a:extLst>
                    <a:ext uri="{9D8B030D-6E8A-4147-A177-3AD203B41FA5}">
                      <a16:colId xmlns:a16="http://schemas.microsoft.com/office/drawing/2014/main" val="165671558"/>
                    </a:ext>
                  </a:extLst>
                </a:gridCol>
                <a:gridCol w="3578577">
                  <a:extLst>
                    <a:ext uri="{9D8B030D-6E8A-4147-A177-3AD203B41FA5}">
                      <a16:colId xmlns:a16="http://schemas.microsoft.com/office/drawing/2014/main" val="2794025593"/>
                    </a:ext>
                  </a:extLst>
                </a:gridCol>
                <a:gridCol w="3578577">
                  <a:extLst>
                    <a:ext uri="{9D8B030D-6E8A-4147-A177-3AD203B41FA5}">
                      <a16:colId xmlns:a16="http://schemas.microsoft.com/office/drawing/2014/main" val="3244401636"/>
                    </a:ext>
                  </a:extLst>
                </a:gridCol>
              </a:tblGrid>
              <a:tr h="4825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Criteria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Fail/Score 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Pass/Score 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1506288"/>
                  </a:ext>
                </a:extLst>
              </a:tr>
              <a:tr h="6531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Within City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Property is outside city limits.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Property is within city limits.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00566197"/>
                  </a:ext>
                </a:extLst>
              </a:tr>
              <a:tr h="6531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Active Code Violations/Issues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Existing violations or unresolved issues.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No violations present.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5561180"/>
                  </a:ext>
                </a:extLst>
              </a:tr>
              <a:tr h="6531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Written Request from Owner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No written request from owner.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Written request from owner.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7145225"/>
                  </a:ext>
                </a:extLst>
              </a:tr>
              <a:tr h="757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</a:rPr>
                        <a:t>Reduction in Land Use/Capacity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</a:rPr>
                        <a:t>(Excluding OSI)</a:t>
                      </a:r>
                      <a:endParaRPr lang="en-US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Rezone reduces development potential.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Rezone maintains or increases development potential.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20464"/>
                  </a:ext>
                </a:extLst>
              </a:tr>
              <a:tr h="6531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Identified as City Priority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Not an identified city priority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Identified city priority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8154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3703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E61A1563-2D60-4CF4-8AD2-5A998CF748E0}"/>
              </a:ext>
            </a:extLst>
          </p:cNvPr>
          <p:cNvSpPr txBox="1">
            <a:spLocks/>
          </p:cNvSpPr>
          <p:nvPr/>
        </p:nvSpPr>
        <p:spPr>
          <a:xfrm>
            <a:off x="609599" y="404683"/>
            <a:ext cx="70119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E6C"/>
                </a:solidFill>
                <a:latin typeface="Candara" panose="020E0502030303020204" pitchFamily="34" charset="0"/>
              </a:rPr>
              <a:t>Rubric: Point Values</a:t>
            </a:r>
            <a:endParaRPr lang="en-US" sz="4000" b="0" dirty="0">
              <a:solidFill>
                <a:srgbClr val="002E6C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A83980-83E7-4797-92EE-740E9F3B4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692578"/>
              </p:ext>
            </p:extLst>
          </p:nvPr>
        </p:nvGraphicFramePr>
        <p:xfrm>
          <a:off x="4" y="1240476"/>
          <a:ext cx="12191998" cy="45909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0200">
                  <a:extLst>
                    <a:ext uri="{9D8B030D-6E8A-4147-A177-3AD203B41FA5}">
                      <a16:colId xmlns:a16="http://schemas.microsoft.com/office/drawing/2014/main" val="734556893"/>
                    </a:ext>
                  </a:extLst>
                </a:gridCol>
                <a:gridCol w="3426008">
                  <a:extLst>
                    <a:ext uri="{9D8B030D-6E8A-4147-A177-3AD203B41FA5}">
                      <a16:colId xmlns:a16="http://schemas.microsoft.com/office/drawing/2014/main" val="1562463366"/>
                    </a:ext>
                  </a:extLst>
                </a:gridCol>
                <a:gridCol w="1687158">
                  <a:extLst>
                    <a:ext uri="{9D8B030D-6E8A-4147-A177-3AD203B41FA5}">
                      <a16:colId xmlns:a16="http://schemas.microsoft.com/office/drawing/2014/main" val="2871537867"/>
                    </a:ext>
                  </a:extLst>
                </a:gridCol>
                <a:gridCol w="1687158">
                  <a:extLst>
                    <a:ext uri="{9D8B030D-6E8A-4147-A177-3AD203B41FA5}">
                      <a16:colId xmlns:a16="http://schemas.microsoft.com/office/drawing/2014/main" val="2574905451"/>
                    </a:ext>
                  </a:extLst>
                </a:gridCol>
                <a:gridCol w="1687158">
                  <a:extLst>
                    <a:ext uri="{9D8B030D-6E8A-4147-A177-3AD203B41FA5}">
                      <a16:colId xmlns:a16="http://schemas.microsoft.com/office/drawing/2014/main" val="1734317305"/>
                    </a:ext>
                  </a:extLst>
                </a:gridCol>
                <a:gridCol w="1687158">
                  <a:extLst>
                    <a:ext uri="{9D8B030D-6E8A-4147-A177-3AD203B41FA5}">
                      <a16:colId xmlns:a16="http://schemas.microsoft.com/office/drawing/2014/main" val="2817207907"/>
                    </a:ext>
                  </a:extLst>
                </a:gridCol>
                <a:gridCol w="1687158">
                  <a:extLst>
                    <a:ext uri="{9D8B030D-6E8A-4147-A177-3AD203B41FA5}">
                      <a16:colId xmlns:a16="http://schemas.microsoft.com/office/drawing/2014/main" val="1384112563"/>
                    </a:ext>
                  </a:extLst>
                </a:gridCol>
              </a:tblGrid>
              <a:tr h="2048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Criteria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0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Score 1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2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Score 3</a:t>
                      </a: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Score 4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/>
                </a:tc>
                <a:extLst>
                  <a:ext uri="{0D108BD9-81ED-4DB2-BD59-A6C34878D82A}">
                    <a16:rowId xmlns:a16="http://schemas.microsoft.com/office/drawing/2014/main" val="3904586161"/>
                  </a:ext>
                </a:extLst>
              </a:tr>
              <a:tr h="7287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+mn-lt"/>
                        </a:rPr>
                        <a:t>Amount of Current and Proposed Zoned Undeveloped Land Available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No undeveloped land available for existing zoning.</a:t>
                      </a:r>
                      <a:endParaRPr lang="en-U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Limited undeveloped land available for existing zoning.</a:t>
                      </a:r>
                      <a:endParaRPr lang="en-U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Adequate undeveloped land for existing zoning.</a:t>
                      </a:r>
                      <a:endParaRPr lang="en-U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Sufficient undeveloped land for current zoning.</a:t>
                      </a:r>
                      <a:endParaRPr lang="en-U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Significant undeveloped land available for existing zoning.</a:t>
                      </a:r>
                      <a:endParaRPr lang="en-U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extLst>
                  <a:ext uri="{0D108BD9-81ED-4DB2-BD59-A6C34878D82A}">
                    <a16:rowId xmlns:a16="http://schemas.microsoft.com/office/drawing/2014/main" val="3658999457"/>
                  </a:ext>
                </a:extLst>
              </a:tr>
              <a:tr h="7287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+mn-lt"/>
                        </a:rPr>
                        <a:t>Unusable Under Current Designation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Property is optimal for current zoning.</a:t>
                      </a:r>
                      <a:endParaRPr lang="en-U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Property is usable under current zoning.</a:t>
                      </a:r>
                      <a:endParaRPr lang="en-U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Property can be used under current zoning with some limitations.</a:t>
                      </a:r>
                      <a:endParaRPr lang="en-U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Property is somewhat restricted or limited in use under current zoning.</a:t>
                      </a:r>
                      <a:endParaRPr lang="en-U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Property is completely unusable under current zoning.</a:t>
                      </a:r>
                      <a:endParaRPr lang="en-U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extLst>
                  <a:ext uri="{0D108BD9-81ED-4DB2-BD59-A6C34878D82A}">
                    <a16:rowId xmlns:a16="http://schemas.microsoft.com/office/drawing/2014/main" val="2095662735"/>
                  </a:ext>
                </a:extLst>
              </a:tr>
              <a:tr h="7287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+mn-lt"/>
                        </a:rPr>
                        <a:t>Spot Rezone/Adjacent Use Consistency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Rezone is inconsistent with adjacent uses.</a:t>
                      </a:r>
                      <a:endParaRPr lang="en-U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Rezone is somewhat consistent with adjacent uses.</a:t>
                      </a:r>
                      <a:endParaRPr lang="en-U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Rezone is consistent with adjacent land uses and surrounding zoning.</a:t>
                      </a:r>
                      <a:endParaRPr lang="en-U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extLst>
                  <a:ext uri="{0D108BD9-81ED-4DB2-BD59-A6C34878D82A}">
                    <a16:rowId xmlns:a16="http://schemas.microsoft.com/office/drawing/2014/main" val="4002921280"/>
                  </a:ext>
                </a:extLst>
              </a:tr>
              <a:tr h="7287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+mn-lt"/>
                        </a:rPr>
                        <a:t>Critical Areas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Property contains significant critical areas (e.g., wetlands, flood zones).</a:t>
                      </a:r>
                      <a:endParaRPr lang="en-U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Property contains some critical areas that require mitigation.</a:t>
                      </a:r>
                      <a:endParaRPr lang="en-U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Property contains minimal critical areas, and mitigation is manageable.</a:t>
                      </a:r>
                      <a:endParaRPr lang="en-U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Property has very few or no critical areas, but some minor considerations remain.</a:t>
                      </a:r>
                      <a:endParaRPr lang="en-U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Property has no critical areas or environmental restrictions.</a:t>
                      </a:r>
                      <a:endParaRPr lang="en-U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extLst>
                  <a:ext uri="{0D108BD9-81ED-4DB2-BD59-A6C34878D82A}">
                    <a16:rowId xmlns:a16="http://schemas.microsoft.com/office/drawing/2014/main" val="2735762849"/>
                  </a:ext>
                </a:extLst>
              </a:tr>
              <a:tr h="7287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+mn-lt"/>
                        </a:rPr>
                        <a:t>Consistency with Comp Plan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Rezone is inconsistent with comp plan goals and policies.</a:t>
                      </a:r>
                      <a:endParaRPr lang="en-U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Rezone is somewhat consistent with comp plan goals and policies.</a:t>
                      </a:r>
                      <a:endParaRPr lang="en-U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 </a:t>
                      </a:r>
                      <a:endParaRPr lang="en-U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Rezone is fully consistent with the comp plan goals and policies.</a:t>
                      </a:r>
                      <a:endParaRPr lang="en-U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extLst>
                  <a:ext uri="{0D108BD9-81ED-4DB2-BD59-A6C34878D82A}">
                    <a16:rowId xmlns:a16="http://schemas.microsoft.com/office/drawing/2014/main" val="2532794828"/>
                  </a:ext>
                </a:extLst>
              </a:tr>
              <a:tr h="7287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+mn-lt"/>
                        </a:rPr>
                        <a:t>Transportation/ Infrastructure Available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Transportation/infrastructure is insufficient to support the proposed use.</a:t>
                      </a:r>
                      <a:endParaRPr lang="en-U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Infrastructure access is limited or constrained.</a:t>
                      </a:r>
                      <a:endParaRPr lang="en-U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</a:rPr>
                        <a:t>Infrastructure is somewhat sufficient but may require improvements.</a:t>
                      </a:r>
                      <a:endParaRPr lang="en-U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Infrastructure is mostly sufficient to support the proposed use.</a:t>
                      </a:r>
                      <a:endParaRPr lang="en-U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</a:rPr>
                        <a:t>Infrastructure is capable of supporting the proposed use.</a:t>
                      </a:r>
                      <a:endParaRPr lang="en-U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24" marR="45424" marT="0" marB="0" anchor="ctr"/>
                </a:tc>
                <a:extLst>
                  <a:ext uri="{0D108BD9-81ED-4DB2-BD59-A6C34878D82A}">
                    <a16:rowId xmlns:a16="http://schemas.microsoft.com/office/drawing/2014/main" val="2324718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6171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A5866B00BB044D8055A452FB9B791F" ma:contentTypeVersion="15" ma:contentTypeDescription="Create a new document." ma:contentTypeScope="" ma:versionID="15fe77ff7c8fdf72d2432c4b26327116">
  <xsd:schema xmlns:xsd="http://www.w3.org/2001/XMLSchema" xmlns:xs="http://www.w3.org/2001/XMLSchema" xmlns:p="http://schemas.microsoft.com/office/2006/metadata/properties" xmlns:ns2="a4a02cf7-5cb9-449d-9578-56e134fee2ac" xmlns:ns3="fd4c3851-ff28-4ddb-828a-e6c6a9d5fa79" targetNamespace="http://schemas.microsoft.com/office/2006/metadata/properties" ma:root="true" ma:fieldsID="56dfb1f3df6860bc33b6335f37ca5ac8" ns2:_="" ns3:_="">
    <xsd:import namespace="a4a02cf7-5cb9-449d-9578-56e134fee2ac"/>
    <xsd:import namespace="fd4c3851-ff28-4ddb-828a-e6c6a9d5fa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da43f878ca754e69b6716cd9708c6673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02cf7-5cb9-449d-9578-56e134fee2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c3e1d2a-d69f-4f06-8d0a-aab2fdd6e9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da43f878ca754e69b6716cd9708c6673" ma:index="22" ma:taxonomy="true" ma:internalName="da43f878ca754e69b6716cd9708c6673" ma:taxonomyFieldName="Element" ma:displayName="Element" ma:default="" ma:fieldId="{da43f878-ca75-4e69-b671-6cd9708c6673}" ma:taxonomyMulti="true" ma:sspId="5c3e1d2a-d69f-4f06-8d0a-aab2fdd6e988" ma:termSetId="b49f64b3-4722-4336-9a5c-56c326b344d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4c3851-ff28-4ddb-828a-e6c6a9d5fa7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902038a-bf29-46c3-9508-86f071324096}" ma:internalName="TaxCatchAll" ma:showField="CatchAllData" ma:web="fd4c3851-ff28-4ddb-828a-e6c6a9d5fa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4c3851-ff28-4ddb-828a-e6c6a9d5fa79" xsi:nil="true"/>
    <lcf76f155ced4ddcb4097134ff3c332f xmlns="a4a02cf7-5cb9-449d-9578-56e134fee2ac">
      <Terms xmlns="http://schemas.microsoft.com/office/infopath/2007/PartnerControls"/>
    </lcf76f155ced4ddcb4097134ff3c332f>
    <da43f878ca754e69b6716cd9708c6673 xmlns="a4a02cf7-5cb9-449d-9578-56e134fee2ac">
      <Terms xmlns="http://schemas.microsoft.com/office/infopath/2007/PartnerControls"/>
    </da43f878ca754e69b6716cd9708c6673>
  </documentManagement>
</p:properties>
</file>

<file path=customXml/itemProps1.xml><?xml version="1.0" encoding="utf-8"?>
<ds:datastoreItem xmlns:ds="http://schemas.openxmlformats.org/officeDocument/2006/customXml" ds:itemID="{F05644EC-A59C-4DF6-B477-D73EBD6FC87D}"/>
</file>

<file path=customXml/itemProps2.xml><?xml version="1.0" encoding="utf-8"?>
<ds:datastoreItem xmlns:ds="http://schemas.openxmlformats.org/officeDocument/2006/customXml" ds:itemID="{816E9877-2C4F-4BDE-9788-861754B93169}"/>
</file>

<file path=customXml/itemProps3.xml><?xml version="1.0" encoding="utf-8"?>
<ds:datastoreItem xmlns:ds="http://schemas.openxmlformats.org/officeDocument/2006/customXml" ds:itemID="{F58C746B-394B-4C18-9BAB-F908A1AB373C}"/>
</file>

<file path=docProps/app.xml><?xml version="1.0" encoding="utf-8"?>
<Properties xmlns="http://schemas.openxmlformats.org/officeDocument/2006/extended-properties" xmlns:vt="http://schemas.openxmlformats.org/officeDocument/2006/docPropsVTypes">
  <TotalTime>18690</TotalTime>
  <Words>1113</Words>
  <Application>Microsoft Office PowerPoint</Application>
  <PresentationFormat>Widescreen</PresentationFormat>
  <Paragraphs>209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Candara</vt:lpstr>
      <vt:lpstr>Lato</vt:lpstr>
      <vt:lpstr>Times New Roman</vt:lpstr>
      <vt:lpstr>Office Theme</vt:lpstr>
      <vt:lpstr>Comp Plan  Rezone Requests</vt:lpstr>
      <vt:lpstr>Rezone Requests</vt:lpstr>
      <vt:lpstr>PowerPoint Presentation</vt:lpstr>
      <vt:lpstr>PowerPoint Presentation</vt:lpstr>
      <vt:lpstr>Survey Summary</vt:lpstr>
      <vt:lpstr>PowerPoint Presentation</vt:lpstr>
      <vt:lpstr>Draft Evaluation Criteria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Madeleine Salem</dc:creator>
  <cp:lastModifiedBy>Hans Shepherd</cp:lastModifiedBy>
  <cp:revision>52</cp:revision>
  <dcterms:created xsi:type="dcterms:W3CDTF">2020-08-10T22:36:50Z</dcterms:created>
  <dcterms:modified xsi:type="dcterms:W3CDTF">2025-03-12T21:00:11Z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0x0101005AA5866B00BB044D8055A452FB9B791F</vt:lpwstr>
  </property>
</Properties>
</file>