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384" r:id="rId6"/>
    <p:sldId id="382" r:id="rId7"/>
    <p:sldId id="393" r:id="rId8"/>
    <p:sldId id="385" r:id="rId9"/>
    <p:sldId id="403" r:id="rId10"/>
    <p:sldId id="405" r:id="rId11"/>
    <p:sldId id="404" r:id="rId12"/>
    <p:sldId id="406" r:id="rId13"/>
    <p:sldId id="407" r:id="rId14"/>
    <p:sldId id="387" r:id="rId15"/>
    <p:sldId id="378" r:id="rId16"/>
    <p:sldId id="380" r:id="rId17"/>
    <p:sldId id="388" r:id="rId18"/>
    <p:sldId id="408" r:id="rId19"/>
    <p:sldId id="3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31A"/>
    <a:srgbClr val="002E6C"/>
    <a:srgbClr val="005696"/>
    <a:srgbClr val="0872B6"/>
    <a:srgbClr val="238F93"/>
    <a:srgbClr val="66AAD3"/>
    <a:srgbClr val="E27631"/>
    <a:srgbClr val="F7A800"/>
    <a:srgbClr val="08253C"/>
    <a:srgbClr val="246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726"/>
  </p:normalViewPr>
  <p:slideViewPr>
    <p:cSldViewPr snapToGrid="0" snapToObjects="1" showGuides="1">
      <p:cViewPr varScale="1">
        <p:scale>
          <a:sx n="116" d="100"/>
          <a:sy n="116" d="100"/>
        </p:scale>
        <p:origin x="768" y="17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05D95-54A5-1F44-B208-E07EE41AD230}" type="datetimeFigureOut">
              <a:rPr lang="en-US" smtClean="0"/>
              <a:t>5/2/25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5BC31-BC2C-8E4F-9381-C0EC562C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2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CBEBC-CFD5-2AA5-7802-8E0AC1F04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8" r="1065" b="19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B5FA21-7B66-7D4F-A4FA-3BF5FC272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973" y="2116450"/>
            <a:ext cx="7007051" cy="1400175"/>
          </a:xfrm>
          <a:effectLst/>
        </p:spPr>
        <p:txBody>
          <a:bodyPr/>
          <a:lstStyle>
            <a:lvl1pPr marL="0" indent="0" algn="l">
              <a:buNone/>
              <a:defRPr sz="2000">
                <a:solidFill>
                  <a:srgbClr val="66AAD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3C5E-AA57-1640-BB98-8960B7FEB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9973" y="677036"/>
            <a:ext cx="7577322" cy="2017034"/>
          </a:xfrm>
          <a:effectLst/>
        </p:spPr>
        <p:txBody>
          <a:bodyPr anchor="t" anchorCtr="0"/>
          <a:lstStyle>
            <a:lvl1pPr algn="l">
              <a:defRPr sz="4800" spc="0">
                <a:solidFill>
                  <a:srgbClr val="005696"/>
                </a:solidFill>
                <a:effectLst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9" name="Picture 8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9DE6B3C-C40E-C7CA-1815-3877CAE52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76" y="366451"/>
            <a:ext cx="2319195" cy="2471922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69C08CE4-2D22-F12D-886D-04A085AFB7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76" y="6268269"/>
            <a:ext cx="2236523" cy="3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21B-7967-2D43-B87D-FD73F702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598D-EC03-4749-B5C8-63C5166A2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825624"/>
            <a:ext cx="10515599" cy="3786035"/>
          </a:xfrm>
        </p:spPr>
        <p:txBody>
          <a:bodyPr/>
          <a:lstStyle>
            <a:lvl1pPr>
              <a:lnSpc>
                <a:spcPts val="316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ts val="3160"/>
              </a:lnSpc>
              <a:defRPr/>
            </a:lvl2pPr>
            <a:lvl3pPr>
              <a:lnSpc>
                <a:spcPts val="3160"/>
              </a:lnSpc>
              <a:defRPr/>
            </a:lvl3pPr>
            <a:lvl4pPr>
              <a:lnSpc>
                <a:spcPts val="3160"/>
              </a:lnSpc>
              <a:defRPr/>
            </a:lvl4pPr>
            <a:lvl5pPr>
              <a:lnSpc>
                <a:spcPts val="3160"/>
              </a:lnSpc>
              <a:defRPr/>
            </a:lvl5pPr>
          </a:lstStyle>
          <a:p>
            <a:pPr lvl="0"/>
            <a:r>
              <a:rPr lang="en-US" dirty="0" err="1"/>
              <a:t>Vjdb</a:t>
            </a:r>
            <a:endParaRPr lang="en-US" dirty="0"/>
          </a:p>
          <a:p>
            <a:pPr lvl="0"/>
            <a:r>
              <a:rPr lang="en-US" dirty="0" err="1"/>
              <a:t>Dvsjkfbh</a:t>
            </a:r>
            <a:endParaRPr lang="en-US" dirty="0"/>
          </a:p>
          <a:p>
            <a:pPr lvl="0"/>
            <a:r>
              <a:rPr lang="en-US" dirty="0" err="1"/>
              <a:t>dkxvck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0B1D-2E8C-4644-9B9C-22F422F2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31F36493-0A36-A57F-FC15-15F1C10204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37491-9CAA-7341-BF2A-D0F922F90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F6A4E-D8C2-EB48-8162-0E82518E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31" y="964039"/>
            <a:ext cx="4890455" cy="3491003"/>
          </a:xfrm>
          <a:effectLst>
            <a:outerShdw blurRad="4445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4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8D2F-DD88-2741-A124-32BFF6D1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CAF7-168A-2B4D-B744-957924486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77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DE375-C9B9-874C-882E-166ED896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6046" y="1825625"/>
            <a:ext cx="51477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0733FB-3510-13E2-DF1E-D9F3C689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9FBAD07C-3319-6B5F-4DBD-D01085C7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9C60-8028-0142-B40D-A5230677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4397-EA86-474B-8DAA-65C81889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03810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DF88D-4F23-3D40-ADFD-A0152C45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03810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0E6A5-0C99-D543-9923-7524B8254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681163"/>
            <a:ext cx="5103811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6AEC7-7189-964D-BF09-D45FB85AB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2505075"/>
            <a:ext cx="5103812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1C23-9A34-9A9F-07BB-3A14F194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EFD053CE-6AFA-E625-86E0-54DB735A3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6601-E6A3-2549-9101-00E7F500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A2A17B8-662A-47C3-670B-D8008F2F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A12BBB80-02E9-E1B1-DDD0-A309939FB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40F2738-14C9-C2EB-3A8A-585A599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4581B129-6E2C-E248-5F02-8CB00F80C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84CAD2-F4AD-11EC-40DD-780CE3C8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328D0FA-FF3D-7D1C-C3D9-1C22F578C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B9B28-AA0A-B245-9D70-E723FB32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902-A85D-6044-BFA7-9FC31D38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3786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10B45-835E-9440-B0F6-D7F496DB4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334" y="64059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238F93"/>
                </a:solidFill>
                <a:latin typeface="Lato" panose="020F0502020204030203" pitchFamily="34" charset="77"/>
              </a:defRPr>
            </a:lvl1pPr>
          </a:lstStyle>
          <a:p>
            <a:pPr algn="l"/>
            <a:fld id="{0F43753A-820F-4E4C-808D-1184121AF949}" type="slidenum">
              <a:rPr lang="en-US" smtClean="0"/>
              <a:pPr algn="l"/>
              <a:t>‹#›</a:t>
            </a:fld>
            <a:endParaRPr lang="en-US" dirty="0">
              <a:solidFill>
                <a:srgbClr val="238F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8F9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96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C70B6-C6E4-814E-8D39-3E4FEBB31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510" y="2131301"/>
            <a:ext cx="7007051" cy="1400175"/>
          </a:xfrm>
        </p:spPr>
        <p:txBody>
          <a:bodyPr/>
          <a:lstStyle/>
          <a:p>
            <a:r>
              <a:rPr lang="en-US" dirty="0"/>
              <a:t>City Council Worksession | February12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7BBE65-815B-4C34-A98C-8E040B6E91F4}"/>
              </a:ext>
            </a:extLst>
          </p:cNvPr>
          <p:cNvGrpSpPr/>
          <p:nvPr/>
        </p:nvGrpSpPr>
        <p:grpSpPr>
          <a:xfrm>
            <a:off x="723162" y="6005514"/>
            <a:ext cx="11096554" cy="852486"/>
            <a:chOff x="723162" y="6005514"/>
            <a:chExt cx="11096554" cy="852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5B805-C798-441C-8E68-BD41DC123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162" y="6005514"/>
              <a:ext cx="621166" cy="8524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CF2CAE-FEF0-43BB-83D7-67BAE443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6516" y="6205968"/>
              <a:ext cx="2743200" cy="47935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273489-4303-184C-984E-CBD862ABD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615" y="740830"/>
            <a:ext cx="7577322" cy="1400175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4800" b="1" dirty="0">
                <a:solidFill>
                  <a:srgbClr val="1B3767"/>
                </a:solidFill>
                <a:cs typeface="Myanmar Text" panose="020B0502040204020203" pitchFamily="34" charset="0"/>
              </a:rPr>
            </a:br>
            <a:r>
              <a:rPr lang="en-US" sz="4800" b="1" dirty="0">
                <a:solidFill>
                  <a:srgbClr val="1B3767"/>
                </a:solidFill>
                <a:cs typeface="Myanmar Text" panose="020B0502040204020203" pitchFamily="34" charset="0"/>
              </a:rPr>
              <a:t>Land Use</a:t>
            </a:r>
          </a:p>
        </p:txBody>
      </p:sp>
    </p:spTree>
    <p:extLst>
      <p:ext uri="{BB962C8B-B14F-4D97-AF65-F5344CB8AC3E}">
        <p14:creationId xmlns:p14="http://schemas.microsoft.com/office/powerpoint/2010/main" val="380411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 rot="5400000">
            <a:off x="-2845263" y="3345288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02E6C"/>
                </a:solidFill>
                <a:latin typeface="Candara" panose="020E0502030303020204" pitchFamily="34" charset="0"/>
              </a:rPr>
              <a:t>Geobudgeting: Combined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5307A8-7133-49A2-AF24-83F5FB309BB5}"/>
              </a:ext>
            </a:extLst>
          </p:cNvPr>
          <p:cNvGrpSpPr/>
          <p:nvPr/>
        </p:nvGrpSpPr>
        <p:grpSpPr>
          <a:xfrm>
            <a:off x="1297327" y="137160"/>
            <a:ext cx="9947615" cy="6583680"/>
            <a:chOff x="1297327" y="137160"/>
            <a:chExt cx="9947615" cy="65836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5A684D1-3671-4109-8F05-98197EBD20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97327" y="137160"/>
              <a:ext cx="9597346" cy="6583680"/>
              <a:chOff x="2040431" y="368823"/>
              <a:chExt cx="9072325" cy="622352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7B06EB2-240D-4034-9F2D-A01061E1D1F8}"/>
                  </a:ext>
                </a:extLst>
              </p:cNvPr>
              <p:cNvGrpSpPr/>
              <p:nvPr/>
            </p:nvGrpSpPr>
            <p:grpSpPr>
              <a:xfrm>
                <a:off x="2040431" y="368823"/>
                <a:ext cx="4355556" cy="6223520"/>
                <a:chOff x="1937794" y="368821"/>
                <a:chExt cx="4355556" cy="622352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7D604285-8A61-45E4-9E74-79F7C4C807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37794" y="368822"/>
                  <a:ext cx="4355556" cy="6223519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EBC9606-EDCE-4EDB-AE21-506DF1839244}"/>
                    </a:ext>
                  </a:extLst>
                </p:cNvPr>
                <p:cNvSpPr txBox="1"/>
                <p:nvPr/>
              </p:nvSpPr>
              <p:spPr>
                <a:xfrm>
                  <a:off x="1937794" y="368821"/>
                  <a:ext cx="2855166" cy="378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002E6C"/>
                      </a:solidFill>
                    </a:rPr>
                    <a:t>Commercial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8D4371-9A6A-4104-ACFB-3C1B163D4F1C}"/>
                  </a:ext>
                </a:extLst>
              </p:cNvPr>
              <p:cNvGrpSpPr/>
              <p:nvPr/>
            </p:nvGrpSpPr>
            <p:grpSpPr>
              <a:xfrm>
                <a:off x="6757200" y="368823"/>
                <a:ext cx="4355556" cy="6223519"/>
                <a:chOff x="7531643" y="368823"/>
                <a:chExt cx="4355556" cy="6223519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19146DE6-41E3-4E4F-8270-435D05DD66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31643" y="368823"/>
                  <a:ext cx="4355556" cy="6223519"/>
                </a:xfrm>
                <a:prstGeom prst="rect">
                  <a:avLst/>
                </a:prstGeom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F34D04D-1C1A-48E1-AA54-48EC85C7FF78}"/>
                    </a:ext>
                  </a:extLst>
                </p:cNvPr>
                <p:cNvSpPr txBox="1"/>
                <p:nvPr/>
              </p:nvSpPr>
              <p:spPr>
                <a:xfrm>
                  <a:off x="7531643" y="368823"/>
                  <a:ext cx="2855166" cy="378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002E6C"/>
                      </a:solidFill>
                    </a:rPr>
                    <a:t>Residential</a:t>
                  </a: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BF5A33-4BC6-4E1A-88C3-99F33AEF53FE}"/>
                </a:ext>
              </a:extLst>
            </p:cNvPr>
            <p:cNvGrpSpPr/>
            <p:nvPr/>
          </p:nvGrpSpPr>
          <p:grpSpPr>
            <a:xfrm>
              <a:off x="1421421" y="893419"/>
              <a:ext cx="9823521" cy="5591201"/>
              <a:chOff x="1421421" y="893419"/>
              <a:chExt cx="9823521" cy="559120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BF449CD-6D0B-40B2-BEFB-19BE49E4B0A8}"/>
                  </a:ext>
                </a:extLst>
              </p:cNvPr>
              <p:cNvCxnSpPr>
                <a:cxnSpLocks/>
                <a:stCxn id="33" idx="1"/>
              </p:cNvCxnSpPr>
              <p:nvPr/>
            </p:nvCxnSpPr>
            <p:spPr>
              <a:xfrm flipH="1">
                <a:off x="3789082" y="2179767"/>
                <a:ext cx="241770" cy="43195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1EE34F6-218E-4D78-8DF1-58734330E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62" y="1139641"/>
                <a:ext cx="385635" cy="29471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CE38955-07FC-4125-9DED-B112B664E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97206" y="5860392"/>
                <a:ext cx="378205" cy="42417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0F5C3B1-B6F5-4F60-B264-F084023FD7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8662" y="3857297"/>
                <a:ext cx="451945" cy="90388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7226093-680B-4CBA-8D64-D39B400E8A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85738" y="3227291"/>
                <a:ext cx="732515" cy="12550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46D85AA-DF5B-43AD-8680-2D7DE6E560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41341" y="2805953"/>
                <a:ext cx="107577" cy="4213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2F41D2-39D7-437F-9C52-0E24FE144900}"/>
                  </a:ext>
                </a:extLst>
              </p:cNvPr>
              <p:cNvSpPr txBox="1"/>
              <p:nvPr/>
            </p:nvSpPr>
            <p:spPr>
              <a:xfrm>
                <a:off x="2450569" y="893419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41</a:t>
                </a:r>
                <a:r>
                  <a:rPr lang="en-US" sz="1000" b="1" baseline="30000" dirty="0"/>
                  <a:t>st</a:t>
                </a:r>
                <a:r>
                  <a:rPr lang="en-US" sz="1000" b="1" dirty="0"/>
                  <a:t> &amp; Marvin NCD</a:t>
                </a:r>
              </a:p>
              <a:p>
                <a:r>
                  <a:rPr lang="en-US" sz="1000" b="1" dirty="0"/>
                  <a:t>NTSD Future Site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F034AA-B92B-4DF4-8B58-073F383C5C8D}"/>
                  </a:ext>
                </a:extLst>
              </p:cNvPr>
              <p:cNvSpPr txBox="1"/>
              <p:nvPr/>
            </p:nvSpPr>
            <p:spPr>
              <a:xfrm>
                <a:off x="4030852" y="1979712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Cabela’s &amp;</a:t>
                </a:r>
              </a:p>
              <a:p>
                <a:r>
                  <a:rPr lang="en-US" sz="1000" b="1" dirty="0" err="1"/>
                  <a:t>Quiemuth</a:t>
                </a:r>
                <a:r>
                  <a:rPr lang="en-US" sz="1000" b="1" dirty="0"/>
                  <a:t> Village 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6895564-5E98-4F88-A4ED-B2EEAF320ADE}"/>
                  </a:ext>
                </a:extLst>
              </p:cNvPr>
              <p:cNvSpPr txBox="1"/>
              <p:nvPr/>
            </p:nvSpPr>
            <p:spPr>
              <a:xfrm>
                <a:off x="1421421" y="6084510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College St</a:t>
                </a:r>
              </a:p>
              <a:p>
                <a:r>
                  <a:rPr lang="en-US" sz="1000" b="1" dirty="0"/>
                  <a:t>Yelm Hwy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491B7E-BF9F-458D-8522-DD4670C9242D}"/>
                  </a:ext>
                </a:extLst>
              </p:cNvPr>
              <p:cNvSpPr txBox="1"/>
              <p:nvPr/>
            </p:nvSpPr>
            <p:spPr>
              <a:xfrm>
                <a:off x="10063173" y="3016622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RAC &amp; </a:t>
                </a:r>
              </a:p>
              <a:p>
                <a:r>
                  <a:rPr lang="en-US" sz="1000" b="1" dirty="0"/>
                  <a:t>Nisqually MS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0784B1-B279-4B7D-8DCD-18C01254D3F8}"/>
                  </a:ext>
                </a:extLst>
              </p:cNvPr>
              <p:cNvSpPr txBox="1"/>
              <p:nvPr/>
            </p:nvSpPr>
            <p:spPr>
              <a:xfrm>
                <a:off x="6297568" y="4624556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South</a:t>
                </a:r>
              </a:p>
              <a:p>
                <a:r>
                  <a:rPr lang="en-US" sz="1000" b="1" dirty="0"/>
                  <a:t>Sound Center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C03C45-DFFA-41A1-BF77-20A489F2EF9F}"/>
                  </a:ext>
                </a:extLst>
              </p:cNvPr>
              <p:cNvSpPr txBox="1"/>
              <p:nvPr/>
            </p:nvSpPr>
            <p:spPr>
              <a:xfrm>
                <a:off x="7620084" y="2572214"/>
                <a:ext cx="11817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b="1" dirty="0"/>
                  <a:t>Woodland Creek Wetlands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852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7199674" cy="3491003"/>
          </a:xfrm>
        </p:spPr>
        <p:txBody>
          <a:bodyPr/>
          <a:lstStyle/>
          <a:p>
            <a:r>
              <a:rPr lang="en-US" dirty="0"/>
              <a:t>Future Land Use Maps</a:t>
            </a:r>
          </a:p>
        </p:txBody>
      </p:sp>
    </p:spTree>
    <p:extLst>
      <p:ext uri="{BB962C8B-B14F-4D97-AF65-F5344CB8AC3E}">
        <p14:creationId xmlns:p14="http://schemas.microsoft.com/office/powerpoint/2010/main" val="78933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3BCD7E-EC1D-43D0-90B5-81426EF6B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133" y="0"/>
            <a:ext cx="4171867" cy="6858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203267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Future Land Use Map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Identifies the general location and intensity of land uses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Implements goals and vision of the Comprehensive Plan (20yrs)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5 land use designations</a:t>
            </a:r>
            <a:endParaRPr lang="en-US" sz="1600" dirty="0">
              <a:solidFill>
                <a:srgbClr val="002E6C"/>
              </a:solidFill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rgbClr val="002E6C"/>
              </a:solidFill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1" dirty="0">
                <a:solidFill>
                  <a:srgbClr val="002E6C"/>
                </a:solidFill>
              </a:rPr>
              <a:t>Zoning Map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rgbClr val="002E6C"/>
                </a:solidFill>
              </a:rPr>
              <a:t>Identifies the currently permitted uses of a specific property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rgbClr val="002E6C"/>
                </a:solidFill>
              </a:rPr>
              <a:t>Title 16 of Lacey Municipal Code </a:t>
            </a:r>
            <a:r>
              <a:rPr lang="en-US" sz="1400" dirty="0">
                <a:solidFill>
                  <a:srgbClr val="002E6C"/>
                </a:solidFill>
              </a:rPr>
              <a:t>(34 zoning designations)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Implements the Future Land Use Map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Map Types 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3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203267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Current Approach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Future Land Use &amp; Zoning Map adopted into 2016 Comprehensive Plan as a single map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Requires all proposed zoning changes to be routed through the Legislative Review Process </a:t>
            </a:r>
            <a:r>
              <a:rPr lang="en-US" sz="1600" i="1" dirty="0">
                <a:solidFill>
                  <a:srgbClr val="002E6C"/>
                </a:solidFill>
              </a:rPr>
              <a:t>(Approx. Review Time: 6 to 9 months)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600" i="1" dirty="0">
              <a:solidFill>
                <a:srgbClr val="002E6C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Proposed Approach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Future Land Use Map to be adopted into 2025 Comprehensive Plan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Only changes to Future Land Use Map would require Legislative Review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Can reduce review time of rezone requests consistent with FLUM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Comprehensive Plan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9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203267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Current Conditions (no change) Alternative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Land uses based on current conditions. Future Land Use Map would mirror existing </a:t>
            </a:r>
            <a:r>
              <a:rPr lang="en-US" sz="2000" i="1" dirty="0">
                <a:solidFill>
                  <a:srgbClr val="002E6C"/>
                </a:solidFill>
              </a:rPr>
              <a:t>mixed-use </a:t>
            </a:r>
            <a:r>
              <a:rPr lang="en-US" sz="2000" dirty="0">
                <a:solidFill>
                  <a:srgbClr val="002E6C"/>
                </a:solidFill>
              </a:rPr>
              <a:t>zoning designations.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1" dirty="0">
                <a:solidFill>
                  <a:srgbClr val="002E6C"/>
                </a:solidFill>
              </a:rPr>
              <a:t>Residential Alternative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Land uses would support residential uses within more areas of the city. Map would prioritize expanded housing options over other potential uses.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1" dirty="0">
                <a:solidFill>
                  <a:srgbClr val="002E6C"/>
                </a:solidFill>
              </a:rPr>
              <a:t>Commercial Alternative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Land uses would support commercial uses within more areas of the city. Map would ensure key locations and transportation corridors are maintained for commercial uses and future job growth. 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FLU Maps</a:t>
            </a:r>
          </a:p>
        </p:txBody>
      </p:sp>
    </p:spTree>
    <p:extLst>
      <p:ext uri="{BB962C8B-B14F-4D97-AF65-F5344CB8AC3E}">
        <p14:creationId xmlns:p14="http://schemas.microsoft.com/office/powerpoint/2010/main" val="312710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7CF4E-FF86-49BC-BD3E-D89518F0A050}"/>
              </a:ext>
            </a:extLst>
          </p:cNvPr>
          <p:cNvGrpSpPr/>
          <p:nvPr/>
        </p:nvGrpSpPr>
        <p:grpSpPr>
          <a:xfrm>
            <a:off x="-6957" y="-31608"/>
            <a:ext cx="12200204" cy="6889608"/>
            <a:chOff x="-6957" y="-31608"/>
            <a:chExt cx="12200204" cy="68896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9F691F6-FABF-4A01-B319-731C75F457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" y="311978"/>
              <a:ext cx="12193246" cy="6546022"/>
              <a:chOff x="2049740" y="461910"/>
              <a:chExt cx="11536447" cy="619341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C2557BA-1109-4C0E-8448-D6E3E8D83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7873" y="461913"/>
                <a:ext cx="3799002" cy="619341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46AD56C-0B56-4042-B8B8-3273138AAE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87185" y="461910"/>
                <a:ext cx="3799002" cy="619341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4CA2D3-7764-4BA0-BDBC-F6709DA499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49740" y="461912"/>
                <a:ext cx="3799002" cy="6193413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7B9A179-EF47-4CAB-A786-60020C3242BD}"/>
                </a:ext>
              </a:extLst>
            </p:cNvPr>
            <p:cNvSpPr txBox="1"/>
            <p:nvPr/>
          </p:nvSpPr>
          <p:spPr>
            <a:xfrm>
              <a:off x="-6957" y="-31608"/>
              <a:ext cx="401466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Aft>
                  <a:spcPts val="600"/>
                </a:spcAft>
              </a:pPr>
              <a:r>
                <a:rPr lang="en-US" sz="2000" b="1" dirty="0">
                  <a:solidFill>
                    <a:srgbClr val="002E6C"/>
                  </a:solidFill>
                </a:rPr>
                <a:t>Current Conditions Alternative</a:t>
              </a:r>
              <a:endParaRPr lang="en-US" dirty="0">
                <a:solidFill>
                  <a:srgbClr val="002E6C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98E584-5012-47B4-A977-214C27F1B1EE}"/>
                </a:ext>
              </a:extLst>
            </p:cNvPr>
            <p:cNvSpPr txBox="1"/>
            <p:nvPr/>
          </p:nvSpPr>
          <p:spPr>
            <a:xfrm>
              <a:off x="4085810" y="-31608"/>
              <a:ext cx="40140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lvl="1" algn="ctr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rgbClr val="002E6C"/>
                  </a:solidFill>
                </a:rPr>
                <a:t>Residential Alternative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9BADC9-A522-4CDC-B673-2A40A454052F}"/>
                </a:ext>
              </a:extLst>
            </p:cNvPr>
            <p:cNvSpPr txBox="1"/>
            <p:nvPr/>
          </p:nvSpPr>
          <p:spPr>
            <a:xfrm>
              <a:off x="8177958" y="-31608"/>
              <a:ext cx="40140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lvl="1" algn="ctr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rgbClr val="002E6C"/>
                  </a:solidFill>
                </a:rPr>
                <a:t>Commercial Alternative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51CAC06-C408-48A7-A914-1F087DFD4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491" y="584522"/>
              <a:ext cx="1163554" cy="121665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6A21F4-D4A3-4B6B-820C-BA498F86CD2C}"/>
              </a:ext>
            </a:extLst>
          </p:cNvPr>
          <p:cNvGrpSpPr/>
          <p:nvPr/>
        </p:nvGrpSpPr>
        <p:grpSpPr>
          <a:xfrm>
            <a:off x="542824" y="1092199"/>
            <a:ext cx="12016778" cy="5452055"/>
            <a:chOff x="542824" y="1092199"/>
            <a:chExt cx="12016778" cy="545205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92B4FD9-F41E-4B8F-9B1E-206D1F4884DC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>
              <a:off x="2000036" y="2517694"/>
              <a:ext cx="241770" cy="43195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94AB62F-50CC-4FD0-A5C1-A17D4291F04B}"/>
                </a:ext>
              </a:extLst>
            </p:cNvPr>
            <p:cNvCxnSpPr>
              <a:cxnSpLocks/>
            </p:cNvCxnSpPr>
            <p:nvPr/>
          </p:nvCxnSpPr>
          <p:spPr>
            <a:xfrm>
              <a:off x="5826710" y="1338421"/>
              <a:ext cx="385635" cy="294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31DC9B7-DC0F-4DD0-AA13-9E4A5C1F3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3081" y="6020554"/>
              <a:ext cx="422936" cy="32364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882D214-BB76-4637-BACB-C539B5D77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824" y="3965713"/>
              <a:ext cx="118079" cy="3606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57D942F-FA06-45C4-ACF0-9EE6ACB741B4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 flipV="1">
              <a:off x="10906576" y="3794275"/>
              <a:ext cx="471257" cy="1125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098D258-73E3-43DE-A2F6-9B003399D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8070" y="3924952"/>
              <a:ext cx="170211" cy="5380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8E9144-A5C8-4A38-8740-61643F0AA555}"/>
                </a:ext>
              </a:extLst>
            </p:cNvPr>
            <p:cNvSpPr txBox="1"/>
            <p:nvPr/>
          </p:nvSpPr>
          <p:spPr>
            <a:xfrm>
              <a:off x="4826017" y="1092199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41</a:t>
              </a:r>
              <a:r>
                <a:rPr lang="en-US" sz="1000" b="1" baseline="30000" dirty="0"/>
                <a:t>st</a:t>
              </a:r>
              <a:r>
                <a:rPr lang="en-US" sz="1000" b="1" dirty="0"/>
                <a:t> &amp; Marvin NCD</a:t>
              </a:r>
            </a:p>
            <a:p>
              <a:r>
                <a:rPr lang="en-US" sz="1000" b="1" dirty="0"/>
                <a:t>NTSD Future Site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FB1F18-1C40-4A8F-A6FD-73B433F93F3C}"/>
                </a:ext>
              </a:extLst>
            </p:cNvPr>
            <p:cNvSpPr txBox="1"/>
            <p:nvPr/>
          </p:nvSpPr>
          <p:spPr>
            <a:xfrm>
              <a:off x="2241806" y="2317639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Cabela’s &amp;</a:t>
              </a:r>
            </a:p>
            <a:p>
              <a:r>
                <a:rPr lang="en-US" sz="1000" b="1" dirty="0" err="1"/>
                <a:t>Quiemuth</a:t>
              </a:r>
              <a:r>
                <a:rPr lang="en-US" sz="1000" b="1" dirty="0"/>
                <a:t> Village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58B62C-4872-41EB-8E70-D817F4170EDD}"/>
                </a:ext>
              </a:extLst>
            </p:cNvPr>
            <p:cNvSpPr txBox="1"/>
            <p:nvPr/>
          </p:nvSpPr>
          <p:spPr>
            <a:xfrm>
              <a:off x="3727296" y="6144144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College St</a:t>
              </a:r>
            </a:p>
            <a:p>
              <a:r>
                <a:rPr lang="en-US" sz="1000" b="1" dirty="0"/>
                <a:t>Yelm Hwy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C6D06E-3CBB-4A6C-914D-4BE26D1F6ED3}"/>
                </a:ext>
              </a:extLst>
            </p:cNvPr>
            <p:cNvSpPr txBox="1"/>
            <p:nvPr/>
          </p:nvSpPr>
          <p:spPr>
            <a:xfrm>
              <a:off x="11377833" y="3706791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RAC &amp; </a:t>
              </a:r>
            </a:p>
            <a:p>
              <a:r>
                <a:rPr lang="en-US" sz="1000" b="1" dirty="0"/>
                <a:t>Nisqually MS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8B1591-0666-4229-9B1D-07343BD5DD26}"/>
                </a:ext>
              </a:extLst>
            </p:cNvPr>
            <p:cNvSpPr txBox="1"/>
            <p:nvPr/>
          </p:nvSpPr>
          <p:spPr>
            <a:xfrm>
              <a:off x="542824" y="4326384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South</a:t>
              </a:r>
            </a:p>
            <a:p>
              <a:r>
                <a:rPr lang="en-US" sz="1000" b="1" dirty="0"/>
                <a:t>Sound Center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6ECD99-8D92-4231-9E01-9ECAF8C9C9CA}"/>
                </a:ext>
              </a:extLst>
            </p:cNvPr>
            <p:cNvSpPr txBox="1"/>
            <p:nvPr/>
          </p:nvSpPr>
          <p:spPr>
            <a:xfrm>
              <a:off x="8454971" y="4324363"/>
              <a:ext cx="11817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/>
                <a:t>City Hall &amp;</a:t>
              </a:r>
            </a:p>
            <a:p>
              <a:pPr algn="r"/>
              <a:r>
                <a:rPr lang="en-US" sz="1000" b="1" dirty="0"/>
                <a:t>Saint Martin’s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60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91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6126654" cy="3491003"/>
          </a:xfrm>
        </p:spPr>
        <p:txBody>
          <a:bodyPr/>
          <a:lstStyle/>
          <a:p>
            <a:r>
              <a:rPr lang="en-US" dirty="0"/>
              <a:t>Legislative Updates</a:t>
            </a:r>
          </a:p>
        </p:txBody>
      </p:sp>
    </p:spTree>
    <p:extLst>
      <p:ext uri="{BB962C8B-B14F-4D97-AF65-F5344CB8AC3E}">
        <p14:creationId xmlns:p14="http://schemas.microsoft.com/office/powerpoint/2010/main" val="206826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203267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Land Use Element 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Estimates of population densities and building intensities based on future land uses and housing needs.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Identification of lands for public purposes such as utility corridors, transportation corridors, recreation, schools and other public uses.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Strategies that increase physical activity and reduce per capita vehicle miles traveled.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Provisions for protection of the quality and quantity of groundwater used for public water supplies.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Consistent with County Wide Planning Policies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000" dirty="0">
              <a:solidFill>
                <a:srgbClr val="002E6C"/>
              </a:solidFill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Requirements for 2025</a:t>
            </a:r>
          </a:p>
        </p:txBody>
      </p:sp>
    </p:spTree>
    <p:extLst>
      <p:ext uri="{BB962C8B-B14F-4D97-AF65-F5344CB8AC3E}">
        <p14:creationId xmlns:p14="http://schemas.microsoft.com/office/powerpoint/2010/main" val="408457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30" y="1451857"/>
            <a:ext cx="6393396" cy="51596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E6C"/>
                </a:solidFill>
              </a:rPr>
              <a:t>TRPC Buildable Lands Report</a:t>
            </a:r>
            <a:endParaRPr lang="en-US" sz="2000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Is there sufficient land in our urban areas for 20 years of growth?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E6C"/>
                </a:solidFill>
              </a:rPr>
              <a:t>Are we achieving urban densities for new development in urban areas? </a:t>
            </a:r>
            <a:r>
              <a:rPr lang="en-US" sz="1500" i="1" dirty="0">
                <a:solidFill>
                  <a:srgbClr val="002E6C"/>
                </a:solidFill>
              </a:rPr>
              <a:t>(4/acre)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sz="1600" b="1" i="1" dirty="0">
                <a:solidFill>
                  <a:srgbClr val="002E6C"/>
                </a:solidFill>
                <a:highlight>
                  <a:srgbClr val="F3C31A"/>
                </a:highlight>
              </a:rPr>
              <a:t>Thurston Climate Mitigation Plan:</a:t>
            </a:r>
            <a:r>
              <a:rPr lang="en-US" sz="1600" b="1" i="1" dirty="0">
                <a:solidFill>
                  <a:srgbClr val="002E6C"/>
                </a:solidFill>
              </a:rPr>
              <a:t> </a:t>
            </a:r>
            <a:r>
              <a:rPr lang="en-US" sz="1600" i="1" dirty="0">
                <a:solidFill>
                  <a:srgbClr val="002E6C"/>
                </a:solidFill>
              </a:rPr>
              <a:t>72% of urban area housing within ½ mile of city centers, corridors, or neighborhood centers? (No – Currently at 57%)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rgbClr val="002E6C"/>
                </a:solidFill>
              </a:rPr>
              <a:t>Middle Housing (HB 1110)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000" i="1" dirty="0">
                <a:solidFill>
                  <a:srgbClr val="002E6C"/>
                </a:solidFill>
              </a:rPr>
              <a:t>Two units per residential lot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000" i="1" dirty="0">
                <a:solidFill>
                  <a:srgbClr val="002E6C"/>
                </a:solidFill>
              </a:rPr>
              <a:t>Four units per lot if at least one unit is affordable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sz="1400" i="1" dirty="0">
                <a:solidFill>
                  <a:srgbClr val="002E6C"/>
                </a:solidFill>
              </a:rPr>
              <a:t>4/lot within ¼ mile walking distance of a major transit stop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i="1" dirty="0">
              <a:solidFill>
                <a:srgbClr val="002E6C"/>
              </a:solidFill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Land Capacity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1D0D7-62F8-4184-A9EC-216E5912B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536" y="368823"/>
            <a:ext cx="4682013" cy="62426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0237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29" y="964039"/>
            <a:ext cx="7280905" cy="3491003"/>
          </a:xfrm>
        </p:spPr>
        <p:txBody>
          <a:bodyPr/>
          <a:lstStyle/>
          <a:p>
            <a:r>
              <a:rPr lang="en-US" dirty="0"/>
              <a:t>Community Feedback</a:t>
            </a:r>
          </a:p>
        </p:txBody>
      </p:sp>
    </p:spTree>
    <p:extLst>
      <p:ext uri="{BB962C8B-B14F-4D97-AF65-F5344CB8AC3E}">
        <p14:creationId xmlns:p14="http://schemas.microsoft.com/office/powerpoint/2010/main" val="89669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965272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rgbClr val="002E6C"/>
                </a:solidFill>
              </a:rPr>
              <a:t>Where will new homes go?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900" dirty="0">
                <a:solidFill>
                  <a:srgbClr val="002E6C"/>
                </a:solidFill>
              </a:rPr>
              <a:t>Current projections show 20,000 more people moving to the area over the next 20 years. With this in mind, Lacey must find space for approximately 8,250 new homes.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02E6C"/>
                </a:solidFill>
                <a:latin typeface="Candara" panose="020E0502030303020204" pitchFamily="34" charset="0"/>
              </a:rPr>
              <a:t>Geobudgeting: Residential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58E92-1A03-4992-9B9D-438540AAD34D}"/>
              </a:ext>
            </a:extLst>
          </p:cNvPr>
          <p:cNvSpPr txBox="1"/>
          <p:nvPr/>
        </p:nvSpPr>
        <p:spPr>
          <a:xfrm>
            <a:off x="524786" y="2703443"/>
            <a:ext cx="1550504" cy="54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8CA2DF-62C8-47A3-8454-083CABE5ACE5}"/>
              </a:ext>
            </a:extLst>
          </p:cNvPr>
          <p:cNvGrpSpPr/>
          <p:nvPr/>
        </p:nvGrpSpPr>
        <p:grpSpPr>
          <a:xfrm>
            <a:off x="863306" y="3002124"/>
            <a:ext cx="11052171" cy="3604360"/>
            <a:chOff x="863306" y="3002124"/>
            <a:chExt cx="11052171" cy="36043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82CE9A-B857-45A3-B71C-3944CF43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973" y="3002124"/>
              <a:ext cx="10705504" cy="359695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E7C271-3D8B-4D72-AC89-CF7A7B342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5298" y="4823781"/>
              <a:ext cx="2956978" cy="17827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6AA898-9F5D-413D-B0C4-2DFD4E8EC263}"/>
                </a:ext>
              </a:extLst>
            </p:cNvPr>
            <p:cNvSpPr txBox="1"/>
            <p:nvPr/>
          </p:nvSpPr>
          <p:spPr>
            <a:xfrm rot="16200000">
              <a:off x="152231" y="3713372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Detached Homes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E377C4-CBCF-4C64-B531-DA59E35BAD5B}"/>
                </a:ext>
              </a:extLst>
            </p:cNvPr>
            <p:cNvSpPr txBox="1"/>
            <p:nvPr/>
          </p:nvSpPr>
          <p:spPr>
            <a:xfrm rot="16200000">
              <a:off x="152230" y="5535030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Duplex / Triplex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4B70B-BFA2-4769-8F25-EE93E0021F32}"/>
                </a:ext>
              </a:extLst>
            </p:cNvPr>
            <p:cNvSpPr txBox="1"/>
            <p:nvPr/>
          </p:nvSpPr>
          <p:spPr>
            <a:xfrm rot="16200000">
              <a:off x="4033792" y="3722646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Townhomes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07A814-9FF7-49F1-B690-47AAD2F6AF1A}"/>
                </a:ext>
              </a:extLst>
            </p:cNvPr>
            <p:cNvSpPr txBox="1"/>
            <p:nvPr/>
          </p:nvSpPr>
          <p:spPr>
            <a:xfrm rot="16200000">
              <a:off x="4033791" y="5544304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Mixed Use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2DA1E4-726E-43CF-8073-39517FFE0944}"/>
                </a:ext>
              </a:extLst>
            </p:cNvPr>
            <p:cNvSpPr txBox="1"/>
            <p:nvPr/>
          </p:nvSpPr>
          <p:spPr>
            <a:xfrm rot="16200000">
              <a:off x="7931260" y="3731928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Small Multifamily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ACF234-8BC8-4465-B17C-0C99F6A62A03}"/>
                </a:ext>
              </a:extLst>
            </p:cNvPr>
            <p:cNvSpPr txBox="1"/>
            <p:nvPr/>
          </p:nvSpPr>
          <p:spPr>
            <a:xfrm rot="16200000">
              <a:off x="7931259" y="5553586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Larger Multifamily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48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02E6C"/>
                </a:solidFill>
                <a:latin typeface="Candara" panose="020E0502030303020204" pitchFamily="34" charset="0"/>
              </a:rPr>
              <a:t>Geobudgeting: Residential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58E92-1A03-4992-9B9D-438540AAD34D}"/>
              </a:ext>
            </a:extLst>
          </p:cNvPr>
          <p:cNvSpPr txBox="1"/>
          <p:nvPr/>
        </p:nvSpPr>
        <p:spPr>
          <a:xfrm>
            <a:off x="524786" y="2703443"/>
            <a:ext cx="1550504" cy="54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99099A-CE64-437E-B89C-00332FE83FAA}"/>
              </a:ext>
            </a:extLst>
          </p:cNvPr>
          <p:cNvGrpSpPr>
            <a:grpSpLocks noChangeAspect="1"/>
          </p:cNvGrpSpPr>
          <p:nvPr/>
        </p:nvGrpSpPr>
        <p:grpSpPr>
          <a:xfrm>
            <a:off x="79248" y="1691128"/>
            <a:ext cx="12033504" cy="4922697"/>
            <a:chOff x="200572" y="1809800"/>
            <a:chExt cx="11747242" cy="48055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D617CDB-3F6F-4F62-8807-C30801208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572" y="1809801"/>
              <a:ext cx="2881271" cy="480558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98EE103-AB54-43B6-84FE-3F733C6E5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8858" y="1809800"/>
              <a:ext cx="2881271" cy="48055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DC1589-E90F-4534-985D-3F81B224F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9715" y="1809804"/>
              <a:ext cx="2881271" cy="480558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86E32FF-67FE-4047-B676-C2DE0A4AF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8002" y="1809804"/>
              <a:ext cx="2929812" cy="48055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B9F07C-C495-4D3E-AC07-942888EBAF36}"/>
              </a:ext>
            </a:extLst>
          </p:cNvPr>
          <p:cNvGrpSpPr/>
          <p:nvPr/>
        </p:nvGrpSpPr>
        <p:grpSpPr>
          <a:xfrm>
            <a:off x="79248" y="1332220"/>
            <a:ext cx="11887462" cy="338792"/>
            <a:chOff x="258445" y="1480452"/>
            <a:chExt cx="11887462" cy="33879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43553F-13DB-4E4E-A168-BB5064C0DE0B}"/>
                </a:ext>
              </a:extLst>
            </p:cNvPr>
            <p:cNvSpPr txBox="1"/>
            <p:nvPr/>
          </p:nvSpPr>
          <p:spPr>
            <a:xfrm>
              <a:off x="258445" y="1480690"/>
              <a:ext cx="2855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E6C"/>
                  </a:solidFill>
                </a:rPr>
                <a:t>Detached Homes / Duplex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59FD7A-D436-4715-BE71-5FB45765BB1A}"/>
                </a:ext>
              </a:extLst>
            </p:cNvPr>
            <p:cNvSpPr txBox="1"/>
            <p:nvPr/>
          </p:nvSpPr>
          <p:spPr>
            <a:xfrm>
              <a:off x="3269210" y="1480452"/>
              <a:ext cx="2855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E6C"/>
                  </a:solidFill>
                </a:rPr>
                <a:t>Townhomes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970A089-F83F-436E-9071-4944A2AB604D}"/>
                </a:ext>
              </a:extLst>
            </p:cNvPr>
            <p:cNvSpPr txBox="1"/>
            <p:nvPr/>
          </p:nvSpPr>
          <p:spPr>
            <a:xfrm>
              <a:off x="6270115" y="1480452"/>
              <a:ext cx="2855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E6C"/>
                  </a:solidFill>
                </a:rPr>
                <a:t>Multifamily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DE0AFB-F03C-4080-9DBE-4D563A189ACC}"/>
                </a:ext>
              </a:extLst>
            </p:cNvPr>
            <p:cNvSpPr txBox="1"/>
            <p:nvPr/>
          </p:nvSpPr>
          <p:spPr>
            <a:xfrm>
              <a:off x="9290741" y="1480452"/>
              <a:ext cx="2855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E6C"/>
                  </a:solidFill>
                </a:rPr>
                <a:t>Mixed 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40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9965272" cy="44070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>
                <a:solidFill>
                  <a:srgbClr val="002E6C"/>
                </a:solidFill>
              </a:rPr>
              <a:t>Where will new jobs go?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900">
                <a:solidFill>
                  <a:srgbClr val="002E6C"/>
                </a:solidFill>
              </a:rPr>
              <a:t>Current projections show 20,000 more people moving to the area over the next 20 years. With this in mind, Lacey must find space for approximately 9,000 new jobs.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02E6C"/>
                </a:solidFill>
                <a:latin typeface="Candara" panose="020E0502030303020204" pitchFamily="34" charset="0"/>
              </a:rPr>
              <a:t>Geobudgeting: Commercial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58E92-1A03-4992-9B9D-438540AAD34D}"/>
              </a:ext>
            </a:extLst>
          </p:cNvPr>
          <p:cNvSpPr txBox="1"/>
          <p:nvPr/>
        </p:nvSpPr>
        <p:spPr>
          <a:xfrm>
            <a:off x="524786" y="2703443"/>
            <a:ext cx="1550504" cy="54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D02F24-449F-436C-8F03-CBC098F1CC46}"/>
              </a:ext>
            </a:extLst>
          </p:cNvPr>
          <p:cNvGrpSpPr/>
          <p:nvPr/>
        </p:nvGrpSpPr>
        <p:grpSpPr>
          <a:xfrm>
            <a:off x="476859" y="2629084"/>
            <a:ext cx="10941220" cy="3968698"/>
            <a:chOff x="945977" y="2629084"/>
            <a:chExt cx="10941220" cy="39686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74BFE0-471E-403A-9B5A-3632050612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9931" y="2629084"/>
              <a:ext cx="8937266" cy="3968698"/>
              <a:chOff x="-731310" y="999067"/>
              <a:chExt cx="12618511" cy="560341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86B6D69C-99E6-4DEF-A61A-78C1F10176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731310" y="999067"/>
                <a:ext cx="4571996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0BDF75CE-227D-4BF9-905C-54E0A5951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731310" y="3859279"/>
                <a:ext cx="4571996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03389629-ACF1-42F4-AE33-17AEAAD2528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15201" y="999067"/>
                <a:ext cx="4572000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FB1161A4-3E31-4411-BFB1-4A1BC0B82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15200" y="3859279"/>
                <a:ext cx="4572001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D2030F-AFB7-4723-A67E-EF452481B730}"/>
                </a:ext>
              </a:extLst>
            </p:cNvPr>
            <p:cNvSpPr txBox="1"/>
            <p:nvPr/>
          </p:nvSpPr>
          <p:spPr>
            <a:xfrm>
              <a:off x="945977" y="3486117"/>
              <a:ext cx="1760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Commercial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13838C-9B3C-4E95-A381-FA17C78C72CA}"/>
                </a:ext>
              </a:extLst>
            </p:cNvPr>
            <p:cNvSpPr txBox="1"/>
            <p:nvPr/>
          </p:nvSpPr>
          <p:spPr>
            <a:xfrm>
              <a:off x="945977" y="5210827"/>
              <a:ext cx="1760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Larger</a:t>
              </a:r>
            </a:p>
            <a:p>
              <a:pPr algn="ctr"/>
              <a:r>
                <a:rPr lang="en-US" sz="1600">
                  <a:solidFill>
                    <a:srgbClr val="002E6C"/>
                  </a:solidFill>
                </a:rPr>
                <a:t>Commercial Center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5F4152-64E9-47D2-AE72-C6EAC1E79F17}"/>
                </a:ext>
              </a:extLst>
            </p:cNvPr>
            <p:cNvSpPr txBox="1"/>
            <p:nvPr/>
          </p:nvSpPr>
          <p:spPr>
            <a:xfrm>
              <a:off x="6967351" y="3185040"/>
              <a:ext cx="1760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Mixed Use</a:t>
              </a:r>
            </a:p>
            <a:p>
              <a:pPr algn="ctr"/>
              <a:r>
                <a:rPr lang="en-US" sz="1600">
                  <a:solidFill>
                    <a:srgbClr val="002E6C"/>
                  </a:solidFill>
                </a:rPr>
                <a:t>(homes over businesses)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BF316E-B84C-4240-B3A8-5A16CE544545}"/>
                </a:ext>
              </a:extLst>
            </p:cNvPr>
            <p:cNvSpPr txBox="1"/>
            <p:nvPr/>
          </p:nvSpPr>
          <p:spPr>
            <a:xfrm>
              <a:off x="6967351" y="5335682"/>
              <a:ext cx="1760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E6C"/>
                  </a:solidFill>
                </a:rPr>
                <a:t>Light</a:t>
              </a:r>
            </a:p>
            <a:p>
              <a:pPr algn="ctr"/>
              <a:r>
                <a:rPr lang="en-US" sz="1600">
                  <a:solidFill>
                    <a:srgbClr val="002E6C"/>
                  </a:solidFill>
                </a:rPr>
                <a:t>Industrial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46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02E6C"/>
                </a:solidFill>
                <a:latin typeface="Candara" panose="020E0502030303020204" pitchFamily="34" charset="0"/>
              </a:rPr>
              <a:t>Geobudgeting: Commercial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58E92-1A03-4992-9B9D-438540AAD34D}"/>
              </a:ext>
            </a:extLst>
          </p:cNvPr>
          <p:cNvSpPr txBox="1"/>
          <p:nvPr/>
        </p:nvSpPr>
        <p:spPr>
          <a:xfrm>
            <a:off x="524786" y="2703443"/>
            <a:ext cx="1550504" cy="54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2B7B74-5476-4B97-A559-BEC88B7187C3}"/>
              </a:ext>
            </a:extLst>
          </p:cNvPr>
          <p:cNvGrpSpPr>
            <a:grpSpLocks noChangeAspect="1"/>
          </p:cNvGrpSpPr>
          <p:nvPr/>
        </p:nvGrpSpPr>
        <p:grpSpPr>
          <a:xfrm>
            <a:off x="81294" y="1724032"/>
            <a:ext cx="12029412" cy="4881333"/>
            <a:chOff x="0" y="1673819"/>
            <a:chExt cx="12108920" cy="49135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B0A3ADB-B61F-4D05-B790-301B147D2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673819"/>
              <a:ext cx="2991690" cy="491359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22DCB4-EBE5-4CA9-83C4-0AA08C649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5434" y="1673819"/>
              <a:ext cx="2991690" cy="491359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7B5C95-291B-4213-8D96-E9EABA7AF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0868" y="1673819"/>
              <a:ext cx="3002620" cy="491359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884007C-5978-4119-BE76-8B371EBA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7231" y="1673819"/>
              <a:ext cx="2991689" cy="4913593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3AF32AE-2298-47FD-9A75-6A9C8241A8B9}"/>
              </a:ext>
            </a:extLst>
          </p:cNvPr>
          <p:cNvSpPr txBox="1"/>
          <p:nvPr/>
        </p:nvSpPr>
        <p:spPr>
          <a:xfrm>
            <a:off x="80698" y="1385478"/>
            <a:ext cx="285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E6C"/>
                </a:solidFill>
              </a:rPr>
              <a:t>General Commercial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BC9606-EDCE-4EDB-AE21-506DF1839244}"/>
              </a:ext>
            </a:extLst>
          </p:cNvPr>
          <p:cNvSpPr txBox="1"/>
          <p:nvPr/>
        </p:nvSpPr>
        <p:spPr>
          <a:xfrm>
            <a:off x="3092379" y="1380695"/>
            <a:ext cx="285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2E6C"/>
                </a:solidFill>
              </a:rPr>
              <a:t>Large Commercial Centers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34D04D-1C1A-48E1-AA54-48EC85C7FF78}"/>
              </a:ext>
            </a:extLst>
          </p:cNvPr>
          <p:cNvSpPr txBox="1"/>
          <p:nvPr/>
        </p:nvSpPr>
        <p:spPr>
          <a:xfrm>
            <a:off x="6104060" y="1384756"/>
            <a:ext cx="285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2E6C"/>
                </a:solidFill>
              </a:rPr>
              <a:t>Mixed 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477D0F-3609-49EE-BD2F-544A16F18092}"/>
              </a:ext>
            </a:extLst>
          </p:cNvPr>
          <p:cNvSpPr txBox="1"/>
          <p:nvPr/>
        </p:nvSpPr>
        <p:spPr>
          <a:xfrm>
            <a:off x="9138661" y="1380695"/>
            <a:ext cx="285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2E6C"/>
                </a:solidFill>
              </a:rPr>
              <a:t>Light Industrial</a:t>
            </a:r>
          </a:p>
        </p:txBody>
      </p:sp>
    </p:spTree>
    <p:extLst>
      <p:ext uri="{BB962C8B-B14F-4D97-AF65-F5344CB8AC3E}">
        <p14:creationId xmlns:p14="http://schemas.microsoft.com/office/powerpoint/2010/main" val="2431822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A5866B00BB044D8055A452FB9B791F" ma:contentTypeVersion="15" ma:contentTypeDescription="Create a new document." ma:contentTypeScope="" ma:versionID="15fe77ff7c8fdf72d2432c4b26327116">
  <xsd:schema xmlns:xsd="http://www.w3.org/2001/XMLSchema" xmlns:xs="http://www.w3.org/2001/XMLSchema" xmlns:p="http://schemas.microsoft.com/office/2006/metadata/properties" xmlns:ns2="a4a02cf7-5cb9-449d-9578-56e134fee2ac" xmlns:ns3="fd4c3851-ff28-4ddb-828a-e6c6a9d5fa79" targetNamespace="http://schemas.microsoft.com/office/2006/metadata/properties" ma:root="true" ma:fieldsID="56dfb1f3df6860bc33b6335f37ca5ac8" ns2:_="" ns3:_="">
    <xsd:import namespace="a4a02cf7-5cb9-449d-9578-56e134fee2ac"/>
    <xsd:import namespace="fd4c3851-ff28-4ddb-828a-e6c6a9d5f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da43f878ca754e69b6716cd9708c667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2cf7-5cb9-449d-9578-56e134fee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c3e1d2a-d69f-4f06-8d0a-aab2fdd6e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da43f878ca754e69b6716cd9708c6673" ma:index="22" ma:taxonomy="true" ma:internalName="da43f878ca754e69b6716cd9708c6673" ma:taxonomyFieldName="Element" ma:displayName="Element" ma:default="" ma:fieldId="{da43f878-ca75-4e69-b671-6cd9708c6673}" ma:taxonomyMulti="true" ma:sspId="5c3e1d2a-d69f-4f06-8d0a-aab2fdd6e988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c3851-ff28-4ddb-828a-e6c6a9d5fa7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02038a-bf29-46c3-9508-86f071324096}" ma:internalName="TaxCatchAll" ma:showField="CatchAllData" ma:web="fd4c3851-ff28-4ddb-828a-e6c6a9d5fa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4c3851-ff28-4ddb-828a-e6c6a9d5fa79" xsi:nil="true"/>
    <lcf76f155ced4ddcb4097134ff3c332f xmlns="a4a02cf7-5cb9-449d-9578-56e134fee2ac">
      <Terms xmlns="http://schemas.microsoft.com/office/infopath/2007/PartnerControls"/>
    </lcf76f155ced4ddcb4097134ff3c332f>
    <da43f878ca754e69b6716cd9708c6673 xmlns="a4a02cf7-5cb9-449d-9578-56e134fee2ac">
      <Terms xmlns="http://schemas.microsoft.com/office/infopath/2007/PartnerControls"/>
    </da43f878ca754e69b6716cd9708c6673>
  </documentManagement>
</p:properties>
</file>

<file path=customXml/itemProps1.xml><?xml version="1.0" encoding="utf-8"?>
<ds:datastoreItem xmlns:ds="http://schemas.openxmlformats.org/officeDocument/2006/customXml" ds:itemID="{0F497901-5314-45D7-9A99-05D7761FD2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BC14B9-6A39-480B-8D20-94B2812BE7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02cf7-5cb9-449d-9578-56e134fee2ac"/>
    <ds:schemaRef ds:uri="fd4c3851-ff28-4ddb-828a-e6c6a9d5fa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198A65-0A45-4C01-9996-E6EABB5FA81C}">
  <ds:schemaRefs>
    <ds:schemaRef ds:uri="http://schemas.microsoft.com/office/2006/metadata/properties"/>
    <ds:schemaRef ds:uri="http://schemas.microsoft.com/office/infopath/2007/PartnerControls"/>
    <ds:schemaRef ds:uri="fd4c3851-ff28-4ddb-828a-e6c6a9d5fa79"/>
    <ds:schemaRef ds:uri="a4a02cf7-5cb9-449d-9578-56e134fee2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5125</TotalTime>
  <Words>613</Words>
  <Application>Microsoft Macintosh PowerPoint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Candara</vt:lpstr>
      <vt:lpstr>Lato</vt:lpstr>
      <vt:lpstr>Myanmar Text</vt:lpstr>
      <vt:lpstr>Office Theme</vt:lpstr>
      <vt:lpstr> Land Use</vt:lpstr>
      <vt:lpstr>Legislative Updates</vt:lpstr>
      <vt:lpstr>PowerPoint Presentation</vt:lpstr>
      <vt:lpstr>PowerPoint Presentation</vt:lpstr>
      <vt:lpstr>Community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Land Use Maps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Salem</dc:creator>
  <cp:lastModifiedBy>Tim Carroll</cp:lastModifiedBy>
  <cp:revision>230</cp:revision>
  <dcterms:created xsi:type="dcterms:W3CDTF">2020-08-10T22:36:50Z</dcterms:created>
  <dcterms:modified xsi:type="dcterms:W3CDTF">2025-05-02T16:55:47Z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0x0101005AA5866B00BB044D8055A452FB9B791F</vt:lpwstr>
  </property>
</Properties>
</file>