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61" r:id="rId7"/>
    <p:sldId id="259" r:id="rId8"/>
    <p:sldId id="262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Andrews" initials="RA" lastIdx="3" clrIdx="0">
    <p:extLst>
      <p:ext uri="{19B8F6BF-5375-455C-9EA6-DF929625EA0E}">
        <p15:presenceInfo xmlns:p15="http://schemas.microsoft.com/office/powerpoint/2012/main" userId="S::Ryan.Andrews@cityoflacey.org::93d9507a-e719-40ee-bbbd-d5ecd6b0fa3f" providerId="AD"/>
      </p:ext>
    </p:extLst>
  </p:cmAuthor>
  <p:cmAuthor id="2" name="Linsey Fields" initials="LF" lastIdx="3" clrIdx="1">
    <p:extLst>
      <p:ext uri="{19B8F6BF-5375-455C-9EA6-DF929625EA0E}">
        <p15:presenceInfo xmlns:p15="http://schemas.microsoft.com/office/powerpoint/2012/main" userId="S::linsey.fields@cityoflacey.org::b111a631-b6bf-4cc4-9459-965f1bb0d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79BDE8"/>
    <a:srgbClr val="068C72"/>
    <a:srgbClr val="C4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0FD1A-7383-4226-B246-8EEE8F381C67}" v="150" dt="2025-03-18T20:45:51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367D-1C56-4B17-971F-C82605F20091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0EB0-756B-445A-9C73-BB86FC0B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0EB0-756B-445A-9C73-BB86FC0B43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0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BEF2-6E88-4A4D-BEDE-AAF7D349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309" y="1041400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Sample Slide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C68D-768F-4E10-A80B-C29C07692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9" y="342900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68C7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60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A688-6D6E-4FD9-89CC-51A68A5E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681037"/>
            <a:ext cx="9191920" cy="1325563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546F-9D68-45B5-902B-B4C0A0F733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108430"/>
            <a:ext cx="9191920" cy="36984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6x6 rule for text: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A688-6D6E-4FD9-89CC-51A68A5E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681037"/>
            <a:ext cx="9191920" cy="1325563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546F-9D68-45B5-902B-B4C0A0F733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108430"/>
            <a:ext cx="4414887" cy="36984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6x6 rule for text: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9BACE-0A7C-4815-AFF8-9C33B023B4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89063" y="2108430"/>
            <a:ext cx="4595960" cy="369848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b="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6x6 rule for text: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8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96B4-3C42-48A6-B168-E3DCE3E4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45235" cy="1325563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915C3-645D-4A77-8C57-AB6C75BB6C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845199"/>
            <a:ext cx="8945235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6x6 rule for text: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8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6C5D-7B3E-430F-9FE6-AE2CA770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9115" cy="1325563"/>
          </a:xfrm>
        </p:spPr>
        <p:txBody>
          <a:bodyPr/>
          <a:lstStyle>
            <a:lvl1pPr>
              <a:defRPr b="1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38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268B4-8041-4E89-BC91-FCD9A6E3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6A65-BA87-4990-BD2A-C1016729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A9015-F62B-4AE2-A46B-723AD8C60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DAB9-7173-4FB8-AD79-B1651BC0E606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78AC-01B8-437E-A7D0-25C18491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08277-1693-444F-917E-EB071467F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69A44-02B7-41D5-B04F-ACC6B47A4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1FC7D-2B4E-46CC-9506-A806E3DA03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thurstonclimatecollaborative.org/city-county-initiative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thurstonclimatecollaborative.org/regional-initiatives/energize-thurston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7383C9-E14D-49CA-91E4-BB5ECCA0BCCF}"/>
              </a:ext>
            </a:extLst>
          </p:cNvPr>
          <p:cNvSpPr txBox="1">
            <a:spLocks/>
          </p:cNvSpPr>
          <p:nvPr/>
        </p:nvSpPr>
        <p:spPr>
          <a:xfrm>
            <a:off x="703418" y="2221978"/>
            <a:ext cx="9983631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Climate and Sustainability Update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08C6E5-E449-4172-8C1F-6B8B320AAB42}"/>
              </a:ext>
            </a:extLst>
          </p:cNvPr>
          <p:cNvSpPr txBox="1">
            <a:spLocks/>
          </p:cNvSpPr>
          <p:nvPr/>
        </p:nvSpPr>
        <p:spPr>
          <a:xfrm>
            <a:off x="703419" y="3303741"/>
            <a:ext cx="9144000" cy="48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A28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68C72"/>
                </a:solidFill>
                <a:latin typeface="Open Sans"/>
              </a:rPr>
              <a:t>City Council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|April 1, 2025</a:t>
            </a:r>
          </a:p>
        </p:txBody>
      </p:sp>
    </p:spTree>
    <p:extLst>
      <p:ext uri="{BB962C8B-B14F-4D97-AF65-F5344CB8AC3E}">
        <p14:creationId xmlns:p14="http://schemas.microsoft.com/office/powerpoint/2010/main" val="19385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838200" y="965200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2025 </a:t>
            </a:r>
            <a:r>
              <a:rPr lang="en-US" sz="3600" dirty="0">
                <a:solidFill>
                  <a:srgbClr val="005596"/>
                </a:solidFill>
                <a:latin typeface="Open Sans"/>
              </a:rPr>
              <a:t>Lacey Workplan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0836-D19E-4196-9F92-971CABBB075E}"/>
              </a:ext>
            </a:extLst>
          </p:cNvPr>
          <p:cNvSpPr txBox="1">
            <a:spLocks/>
          </p:cNvSpPr>
          <p:nvPr/>
        </p:nvSpPr>
        <p:spPr>
          <a:xfrm>
            <a:off x="552450" y="1825623"/>
            <a:ext cx="4878096" cy="39941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A28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68C72"/>
                </a:solidFill>
                <a:latin typeface="Open Sans"/>
              </a:rPr>
              <a:t>TCMC Jurisdiction Workplans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68C7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46164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Workplans include 2025 climate and </a:t>
            </a:r>
            <a:r>
              <a:rPr lang="en-US" sz="2600" dirty="0">
                <a:solidFill>
                  <a:sysClr val="windowText" lastClr="000000"/>
                </a:solidFill>
                <a:latin typeface="Open Sans"/>
              </a:rPr>
              <a:t>sustainability projects.</a:t>
            </a:r>
            <a:endParaRPr lang="en-US" sz="2600" dirty="0">
              <a:solidFill>
                <a:sysClr val="windowText" lastClr="000000"/>
              </a:solidFill>
              <a:latin typeface="Open Sans"/>
              <a:ea typeface="Open Sans"/>
              <a:cs typeface="Open Sans"/>
            </a:endParaRPr>
          </a:p>
          <a:p>
            <a:pPr marL="46164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You can find workplans at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https://thurstonclimatecollaborative.org/city-county-initiatives/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Lacey Workplan Sectors:</a:t>
            </a: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Energy and Buildings</a:t>
            </a: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Open Sans"/>
              </a:rPr>
              <a:t>Transportation</a:t>
            </a:r>
            <a:endParaRPr lang="en-US" sz="2600" dirty="0">
              <a:solidFill>
                <a:sysClr val="windowText" lastClr="000000"/>
              </a:solidFill>
              <a:latin typeface="Open Sans"/>
              <a:ea typeface="Open Sans"/>
              <a:cs typeface="Open Sans"/>
            </a:endParaRP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Water and Wastewater</a:t>
            </a: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Open Sans"/>
              </a:rPr>
              <a:t>Agriculture-Forests </a:t>
            </a:r>
            <a:endParaRPr lang="en-US" sz="2600" dirty="0">
              <a:solidFill>
                <a:sysClr val="windowText" lastClr="000000"/>
              </a:solidFill>
              <a:latin typeface="Open Sans"/>
              <a:ea typeface="Open Sans"/>
              <a:cs typeface="Open Sans"/>
            </a:endParaRP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Cross Cutting Sector</a:t>
            </a: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BF005-E86A-44D0-B8C3-B794D66A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546" y="2099092"/>
            <a:ext cx="4617423" cy="29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802341" y="606611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Thurston Climate Mitigation Collaborative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0836-D19E-4196-9F92-971CABBB075E}"/>
              </a:ext>
            </a:extLst>
          </p:cNvPr>
          <p:cNvSpPr txBox="1">
            <a:spLocks/>
          </p:cNvSpPr>
          <p:nvPr/>
        </p:nvSpPr>
        <p:spPr>
          <a:xfrm>
            <a:off x="690419" y="1568824"/>
            <a:ext cx="4617422" cy="407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A28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rgbClr val="068C72"/>
                </a:solidFill>
                <a:latin typeface="Open Sans"/>
              </a:rPr>
              <a:t>2024 Complete Regional Initiatives:</a:t>
            </a:r>
            <a:endParaRPr lang="en-US" sz="1400" b="1" i="0" u="none" strike="noStrike" kern="1200" cap="none" spc="0" normalizeH="0" baseline="0" noProof="0" dirty="0">
              <a:ln>
                <a:noFill/>
              </a:ln>
              <a:solidFill>
                <a:srgbClr val="068C7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6164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Open Sans"/>
              </a:rPr>
              <a:t>Energize Thurston moves forward to implementation.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61645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Open Sans"/>
              </a:rPr>
              <a:t>Home Energy Score Program (HES)-a model ordinance was approved by the Executive Committee of the Thurston Climate Mitigation Collaborative (TCMC).</a:t>
            </a:r>
            <a:endParaRPr lang="en-US" sz="1400" dirty="0">
              <a:solidFill>
                <a:sysClr val="windowText" lastClr="000000"/>
              </a:solidFill>
              <a:latin typeface="Open Sans"/>
              <a:ea typeface="Open Sans"/>
              <a:cs typeface="Open Sans"/>
            </a:endParaRPr>
          </a:p>
          <a:p>
            <a:pPr marL="46164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Each jurisdiction will move through government process.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61645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Open Sans"/>
              </a:rPr>
              <a:t>Community and Economic Development  (CED)Staff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Team will place HES on 2026 workplan for council consideration.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400" b="1" dirty="0">
                <a:solidFill>
                  <a:srgbClr val="068C72"/>
                </a:solidFill>
                <a:latin typeface="Open Sans"/>
              </a:rPr>
              <a:t>2025-2026 Administrative Updates</a:t>
            </a:r>
            <a:endParaRPr lang="en-US" sz="1400" b="1" dirty="0">
              <a:solidFill>
                <a:srgbClr val="068C72"/>
              </a:solidFill>
              <a:latin typeface="Open Sans"/>
              <a:ea typeface="Open Sans"/>
              <a:cs typeface="Open Sans"/>
            </a:endParaRPr>
          </a:p>
          <a:p>
            <a:pPr marL="461645" lvl="1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latin typeface="Open Sans"/>
              </a:rPr>
              <a:t>TCMC </a:t>
            </a:r>
            <a:r>
              <a:rPr lang="en-US" sz="1400" dirty="0">
                <a:solidFill>
                  <a:sysClr val="windowText" lastClr="000000"/>
                </a:solidFill>
                <a:latin typeface="Open Sans"/>
              </a:rPr>
              <a:t>Staff Team will start minor administrative updates.</a:t>
            </a:r>
            <a:endParaRPr lang="en-US" sz="1400" dirty="0">
              <a:solidFill>
                <a:sysClr val="windowText" lastClr="000000"/>
              </a:solidFill>
              <a:latin typeface="Open Sans"/>
              <a:ea typeface="Open Sans"/>
              <a:cs typeface="Open Sans"/>
            </a:endParaRP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These updates will be scoped during spring/summer of 2025. 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6164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Open Sans"/>
              </a:rPr>
              <a:t>Work with a consultant will start fall/winter 2025.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BF005-E86A-44D0-B8C3-B794D66A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546" y="1825624"/>
            <a:ext cx="4617423" cy="34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21C6-2833-41A4-A9EC-C93E7B7BBFD3}"/>
              </a:ext>
            </a:extLst>
          </p:cNvPr>
          <p:cNvSpPr txBox="1">
            <a:spLocks/>
          </p:cNvSpPr>
          <p:nvPr/>
        </p:nvSpPr>
        <p:spPr>
          <a:xfrm>
            <a:off x="838200" y="965200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5596"/>
                </a:solidFill>
                <a:latin typeface="Open Sans"/>
              </a:rPr>
              <a:t>Energize Thurston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EBFF-74CB-43FF-8C0B-08A9F85DBA7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334933" cy="3651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 have </a:t>
            </a:r>
            <a:r>
              <a:rPr lang="en-US" b="1" dirty="0">
                <a:solidFill>
                  <a:srgbClr val="068C72"/>
                </a:solidFill>
                <a:latin typeface="Open Sans"/>
              </a:rPr>
              <a:t>launched!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68C7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461963" marR="0" lvl="0" indent="-231775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Lacey will host its workshop on April 22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at 6:30 p.m. at Lacey Timberland Library.</a:t>
            </a:r>
          </a:p>
          <a:p>
            <a:pPr marL="461963" marR="0" lvl="0" indent="-231775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Using HEAR funding Lacey will </a:t>
            </a:r>
            <a:r>
              <a:rPr lang="en-US" sz="2400" dirty="0">
                <a:solidFill>
                  <a:sysClr val="windowText" lastClr="000000"/>
                </a:solidFill>
                <a:latin typeface="Open Sans"/>
              </a:rPr>
              <a:t>be able to help 40 homes.</a:t>
            </a:r>
          </a:p>
          <a:p>
            <a:pPr marL="461963" marR="0" lvl="0" indent="-231775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22 fully-subsidized and 18 partially- subsidized.</a:t>
            </a:r>
          </a:p>
          <a:p>
            <a:pPr marL="461963" marR="0" lvl="0" indent="-231775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Open Sans"/>
              </a:rPr>
              <a:t>An online workshop will be available, stay tuned for more.</a:t>
            </a:r>
          </a:p>
          <a:p>
            <a:pPr marL="461963" marR="0" lvl="0" indent="-231775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Find more information and register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https://thurstonclimatecollaborative.org/regional-initiatives/energize-thurston/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461963" marR="0" lvl="0" indent="-231775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73A8C-7671-43D0-A44F-4CF4ED53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93" y="2377385"/>
            <a:ext cx="4860601" cy="25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21C6-2833-41A4-A9EC-C93E7B7BBFD3}"/>
              </a:ext>
            </a:extLst>
          </p:cNvPr>
          <p:cNvSpPr txBox="1">
            <a:spLocks/>
          </p:cNvSpPr>
          <p:nvPr/>
        </p:nvSpPr>
        <p:spPr>
          <a:xfrm>
            <a:off x="838200" y="965200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5596"/>
                </a:solidFill>
                <a:latin typeface="Open Sans"/>
              </a:rPr>
              <a:t>Comprehensive Plan Update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EBFF-74CB-43FF-8C0B-08A9F85DBA7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334933" cy="3651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Draft Goals and Policies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GHG Sub-Element draft goals and policies are being reviewed by staff.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Open Sans"/>
              </a:rPr>
              <a:t>The Climate Resilience Sub-Element draft goals and policies are completed.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Open Sans"/>
              </a:rPr>
              <a:t>Both elements had community input during our open house.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Open Sans"/>
              </a:rPr>
              <a:t>The City Council and Planning Commission will review both elements draft goals/policies this month.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A1214-974B-46E9-86E7-D6FC63CE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3" y="2086493"/>
            <a:ext cx="4100945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21C6-2833-41A4-A9EC-C93E7B7BBFD3}"/>
              </a:ext>
            </a:extLst>
          </p:cNvPr>
          <p:cNvSpPr txBox="1">
            <a:spLocks/>
          </p:cNvSpPr>
          <p:nvPr/>
        </p:nvSpPr>
        <p:spPr>
          <a:xfrm>
            <a:off x="838200" y="965200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5596"/>
                </a:solidFill>
                <a:latin typeface="Open Sans"/>
              </a:rPr>
              <a:t>Comprehensive Plan Update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EBFF-74CB-43FF-8C0B-08A9F85DBA7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334933" cy="3651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Community Input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Lacey community members attended our February open house.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Lacey staff attended a community information session hosted by TCAT.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Open Sans"/>
              </a:rPr>
              <a:t>Some comments we heard: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Open Sans"/>
              </a:rPr>
              <a:t>“We want to maintain tree city USA status”.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“EV revolution”.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Open Sans"/>
              </a:rPr>
              <a:t>“Ways to participate in solar power outside of panels on your roof”.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Open Sans"/>
              </a:rPr>
              <a:t>“How is equity considered in these plans”?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465A7-8050-4DD9-8675-D1E53A19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76" y="1685417"/>
            <a:ext cx="3101570" cy="41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471D7F-D533-4FF5-A5B3-65F4342C3388}"/>
              </a:ext>
            </a:extLst>
          </p:cNvPr>
          <p:cNvSpPr txBox="1">
            <a:spLocks/>
          </p:cNvSpPr>
          <p:nvPr/>
        </p:nvSpPr>
        <p:spPr>
          <a:xfrm>
            <a:off x="838200" y="965200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Questions</a:t>
            </a:r>
            <a:r>
              <a:rPr lang="en-US" sz="3600" dirty="0">
                <a:solidFill>
                  <a:srgbClr val="005596"/>
                </a:solidFill>
                <a:latin typeface="Open San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CB0E65-D95A-4749-B363-73D00B8A3DEB}"/>
              </a:ext>
            </a:extLst>
          </p:cNvPr>
          <p:cNvSpPr txBox="1">
            <a:spLocks/>
          </p:cNvSpPr>
          <p:nvPr/>
        </p:nvSpPr>
        <p:spPr>
          <a:xfrm>
            <a:off x="740294" y="3163975"/>
            <a:ext cx="7308273" cy="189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68C72"/>
                </a:solidFill>
                <a:latin typeface="Open Sans"/>
              </a:rPr>
              <a:t>Linsey Fields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8C7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Climate and Sustainability Coordinator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68C72"/>
                </a:solidFill>
                <a:latin typeface="Open Sans"/>
              </a:rPr>
              <a:t>Linsey.fields@cityoflacey.org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03408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Lacey Theme 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Lacey Theme 2025" id="{AF56F61E-8E8A-43E6-9CF6-199B63E59F48}" vid="{FA4064DA-ED61-4F6A-BE83-245A7AC18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5866B00BB044D8055A452FB9B791F" ma:contentTypeVersion="15" ma:contentTypeDescription="Create a new document." ma:contentTypeScope="" ma:versionID="15fe77ff7c8fdf72d2432c4b26327116">
  <xsd:schema xmlns:xsd="http://www.w3.org/2001/XMLSchema" xmlns:xs="http://www.w3.org/2001/XMLSchema" xmlns:p="http://schemas.microsoft.com/office/2006/metadata/properties" xmlns:ns2="a4a02cf7-5cb9-449d-9578-56e134fee2ac" xmlns:ns3="fd4c3851-ff28-4ddb-828a-e6c6a9d5fa79" targetNamespace="http://schemas.microsoft.com/office/2006/metadata/properties" ma:root="true" ma:fieldsID="56dfb1f3df6860bc33b6335f37ca5ac8" ns2:_="" ns3:_="">
    <xsd:import namespace="a4a02cf7-5cb9-449d-9578-56e134fee2ac"/>
    <xsd:import namespace="fd4c3851-ff28-4ddb-828a-e6c6a9d5f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da43f878ca754e69b6716cd9708c667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02cf7-5cb9-449d-9578-56e134fee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3e1d2a-d69f-4f06-8d0a-aab2fdd6e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da43f878ca754e69b6716cd9708c6673" ma:index="22" ma:taxonomy="true" ma:internalName="da43f878ca754e69b6716cd9708c6673" ma:taxonomyFieldName="Element" ma:displayName="Element" ma:default="" ma:fieldId="{da43f878-ca75-4e69-b671-6cd9708c6673}" ma:taxonomyMulti="true" ma:sspId="5c3e1d2a-d69f-4f06-8d0a-aab2fdd6e988" ma:termSetId="b49f64b3-4722-4336-9a5c-56c326b344d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c3851-ff28-4ddb-828a-e6c6a9d5fa7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902038a-bf29-46c3-9508-86f071324096}" ma:internalName="TaxCatchAll" ma:showField="CatchAllData" ma:web="fd4c3851-ff28-4ddb-828a-e6c6a9d5f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a02cf7-5cb9-449d-9578-56e134fee2ac">
      <Terms xmlns="http://schemas.microsoft.com/office/infopath/2007/PartnerControls"/>
    </lcf76f155ced4ddcb4097134ff3c332f>
    <TaxCatchAll xmlns="fd4c3851-ff28-4ddb-828a-e6c6a9d5fa79" xsi:nil="true"/>
    <da43f878ca754e69b6716cd9708c6673 xmlns="a4a02cf7-5cb9-449d-9578-56e134fee2ac">
      <Terms xmlns="http://schemas.microsoft.com/office/infopath/2007/PartnerControls"/>
    </da43f878ca754e69b6716cd9708c667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B37F6-E64B-4157-B9E7-16993E62F2F8}"/>
</file>

<file path=customXml/itemProps2.xml><?xml version="1.0" encoding="utf-8"?>
<ds:datastoreItem xmlns:ds="http://schemas.openxmlformats.org/officeDocument/2006/customXml" ds:itemID="{E107E662-4A5C-4D76-9E44-A546E6AE1D5F}">
  <ds:schemaRefs>
    <ds:schemaRef ds:uri="1eb0fd09-c0c8-49f7-89b0-e5279a15143c"/>
    <ds:schemaRef ds:uri="d36d7724-7fb9-475f-9ec3-94d59a52898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533BCE-7D91-4D62-BC88-CA585E64D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Lacey Theme 2025</Template>
  <TotalTime>70</TotalTime>
  <Words>369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City of Lacey Theme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Feliciano</dc:creator>
  <cp:lastModifiedBy>Shannon Bell</cp:lastModifiedBy>
  <cp:revision>39</cp:revision>
  <dcterms:created xsi:type="dcterms:W3CDTF">2024-12-06T23:32:24Z</dcterms:created>
  <dcterms:modified xsi:type="dcterms:W3CDTF">2025-03-21T14:47:27Z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0x0101005AA5866B00BB044D8055A452FB9B791F</vt:lpwstr>
  </property>
  <property fmtid="{D5CDD505-2E9C-101B-9397-08002B2CF9AE}" pid="3" name="MediaServiceImageTags">
    <vt:lpwstr/>
  </property>
</Properties>
</file>