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A_A15B7960.xml" ContentType="application/vnd.ms-powerpoint.comments+xml"/>
  <Override PartName="/ppt/notesSlides/notesSlide10.xml" ContentType="application/vnd.openxmlformats-officedocument.presentationml.notesSlide+xml"/>
  <Override PartName="/ppt/comments/modernComment_14E_1837A4B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326" r:id="rId6"/>
    <p:sldId id="327" r:id="rId7"/>
    <p:sldId id="335" r:id="rId8"/>
    <p:sldId id="337" r:id="rId9"/>
    <p:sldId id="309" r:id="rId10"/>
    <p:sldId id="311" r:id="rId11"/>
    <p:sldId id="310" r:id="rId12"/>
    <p:sldId id="308" r:id="rId13"/>
    <p:sldId id="316" r:id="rId14"/>
    <p:sldId id="321" r:id="rId15"/>
    <p:sldId id="324" r:id="rId16"/>
    <p:sldId id="323" r:id="rId17"/>
    <p:sldId id="322" r:id="rId18"/>
    <p:sldId id="325" r:id="rId19"/>
    <p:sldId id="314" r:id="rId20"/>
    <p:sldId id="315" r:id="rId21"/>
    <p:sldId id="285" r:id="rId22"/>
    <p:sldId id="338" r:id="rId23"/>
    <p:sldId id="328" r:id="rId24"/>
    <p:sldId id="329" r:id="rId25"/>
    <p:sldId id="330" r:id="rId26"/>
    <p:sldId id="331" r:id="rId27"/>
    <p:sldId id="332" r:id="rId28"/>
    <p:sldId id="334" r:id="rId29"/>
    <p:sldId id="333" r:id="rId30"/>
    <p:sldId id="3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72D0A-5F84-74AA-2279-57F197F71B22}" name="Ryan Andrews" initials="RA" userId="S::ryan.andrews@cityoflacey.org::93d9507a-e719-40ee-bbbd-d5ecd6b0fa3f" providerId="AD"/>
  <p188:author id="{5058D930-C406-0393-EC06-03EDAACBC92D}" name="Robyn Wong" initials="RW" userId="S::robyn@raimiassociates.com::47c4581f-2535-4179-9ef2-e151ab7071a7" providerId="AD"/>
  <p188:author id="{6FD90CE4-400D-F1B7-D020-5065B58383C1}" name="Ron Whitmore" initials="RW" userId="S::ron@raimiassociates.com::abd03c31-47d0-4c1b-95a7-15d8a8efaf63" providerId="AD"/>
  <p188:author id="{4F62AEE4-F3FA-5120-143D-BCF59406DC8E}" name="Guest User" initials="GU" userId="S::urn:spo:anon#fd1919e2176c5e7a2f5adb31a96a3a7551b57f94cf6d1d331d92f5844e58cd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53C"/>
    <a:srgbClr val="F3C31A"/>
    <a:srgbClr val="F7A800"/>
    <a:srgbClr val="0872B6"/>
    <a:srgbClr val="005696"/>
    <a:srgbClr val="66AAD3"/>
    <a:srgbClr val="238F93"/>
    <a:srgbClr val="E27631"/>
    <a:srgbClr val="246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6947A-62F9-3ED6-AE38-BA62B2DC71A1}" v="391" dt="2025-04-07T15:21:37.803"/>
    <p1510:client id="{3EADBA26-6089-DEDD-6539-C48798666B8A}" v="199" dt="2025-04-07T15:00:20.834"/>
    <p1510:client id="{F3689B5F-5847-2379-79F2-21772626F1B7}" v="14" dt="2025-04-07T20:42:56.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6"/>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3A_A15B7960.xml><?xml version="1.0" encoding="utf-8"?>
<p188:cmLst xmlns:a="http://schemas.openxmlformats.org/drawingml/2006/main" xmlns:r="http://schemas.openxmlformats.org/officeDocument/2006/relationships" xmlns:p188="http://schemas.microsoft.com/office/powerpoint/2018/8/main">
  <p188:cm id="{137C5E01-873C-432C-8505-282EA5DC55EA}" authorId="{6FB72D0A-5F84-74AA-2279-57F197F71B22}" created="2025-04-03T16:56:14.476">
    <pc:sldMkLst xmlns:pc="http://schemas.microsoft.com/office/powerpoint/2013/main/command">
      <pc:docMk/>
      <pc:sldMk cId="2707126624" sldId="314"/>
    </pc:sldMkLst>
    <p188:txBody>
      <a:bodyPr/>
      <a:lstStyle/>
      <a:p>
        <a:r>
          <a:rPr lang="en-US"/>
          <a:t>Add a placeholder slide just for council presentation that provides an overview of the PC's feedback </a:t>
        </a:r>
      </a:p>
    </p188:txBody>
    <p188:extLst>
      <p:ext xmlns:p="http://schemas.openxmlformats.org/presentationml/2006/main" uri="{57CB4572-C831-44C2-8A1C-0ADB6CCDFE69}">
        <p223:reactions xmlns:p223="http://schemas.microsoft.com/office/powerpoint/2022/03/main">
          <p223:rxn type="👍">
            <p223:instance time="2025-04-03T18:08:34.756" authorId="{4F62AEE4-F3FA-5120-143D-BCF59406DC8E}"/>
          </p223:rxn>
        </p223:reactions>
      </p:ext>
    </p188:extLst>
  </p188:cm>
</p188:cmLst>
</file>

<file path=ppt/comments/modernComment_14E_1837A4BF.xml><?xml version="1.0" encoding="utf-8"?>
<p188:cmLst xmlns:a="http://schemas.openxmlformats.org/drawingml/2006/main" xmlns:r="http://schemas.openxmlformats.org/officeDocument/2006/relationships" xmlns:p188="http://schemas.microsoft.com/office/powerpoint/2018/8/main">
  <p188:cm id="{80516252-AD28-4A7A-99F9-61EBE9638003}" authorId="{6FB72D0A-5F84-74AA-2279-57F197F71B22}" created="2025-04-03T17:01:43.264">
    <pc:sldMkLst xmlns:pc="http://schemas.microsoft.com/office/powerpoint/2013/main/command">
      <pc:docMk/>
      <pc:sldMk cId="406299839" sldId="334"/>
    </pc:sldMkLst>
    <p188:txBody>
      <a:bodyPr/>
      <a:lstStyle/>
      <a:p>
        <a:r>
          <a:rPr lang="en-US"/>
          <a:t>PC feedback placeholder here too</a:t>
        </a:r>
      </a:p>
    </p188:txBody>
    <p188:extLst>
      <p:ext xmlns:p="http://schemas.openxmlformats.org/presentationml/2006/main" uri="{57CB4572-C831-44C2-8A1C-0ADB6CCDFE69}">
        <p223:reactions xmlns:p223="http://schemas.microsoft.com/office/powerpoint/2022/03/main">
          <p223:rxn type="👍">
            <p223:instance time="2025-04-03T18:08:52.350" authorId="{4F62AEE4-F3FA-5120-143D-BCF59406DC8E}"/>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05D95-54A5-1F44-B208-E07EE41AD230}"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5BC31-BC2C-8E4F-9381-C0EC562CA44A}" type="slidenum">
              <a:rPr lang="en-US" smtClean="0"/>
              <a:t>‹#›</a:t>
            </a:fld>
            <a:endParaRPr lang="en-US"/>
          </a:p>
        </p:txBody>
      </p:sp>
    </p:spTree>
    <p:extLst>
      <p:ext uri="{BB962C8B-B14F-4D97-AF65-F5344CB8AC3E}">
        <p14:creationId xmlns:p14="http://schemas.microsoft.com/office/powerpoint/2010/main" val="141092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Ron</a:t>
            </a:r>
          </a:p>
          <a:p>
            <a:endParaRPr lang="en-US"/>
          </a:p>
          <a:p>
            <a:r>
              <a:rPr lang="en-US"/>
              <a:t>Thank you, Ryan, Hans, and Linsey. Good evening commissioners.</a:t>
            </a:r>
          </a:p>
          <a:p>
            <a:endParaRPr lang="en-US"/>
          </a:p>
          <a:p>
            <a:r>
              <a:rPr lang="en-US"/>
              <a:t>My name is Ron Whitmore, and I’m a Principal with Raimi + Associates. Raimi + Associates is working with City staff and the Climate Team to prepare the Resilience Sub-Element.</a:t>
            </a:r>
          </a:p>
          <a:p>
            <a:endParaRPr lang="en-US"/>
          </a:p>
          <a:p>
            <a:r>
              <a:rPr lang="en-US"/>
              <a:t>I’ve been working in community sustainability for over 30 years across all sectors, including 13 years as a long-range planner and sustainability director in local government. For Raimi + Associates, I manage a mix of comprehensive plan updates and climate planning.</a:t>
            </a:r>
          </a:p>
        </p:txBody>
      </p:sp>
      <p:sp>
        <p:nvSpPr>
          <p:cNvPr id="4" name="Slide Number Placeholder 3"/>
          <p:cNvSpPr>
            <a:spLocks noGrp="1"/>
          </p:cNvSpPr>
          <p:nvPr>
            <p:ph type="sldNum" sz="quarter" idx="5"/>
          </p:nvPr>
        </p:nvSpPr>
        <p:spPr/>
        <p:txBody>
          <a:bodyPr/>
          <a:lstStyle/>
          <a:p>
            <a:fld id="{0925BC31-BC2C-8E4F-9381-C0EC562CA44A}" type="slidenum">
              <a:rPr lang="en-US" smtClean="0"/>
              <a:t>1</a:t>
            </a:fld>
            <a:endParaRPr lang="en-US"/>
          </a:p>
        </p:txBody>
      </p:sp>
    </p:spTree>
    <p:extLst>
      <p:ext uri="{BB962C8B-B14F-4D97-AF65-F5344CB8AC3E}">
        <p14:creationId xmlns:p14="http://schemas.microsoft.com/office/powerpoint/2010/main" val="384862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913F-3EAE-4670-E033-12528A94B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6105F-7B78-6924-0D3B-171A6745C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F9E0F-47D2-6019-A776-32558D3F5A57}"/>
              </a:ext>
            </a:extLst>
          </p:cNvPr>
          <p:cNvSpPr>
            <a:spLocks noGrp="1"/>
          </p:cNvSpPr>
          <p:nvPr>
            <p:ph type="body" idx="1"/>
          </p:nvPr>
        </p:nvSpPr>
        <p:spPr/>
        <p:txBody>
          <a:bodyPr/>
          <a:lstStyle/>
          <a:p>
            <a:r>
              <a:rPr lang="en-US"/>
              <a:t>From HB 1181 and articulated in the Commerce guidance document</a:t>
            </a:r>
          </a:p>
        </p:txBody>
      </p:sp>
      <p:sp>
        <p:nvSpPr>
          <p:cNvPr id="4" name="Slide Number Placeholder 3">
            <a:extLst>
              <a:ext uri="{FF2B5EF4-FFF2-40B4-BE49-F238E27FC236}">
                <a16:creationId xmlns:a16="http://schemas.microsoft.com/office/drawing/2014/main" id="{19840823-9EE0-15A2-1A1A-E7E52854AFE8}"/>
              </a:ext>
            </a:extLst>
          </p:cNvPr>
          <p:cNvSpPr>
            <a:spLocks noGrp="1"/>
          </p:cNvSpPr>
          <p:nvPr>
            <p:ph type="sldNum" sz="quarter" idx="5"/>
          </p:nvPr>
        </p:nvSpPr>
        <p:spPr/>
        <p:txBody>
          <a:bodyPr/>
          <a:lstStyle/>
          <a:p>
            <a:fld id="{0925BC31-BC2C-8E4F-9381-C0EC562CA44A}" type="slidenum">
              <a:rPr lang="en-US" smtClean="0"/>
              <a:t>19</a:t>
            </a:fld>
            <a:endParaRPr lang="en-US"/>
          </a:p>
        </p:txBody>
      </p:sp>
    </p:spTree>
    <p:extLst>
      <p:ext uri="{BB962C8B-B14F-4D97-AF65-F5344CB8AC3E}">
        <p14:creationId xmlns:p14="http://schemas.microsoft.com/office/powerpoint/2010/main" val="44967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instance, Goal 5 of the GHG </a:t>
            </a:r>
            <a:r>
              <a:rPr lang="en-US" err="1"/>
              <a:t>Subelement</a:t>
            </a:r>
            <a:r>
              <a:rPr lang="en-US"/>
              <a:t> is to “Reduce Vehicle Miles Traveled”; how the city plans to meet that goals is laid out in the corresponding policies. Goals and policies are not overly prescriptive by nature so that it leaves room for the city to advance policies and programs flexibility. </a:t>
            </a:r>
          </a:p>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3</a:t>
            </a:fld>
            <a:endParaRPr lang="en-US"/>
          </a:p>
        </p:txBody>
      </p:sp>
    </p:spTree>
    <p:extLst>
      <p:ext uri="{BB962C8B-B14F-4D97-AF65-F5344CB8AC3E}">
        <p14:creationId xmlns:p14="http://schemas.microsoft.com/office/powerpoint/2010/main" val="79036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5339-2874-9A7A-A422-EA5FE562E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3F04D-C974-1CD4-3676-8D9F604CC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49087-7E40-FF76-80F3-CA0FEA1ADD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instance, Goal 5 of the GHG </a:t>
            </a:r>
            <a:r>
              <a:rPr lang="en-US" err="1"/>
              <a:t>Subelement</a:t>
            </a:r>
            <a:r>
              <a:rPr lang="en-US"/>
              <a:t> is to “Reduce Vehicle Miles Traveled”; how the city plans to meet that goals is laid out in the corresponding policies. Goals and policies are not overly prescriptive by nature so that it leaves room for the city to advance policies and programs flexibility. </a:t>
            </a:r>
          </a:p>
          <a:p>
            <a:endParaRPr lang="en-US"/>
          </a:p>
        </p:txBody>
      </p:sp>
      <p:sp>
        <p:nvSpPr>
          <p:cNvPr id="4" name="Slide Number Placeholder 3">
            <a:extLst>
              <a:ext uri="{FF2B5EF4-FFF2-40B4-BE49-F238E27FC236}">
                <a16:creationId xmlns:a16="http://schemas.microsoft.com/office/drawing/2014/main" id="{6CCD7D30-9EB8-FCAF-26A2-25FEFBEECADF}"/>
              </a:ext>
            </a:extLst>
          </p:cNvPr>
          <p:cNvSpPr>
            <a:spLocks noGrp="1"/>
          </p:cNvSpPr>
          <p:nvPr>
            <p:ph type="sldNum" sz="quarter" idx="5"/>
          </p:nvPr>
        </p:nvSpPr>
        <p:spPr/>
        <p:txBody>
          <a:bodyPr/>
          <a:lstStyle/>
          <a:p>
            <a:fld id="{0925BC31-BC2C-8E4F-9381-C0EC562CA44A}" type="slidenum">
              <a:rPr lang="en-US" smtClean="0"/>
              <a:t>4</a:t>
            </a:fld>
            <a:endParaRPr lang="en-US"/>
          </a:p>
        </p:txBody>
      </p:sp>
    </p:spTree>
    <p:extLst>
      <p:ext uri="{BB962C8B-B14F-4D97-AF65-F5344CB8AC3E}">
        <p14:creationId xmlns:p14="http://schemas.microsoft.com/office/powerpoint/2010/main" val="289203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HB 1181 and articulated in the Commerce guidance document</a:t>
            </a:r>
          </a:p>
        </p:txBody>
      </p:sp>
      <p:sp>
        <p:nvSpPr>
          <p:cNvPr id="4" name="Slide Number Placeholder 3"/>
          <p:cNvSpPr>
            <a:spLocks noGrp="1"/>
          </p:cNvSpPr>
          <p:nvPr>
            <p:ph type="sldNum" sz="quarter" idx="5"/>
          </p:nvPr>
        </p:nvSpPr>
        <p:spPr/>
        <p:txBody>
          <a:bodyPr/>
          <a:lstStyle/>
          <a:p>
            <a:fld id="{0925BC31-BC2C-8E4F-9381-C0EC562CA44A}" type="slidenum">
              <a:rPr lang="en-US" smtClean="0"/>
              <a:t>8</a:t>
            </a:fld>
            <a:endParaRPr lang="en-US"/>
          </a:p>
        </p:txBody>
      </p:sp>
    </p:spTree>
    <p:extLst>
      <p:ext uri="{BB962C8B-B14F-4D97-AF65-F5344CB8AC3E}">
        <p14:creationId xmlns:p14="http://schemas.microsoft.com/office/powerpoint/2010/main" val="337920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provided the full framework document that has the goals and policies in your packet</a:t>
            </a:r>
          </a:p>
          <a:p>
            <a:endParaRPr lang="en-US"/>
          </a:p>
          <a:p>
            <a:r>
              <a:rPr lang="en-US"/>
              <a:t>Next, I’ll walk through some that we think are most important to discuss with you all today</a:t>
            </a:r>
          </a:p>
        </p:txBody>
      </p:sp>
      <p:sp>
        <p:nvSpPr>
          <p:cNvPr id="4" name="Slide Number Placeholder 3"/>
          <p:cNvSpPr>
            <a:spLocks noGrp="1"/>
          </p:cNvSpPr>
          <p:nvPr>
            <p:ph type="sldNum" sz="quarter" idx="5"/>
          </p:nvPr>
        </p:nvSpPr>
        <p:spPr/>
        <p:txBody>
          <a:bodyPr/>
          <a:lstStyle/>
          <a:p>
            <a:fld id="{0925BC31-BC2C-8E4F-9381-C0EC562CA44A}" type="slidenum">
              <a:rPr lang="en-US" smtClean="0"/>
              <a:t>11</a:t>
            </a:fld>
            <a:endParaRPr lang="en-US"/>
          </a:p>
        </p:txBody>
      </p:sp>
    </p:spTree>
    <p:extLst>
      <p:ext uri="{BB962C8B-B14F-4D97-AF65-F5344CB8AC3E}">
        <p14:creationId xmlns:p14="http://schemas.microsoft.com/office/powerpoint/2010/main" val="214624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Connection to LU element</a:t>
            </a:r>
          </a:p>
          <a:p>
            <a:r>
              <a:rPr lang="en-US"/>
              <a:t>Bring up that the state is making new wildfire maps which will be important for future land use.</a:t>
            </a:r>
          </a:p>
        </p:txBody>
      </p:sp>
      <p:sp>
        <p:nvSpPr>
          <p:cNvPr id="4" name="Slide Number Placeholder 3"/>
          <p:cNvSpPr>
            <a:spLocks noGrp="1"/>
          </p:cNvSpPr>
          <p:nvPr>
            <p:ph type="sldNum" sz="quarter" idx="5"/>
          </p:nvPr>
        </p:nvSpPr>
        <p:spPr/>
        <p:txBody>
          <a:bodyPr/>
          <a:lstStyle/>
          <a:p>
            <a:fld id="{0925BC31-BC2C-8E4F-9381-C0EC562CA44A}" type="slidenum">
              <a:rPr lang="en-US" smtClean="0"/>
              <a:t>12</a:t>
            </a:fld>
            <a:endParaRPr lang="en-US"/>
          </a:p>
        </p:txBody>
      </p:sp>
    </p:spTree>
    <p:extLst>
      <p:ext uri="{BB962C8B-B14F-4D97-AF65-F5344CB8AC3E}">
        <p14:creationId xmlns:p14="http://schemas.microsoft.com/office/powerpoint/2010/main" val="286918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more policies to this goal based on public input</a:t>
            </a:r>
          </a:p>
        </p:txBody>
      </p:sp>
      <p:sp>
        <p:nvSpPr>
          <p:cNvPr id="4" name="Slide Number Placeholder 3"/>
          <p:cNvSpPr>
            <a:spLocks noGrp="1"/>
          </p:cNvSpPr>
          <p:nvPr>
            <p:ph type="sldNum" sz="quarter" idx="5"/>
          </p:nvPr>
        </p:nvSpPr>
        <p:spPr/>
        <p:txBody>
          <a:bodyPr/>
          <a:lstStyle/>
          <a:p>
            <a:fld id="{0925BC31-BC2C-8E4F-9381-C0EC562CA44A}" type="slidenum">
              <a:rPr lang="en-US" smtClean="0"/>
              <a:t>13</a:t>
            </a:fld>
            <a:endParaRPr lang="en-US"/>
          </a:p>
        </p:txBody>
      </p:sp>
    </p:spTree>
    <p:extLst>
      <p:ext uri="{BB962C8B-B14F-4D97-AF65-F5344CB8AC3E}">
        <p14:creationId xmlns:p14="http://schemas.microsoft.com/office/powerpoint/2010/main" val="304652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the last two about financing and insurance based on public comments</a:t>
            </a:r>
          </a:p>
          <a:p>
            <a:r>
              <a:rPr lang="en-US"/>
              <a:t>Some connection to the Climate sub-element</a:t>
            </a:r>
          </a:p>
        </p:txBody>
      </p:sp>
      <p:sp>
        <p:nvSpPr>
          <p:cNvPr id="4" name="Slide Number Placeholder 3"/>
          <p:cNvSpPr>
            <a:spLocks noGrp="1"/>
          </p:cNvSpPr>
          <p:nvPr>
            <p:ph type="sldNum" sz="quarter" idx="5"/>
          </p:nvPr>
        </p:nvSpPr>
        <p:spPr/>
        <p:txBody>
          <a:bodyPr/>
          <a:lstStyle/>
          <a:p>
            <a:fld id="{0925BC31-BC2C-8E4F-9381-C0EC562CA44A}" type="slidenum">
              <a:rPr lang="en-US" smtClean="0"/>
              <a:t>14</a:t>
            </a:fld>
            <a:endParaRPr lang="en-US"/>
          </a:p>
        </p:txBody>
      </p:sp>
    </p:spTree>
    <p:extLst>
      <p:ext uri="{BB962C8B-B14F-4D97-AF65-F5344CB8AC3E}">
        <p14:creationId xmlns:p14="http://schemas.microsoft.com/office/powerpoint/2010/main" val="30020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participants at the open house expressed that this was important for equity reasons</a:t>
            </a:r>
          </a:p>
        </p:txBody>
      </p:sp>
      <p:sp>
        <p:nvSpPr>
          <p:cNvPr id="4" name="Slide Number Placeholder 3"/>
          <p:cNvSpPr>
            <a:spLocks noGrp="1"/>
          </p:cNvSpPr>
          <p:nvPr>
            <p:ph type="sldNum" sz="quarter" idx="5"/>
          </p:nvPr>
        </p:nvSpPr>
        <p:spPr/>
        <p:txBody>
          <a:bodyPr/>
          <a:lstStyle/>
          <a:p>
            <a:fld id="{0925BC31-BC2C-8E4F-9381-C0EC562CA44A}" type="slidenum">
              <a:rPr lang="en-US" smtClean="0"/>
              <a:t>15</a:t>
            </a:fld>
            <a:endParaRPr lang="en-US"/>
          </a:p>
        </p:txBody>
      </p:sp>
    </p:spTree>
    <p:extLst>
      <p:ext uri="{BB962C8B-B14F-4D97-AF65-F5344CB8AC3E}">
        <p14:creationId xmlns:p14="http://schemas.microsoft.com/office/powerpoint/2010/main" val="96946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CBEBC-CFD5-2AA5-7802-8E0AC1F04561}"/>
              </a:ext>
            </a:extLst>
          </p:cNvPr>
          <p:cNvPicPr>
            <a:picLocks noChangeAspect="1"/>
          </p:cNvPicPr>
          <p:nvPr userDrawn="1"/>
        </p:nvPicPr>
        <p:blipFill>
          <a:blip r:embed="rId2"/>
          <a:srcRect t="8318" r="1065" b="19662"/>
          <a:stretch/>
        </p:blipFill>
        <p:spPr>
          <a:xfrm>
            <a:off x="0" y="0"/>
            <a:ext cx="12192000" cy="6858000"/>
          </a:xfrm>
          <a:prstGeom prst="rect">
            <a:avLst/>
          </a:prstGeom>
        </p:spPr>
      </p:pic>
      <p:sp>
        <p:nvSpPr>
          <p:cNvPr id="3" name="Subtitle 2">
            <a:extLst>
              <a:ext uri="{FF2B5EF4-FFF2-40B4-BE49-F238E27FC236}">
                <a16:creationId xmlns:a16="http://schemas.microsoft.com/office/drawing/2014/main" id="{83B5FA21-7B66-7D4F-A4FA-3BF5FC2727B1}"/>
              </a:ext>
            </a:extLst>
          </p:cNvPr>
          <p:cNvSpPr>
            <a:spLocks noGrp="1"/>
          </p:cNvSpPr>
          <p:nvPr>
            <p:ph type="subTitle" idx="1"/>
          </p:nvPr>
        </p:nvSpPr>
        <p:spPr>
          <a:xfrm>
            <a:off x="729973" y="2116450"/>
            <a:ext cx="7007051" cy="1400175"/>
          </a:xfrm>
          <a:effectLst/>
        </p:spPr>
        <p:txBody>
          <a:bodyPr/>
          <a:lstStyle>
            <a:lvl1pPr marL="0" indent="0" algn="l">
              <a:buNone/>
              <a:defRPr sz="2000">
                <a:solidFill>
                  <a:srgbClr val="66AAD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C6153C5E-AA57-1640-BB98-8960B7FEBD2C}"/>
              </a:ext>
            </a:extLst>
          </p:cNvPr>
          <p:cNvSpPr>
            <a:spLocks noGrp="1"/>
          </p:cNvSpPr>
          <p:nvPr>
            <p:ph type="ctrTitle" hasCustomPrompt="1"/>
          </p:nvPr>
        </p:nvSpPr>
        <p:spPr>
          <a:xfrm>
            <a:off x="729973" y="677036"/>
            <a:ext cx="7577322" cy="2017034"/>
          </a:xfrm>
          <a:effectLst/>
        </p:spPr>
        <p:txBody>
          <a:bodyPr anchor="t" anchorCtr="0"/>
          <a:lstStyle>
            <a:lvl1pPr algn="l">
              <a:defRPr sz="4800" spc="0">
                <a:solidFill>
                  <a:srgbClr val="005696"/>
                </a:solidFill>
                <a:effectLst/>
              </a:defRPr>
            </a:lvl1pPr>
          </a:lstStyle>
          <a:p>
            <a:r>
              <a:rPr lang="en-US"/>
              <a:t>Click to edit </a:t>
            </a:r>
            <a:br>
              <a:rPr lang="en-US"/>
            </a:br>
            <a:r>
              <a:rPr lang="en-US"/>
              <a:t>Master title style</a:t>
            </a:r>
          </a:p>
        </p:txBody>
      </p:sp>
      <p:pic>
        <p:nvPicPr>
          <p:cNvPr id="9" name="Picture 8" descr="A colorful text on a black background&#10;&#10;Description automatically generated">
            <a:extLst>
              <a:ext uri="{FF2B5EF4-FFF2-40B4-BE49-F238E27FC236}">
                <a16:creationId xmlns:a16="http://schemas.microsoft.com/office/drawing/2014/main" id="{B9DE6B3C-C40E-C7CA-1815-3877CAE52CFA}"/>
              </a:ext>
            </a:extLst>
          </p:cNvPr>
          <p:cNvPicPr>
            <a:picLocks noChangeAspect="1"/>
          </p:cNvPicPr>
          <p:nvPr userDrawn="1"/>
        </p:nvPicPr>
        <p:blipFill>
          <a:blip r:embed="rId3"/>
          <a:stretch>
            <a:fillRect/>
          </a:stretch>
        </p:blipFill>
        <p:spPr>
          <a:xfrm>
            <a:off x="9506276" y="366451"/>
            <a:ext cx="2319195" cy="2471922"/>
          </a:xfrm>
          <a:prstGeom prst="rect">
            <a:avLst/>
          </a:prstGeom>
        </p:spPr>
      </p:pic>
      <p:pic>
        <p:nvPicPr>
          <p:cNvPr id="12" name="Picture 11" descr="A blue and black logo&#10;&#10;Description automatically generated">
            <a:extLst>
              <a:ext uri="{FF2B5EF4-FFF2-40B4-BE49-F238E27FC236}">
                <a16:creationId xmlns:a16="http://schemas.microsoft.com/office/drawing/2014/main" id="{69C08CE4-2D22-F12D-886D-04A085AFB736}"/>
              </a:ext>
            </a:extLst>
          </p:cNvPr>
          <p:cNvPicPr>
            <a:picLocks noChangeAspect="1"/>
          </p:cNvPicPr>
          <p:nvPr userDrawn="1"/>
        </p:nvPicPr>
        <p:blipFill>
          <a:blip r:embed="rId4"/>
          <a:stretch>
            <a:fillRect/>
          </a:stretch>
        </p:blipFill>
        <p:spPr>
          <a:xfrm>
            <a:off x="9506276" y="6268269"/>
            <a:ext cx="2236523" cy="308912"/>
          </a:xfrm>
          <a:prstGeom prst="rect">
            <a:avLst/>
          </a:prstGeom>
        </p:spPr>
      </p:pic>
    </p:spTree>
    <p:extLst>
      <p:ext uri="{BB962C8B-B14F-4D97-AF65-F5344CB8AC3E}">
        <p14:creationId xmlns:p14="http://schemas.microsoft.com/office/powerpoint/2010/main" val="257004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421B-7967-2D43-B87D-FD73F7020120}"/>
              </a:ext>
            </a:extLst>
          </p:cNvPr>
          <p:cNvSpPr>
            <a:spLocks noGrp="1"/>
          </p:cNvSpPr>
          <p:nvPr>
            <p:ph type="title"/>
          </p:nvPr>
        </p:nvSpPr>
        <p:spPr/>
        <p:txBody>
          <a:bodyPr/>
          <a:lstStyle>
            <a:lvl1pPr>
              <a:defRPr>
                <a:solidFill>
                  <a:srgbClr val="00569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14598D-EC03-4749-B5C8-63C5166A2C9E}"/>
              </a:ext>
            </a:extLst>
          </p:cNvPr>
          <p:cNvSpPr>
            <a:spLocks noGrp="1"/>
          </p:cNvSpPr>
          <p:nvPr>
            <p:ph idx="1" hasCustomPrompt="1"/>
          </p:nvPr>
        </p:nvSpPr>
        <p:spPr>
          <a:xfrm>
            <a:off x="838199" y="1825624"/>
            <a:ext cx="10515599" cy="3786035"/>
          </a:xfrm>
        </p:spPr>
        <p:txBody>
          <a:bodyPr/>
          <a:lstStyle>
            <a:lvl1pPr>
              <a:lnSpc>
                <a:spcPts val="3160"/>
              </a:lnSpc>
              <a:buFont typeface="Arial" panose="020B0604020202020204" pitchFamily="34" charset="0"/>
              <a:buChar char="•"/>
              <a:defRPr/>
            </a:lvl1pPr>
            <a:lvl2pPr>
              <a:lnSpc>
                <a:spcPts val="3160"/>
              </a:lnSpc>
              <a:defRPr/>
            </a:lvl2pPr>
            <a:lvl3pPr>
              <a:lnSpc>
                <a:spcPts val="3160"/>
              </a:lnSpc>
              <a:defRPr/>
            </a:lvl3pPr>
            <a:lvl4pPr>
              <a:lnSpc>
                <a:spcPts val="3160"/>
              </a:lnSpc>
              <a:defRPr/>
            </a:lvl4pPr>
            <a:lvl5pPr>
              <a:lnSpc>
                <a:spcPts val="3160"/>
              </a:lnSpc>
              <a:defRPr/>
            </a:lvl5pPr>
          </a:lstStyle>
          <a:p>
            <a:pPr lvl="0"/>
            <a:r>
              <a:rPr lang="en-US" err="1"/>
              <a:t>Vjdb</a:t>
            </a:r>
            <a:endParaRPr lang="en-US"/>
          </a:p>
          <a:p>
            <a:pPr lvl="0"/>
            <a:r>
              <a:rPr lang="en-US" err="1"/>
              <a:t>Dvsjkfbh</a:t>
            </a:r>
            <a:endParaRPr lang="en-US"/>
          </a:p>
          <a:p>
            <a:pPr lvl="0"/>
            <a:r>
              <a:rPr lang="en-US" err="1"/>
              <a:t>dkxvck</a:t>
            </a:r>
            <a:endParaRPr lang="en-US"/>
          </a:p>
        </p:txBody>
      </p:sp>
      <p:sp>
        <p:nvSpPr>
          <p:cNvPr id="6" name="Slide Number Placeholder 5">
            <a:extLst>
              <a:ext uri="{FF2B5EF4-FFF2-40B4-BE49-F238E27FC236}">
                <a16:creationId xmlns:a16="http://schemas.microsoft.com/office/drawing/2014/main" id="{16ED0B1D-2E8C-4644-9B9C-22F422F2C75F}"/>
              </a:ext>
            </a:extLst>
          </p:cNvPr>
          <p:cNvSpPr>
            <a:spLocks noGrp="1"/>
          </p:cNvSpPr>
          <p:nvPr>
            <p:ph type="sldNum" sz="quarter" idx="12"/>
          </p:nvPr>
        </p:nvSpPr>
        <p:spPr/>
        <p:txBody>
          <a:bodyPr/>
          <a:lstStyle>
            <a:lvl1pPr algn="l">
              <a:defRPr>
                <a:solidFill>
                  <a:srgbClr val="66AAD3"/>
                </a:solidFill>
              </a:defRPr>
            </a:lvl1pPr>
          </a:lstStyle>
          <a:p>
            <a:fld id="{0F43753A-820F-4E4C-808D-1184121AF949}" type="slidenum">
              <a:rPr lang="en-US" smtClean="0"/>
              <a:pPr/>
              <a:t>‹#›</a:t>
            </a:fld>
            <a:endParaRPr lang="en-US"/>
          </a:p>
        </p:txBody>
      </p:sp>
      <p:pic>
        <p:nvPicPr>
          <p:cNvPr id="7" name="Picture 6" descr="A colorful text on a black background&#10;&#10;Description automatically generated">
            <a:extLst>
              <a:ext uri="{FF2B5EF4-FFF2-40B4-BE49-F238E27FC236}">
                <a16:creationId xmlns:a16="http://schemas.microsoft.com/office/drawing/2014/main" id="{31F36493-0A36-A57F-FC15-15F1C10204BB}"/>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5407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37491-9CAA-7341-BF2A-D0F922F908D4}"/>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A9F6A4E-D8C2-EB48-8162-0E82518E9282}"/>
              </a:ext>
            </a:extLst>
          </p:cNvPr>
          <p:cNvSpPr>
            <a:spLocks noGrp="1"/>
          </p:cNvSpPr>
          <p:nvPr>
            <p:ph type="title" hasCustomPrompt="1"/>
          </p:nvPr>
        </p:nvSpPr>
        <p:spPr>
          <a:xfrm>
            <a:off x="787331" y="964039"/>
            <a:ext cx="4890455" cy="3491003"/>
          </a:xfrm>
          <a:effectLst>
            <a:outerShdw blurRad="444500" dist="38100" dir="2700000" algn="tl" rotWithShape="0">
              <a:prstClr val="black">
                <a:alpha val="70000"/>
              </a:prstClr>
            </a:outerShdw>
          </a:effectLst>
        </p:spPr>
        <p:txBody>
          <a:bodyPr anchor="t" anchorCtr="0">
            <a:noAutofit/>
          </a:bodyPr>
          <a:lstStyle>
            <a:lvl1pPr>
              <a:defRPr sz="600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694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8D2F-DD88-2741-A124-32BFF6D1971C}"/>
              </a:ext>
            </a:extLst>
          </p:cNvPr>
          <p:cNvSpPr>
            <a:spLocks noGrp="1"/>
          </p:cNvSpPr>
          <p:nvPr>
            <p:ph type="title"/>
          </p:nvPr>
        </p:nvSpPr>
        <p:spPr/>
        <p:txBody>
          <a:bodyPr/>
          <a:lstStyle>
            <a:lvl1pPr>
              <a:defRPr>
                <a:solidFill>
                  <a:srgbClr val="00569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C7CAF7-168A-2B4D-B744-9579244867C6}"/>
              </a:ext>
            </a:extLst>
          </p:cNvPr>
          <p:cNvSpPr>
            <a:spLocks noGrp="1"/>
          </p:cNvSpPr>
          <p:nvPr>
            <p:ph sz="half" idx="1"/>
          </p:nvPr>
        </p:nvSpPr>
        <p:spPr>
          <a:xfrm>
            <a:off x="838200" y="1825625"/>
            <a:ext cx="51477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DE375-C9B9-874C-882E-166ED89661BD}"/>
              </a:ext>
            </a:extLst>
          </p:cNvPr>
          <p:cNvSpPr>
            <a:spLocks noGrp="1"/>
          </p:cNvSpPr>
          <p:nvPr>
            <p:ph sz="half" idx="2"/>
          </p:nvPr>
        </p:nvSpPr>
        <p:spPr>
          <a:xfrm>
            <a:off x="6206046" y="1825625"/>
            <a:ext cx="51477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D0733FB-3510-13E2-DF1E-D9F3C6893FC4}"/>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8" name="Picture 7" descr="A colorful text on a black background&#10;&#10;Description automatically generated">
            <a:extLst>
              <a:ext uri="{FF2B5EF4-FFF2-40B4-BE49-F238E27FC236}">
                <a16:creationId xmlns:a16="http://schemas.microsoft.com/office/drawing/2014/main" id="{9FBAD07C-3319-6B5F-4DBD-D01085C7152E}"/>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4725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9C60-8028-0142-B40D-A5230677A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E74397-EA86-474B-8DAA-65C81889EF42}"/>
              </a:ext>
            </a:extLst>
          </p:cNvPr>
          <p:cNvSpPr>
            <a:spLocks noGrp="1"/>
          </p:cNvSpPr>
          <p:nvPr>
            <p:ph type="body" idx="1"/>
          </p:nvPr>
        </p:nvSpPr>
        <p:spPr>
          <a:xfrm>
            <a:off x="839788" y="1681163"/>
            <a:ext cx="5103810"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DF88D-4F23-3D40-ADFD-A0152C4536A2}"/>
              </a:ext>
            </a:extLst>
          </p:cNvPr>
          <p:cNvSpPr>
            <a:spLocks noGrp="1"/>
          </p:cNvSpPr>
          <p:nvPr>
            <p:ph sz="half" idx="2"/>
          </p:nvPr>
        </p:nvSpPr>
        <p:spPr>
          <a:xfrm>
            <a:off x="839788" y="2505075"/>
            <a:ext cx="5103810"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30E6A5-0C99-D543-9923-7524B8254F80}"/>
              </a:ext>
            </a:extLst>
          </p:cNvPr>
          <p:cNvSpPr>
            <a:spLocks noGrp="1"/>
          </p:cNvSpPr>
          <p:nvPr>
            <p:ph type="body" sz="quarter" idx="3"/>
          </p:nvPr>
        </p:nvSpPr>
        <p:spPr>
          <a:xfrm>
            <a:off x="6248400" y="1681163"/>
            <a:ext cx="5103811"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6AEC7-7189-964D-BF09-D45FB85AB96D}"/>
              </a:ext>
            </a:extLst>
          </p:cNvPr>
          <p:cNvSpPr>
            <a:spLocks noGrp="1"/>
          </p:cNvSpPr>
          <p:nvPr>
            <p:ph sz="quarter" idx="4"/>
          </p:nvPr>
        </p:nvSpPr>
        <p:spPr>
          <a:xfrm>
            <a:off x="6248400" y="2505075"/>
            <a:ext cx="5103812"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4131C23-9A34-9A9F-07BB-3A14F1948030}"/>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10" name="Picture 9" descr="A colorful text on a black background&#10;&#10;Description automatically generated">
            <a:extLst>
              <a:ext uri="{FF2B5EF4-FFF2-40B4-BE49-F238E27FC236}">
                <a16:creationId xmlns:a16="http://schemas.microsoft.com/office/drawing/2014/main" id="{EFD053CE-6AFA-E625-86E0-54DB735A3ED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2613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6601-E6A3-2549-9101-00E7F500B94E}"/>
              </a:ext>
            </a:extLst>
          </p:cNvPr>
          <p:cNvSpPr>
            <a:spLocks noGrp="1"/>
          </p:cNvSpPr>
          <p:nvPr>
            <p:ph type="title"/>
          </p:nvPr>
        </p:nvSpPr>
        <p:spPr/>
        <p:txBody>
          <a:bodyPr/>
          <a:lstStyle>
            <a:lvl1pPr>
              <a:defRPr>
                <a:solidFill>
                  <a:srgbClr val="005696"/>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A2A17B8-662A-47C3-670B-D8008F2F4952}"/>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6" name="Picture 5" descr="A colorful text on a black background&#10;&#10;Description automatically generated">
            <a:extLst>
              <a:ext uri="{FF2B5EF4-FFF2-40B4-BE49-F238E27FC236}">
                <a16:creationId xmlns:a16="http://schemas.microsoft.com/office/drawing/2014/main" id="{A12BBB80-02E9-E1B1-DDD0-A309939FB654}"/>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4883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40F2738-14C9-C2EB-3A8A-585A5995CE1C}"/>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5" name="Picture 4" descr="A colorful text on a black background&#10;&#10;Description automatically generated">
            <a:extLst>
              <a:ext uri="{FF2B5EF4-FFF2-40B4-BE49-F238E27FC236}">
                <a16:creationId xmlns:a16="http://schemas.microsoft.com/office/drawing/2014/main" id="{4581B129-6E2C-E248-5F02-8CB00F80CE46}"/>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421193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84CAD2-F4AD-11EC-40DD-780CE3C856BF}"/>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3" name="Picture 2" descr="A colorful text on a black background&#10;&#10;Description automatically generated">
            <a:extLst>
              <a:ext uri="{FF2B5EF4-FFF2-40B4-BE49-F238E27FC236}">
                <a16:creationId xmlns:a16="http://schemas.microsoft.com/office/drawing/2014/main" id="{B328D0FA-FF3D-7D1C-C3D9-1C22F578C21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232436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9B28-AA0A-B245-9D70-E723FB320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D402902-A85D-6044-BFA7-9FC31D3824AA}"/>
              </a:ext>
            </a:extLst>
          </p:cNvPr>
          <p:cNvSpPr>
            <a:spLocks noGrp="1"/>
          </p:cNvSpPr>
          <p:nvPr>
            <p:ph type="body" idx="1"/>
          </p:nvPr>
        </p:nvSpPr>
        <p:spPr>
          <a:xfrm>
            <a:off x="838200" y="1825624"/>
            <a:ext cx="10515600" cy="378603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310B45-835E-9440-B0F6-D7F496DB4762}"/>
              </a:ext>
            </a:extLst>
          </p:cNvPr>
          <p:cNvSpPr>
            <a:spLocks noGrp="1"/>
          </p:cNvSpPr>
          <p:nvPr>
            <p:ph type="sldNum" sz="quarter" idx="4"/>
          </p:nvPr>
        </p:nvSpPr>
        <p:spPr>
          <a:xfrm>
            <a:off x="169334" y="6405952"/>
            <a:ext cx="2743200" cy="365125"/>
          </a:xfrm>
          <a:prstGeom prst="rect">
            <a:avLst/>
          </a:prstGeom>
        </p:spPr>
        <p:txBody>
          <a:bodyPr vert="horz" lIns="91440" tIns="45720" rIns="91440" bIns="45720" rtlCol="0" anchor="ctr"/>
          <a:lstStyle>
            <a:lvl1pPr algn="r">
              <a:defRPr sz="1200" b="1" i="0">
                <a:solidFill>
                  <a:srgbClr val="238F93"/>
                </a:solidFill>
                <a:latin typeface="Lato" panose="020F0502020204030203" pitchFamily="34" charset="77"/>
              </a:defRPr>
            </a:lvl1pPr>
          </a:lstStyle>
          <a:p>
            <a:pPr algn="l"/>
            <a:fld id="{0F43753A-820F-4E4C-808D-1184121AF949}" type="slidenum">
              <a:rPr lang="en-US" smtClean="0"/>
              <a:pPr algn="l"/>
              <a:t>‹#›</a:t>
            </a:fld>
            <a:endParaRPr lang="en-US">
              <a:solidFill>
                <a:srgbClr val="238F93"/>
              </a:solidFill>
            </a:endParaRPr>
          </a:p>
        </p:txBody>
      </p:sp>
    </p:spTree>
    <p:extLst>
      <p:ext uri="{BB962C8B-B14F-4D97-AF65-F5344CB8AC3E}">
        <p14:creationId xmlns:p14="http://schemas.microsoft.com/office/powerpoint/2010/main" val="211964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3600" b="1" i="0" kern="1200">
          <a:solidFill>
            <a:srgbClr val="238F93"/>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ts val="29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9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9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3A_A15B796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4E_1837A4BF.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C70B6-C6E4-814E-8D39-3E4FEBB3148F}"/>
              </a:ext>
            </a:extLst>
          </p:cNvPr>
          <p:cNvSpPr>
            <a:spLocks noGrp="1"/>
          </p:cNvSpPr>
          <p:nvPr>
            <p:ph type="subTitle" idx="1"/>
          </p:nvPr>
        </p:nvSpPr>
        <p:spPr>
          <a:xfrm>
            <a:off x="655545" y="2032686"/>
            <a:ext cx="7348024" cy="1400175"/>
          </a:xfrm>
        </p:spPr>
        <p:txBody>
          <a:bodyPr vert="horz" lIns="91440" tIns="45720" rIns="91440" bIns="45720" rtlCol="0" anchor="t">
            <a:noAutofit/>
          </a:bodyPr>
          <a:lstStyle/>
          <a:p>
            <a:r>
              <a:rPr lang="en-US">
                <a:latin typeface="Arial"/>
                <a:cs typeface="Arial"/>
              </a:rPr>
              <a:t>April 9, 2025 Update for Planning Commission</a:t>
            </a:r>
          </a:p>
        </p:txBody>
      </p:sp>
      <p:sp>
        <p:nvSpPr>
          <p:cNvPr id="2" name="Title 1">
            <a:extLst>
              <a:ext uri="{FF2B5EF4-FFF2-40B4-BE49-F238E27FC236}">
                <a16:creationId xmlns:a16="http://schemas.microsoft.com/office/drawing/2014/main" id="{81273489-4303-184C-984E-CBD862ABD3DA}"/>
              </a:ext>
            </a:extLst>
          </p:cNvPr>
          <p:cNvSpPr>
            <a:spLocks noGrp="1"/>
          </p:cNvSpPr>
          <p:nvPr>
            <p:ph type="ctrTitle"/>
          </p:nvPr>
        </p:nvSpPr>
        <p:spPr>
          <a:xfrm>
            <a:off x="655545" y="740830"/>
            <a:ext cx="7577322" cy="1400175"/>
          </a:xfrm>
        </p:spPr>
        <p:txBody>
          <a:bodyPr/>
          <a:lstStyle/>
          <a:p>
            <a:r>
              <a:rPr lang="en-US">
                <a:latin typeface="Arial Black"/>
              </a:rPr>
              <a:t>Climate Element</a:t>
            </a:r>
          </a:p>
        </p:txBody>
      </p:sp>
    </p:spTree>
    <p:extLst>
      <p:ext uri="{BB962C8B-B14F-4D97-AF65-F5344CB8AC3E}">
        <p14:creationId xmlns:p14="http://schemas.microsoft.com/office/powerpoint/2010/main" val="380411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44C-CA3A-635D-BAE9-F4DFC4D4659F}"/>
              </a:ext>
            </a:extLst>
          </p:cNvPr>
          <p:cNvSpPr>
            <a:spLocks noGrp="1"/>
          </p:cNvSpPr>
          <p:nvPr>
            <p:ph type="title"/>
          </p:nvPr>
        </p:nvSpPr>
        <p:spPr/>
        <p:txBody>
          <a:bodyPr/>
          <a:lstStyle/>
          <a:p>
            <a:r>
              <a:rPr lang="en-US"/>
              <a:t>Second Administrative Draft</a:t>
            </a:r>
          </a:p>
        </p:txBody>
      </p:sp>
      <p:sp>
        <p:nvSpPr>
          <p:cNvPr id="3" name="Content Placeholder 2">
            <a:extLst>
              <a:ext uri="{FF2B5EF4-FFF2-40B4-BE49-F238E27FC236}">
                <a16:creationId xmlns:a16="http://schemas.microsoft.com/office/drawing/2014/main" id="{D737FFB5-8DE8-BC36-011E-48A7573A03D2}"/>
              </a:ext>
            </a:extLst>
          </p:cNvPr>
          <p:cNvSpPr>
            <a:spLocks noGrp="1"/>
          </p:cNvSpPr>
          <p:nvPr>
            <p:ph idx="1"/>
          </p:nvPr>
        </p:nvSpPr>
        <p:spPr/>
        <p:txBody>
          <a:bodyPr/>
          <a:lstStyle/>
          <a:p>
            <a:r>
              <a:rPr lang="en-US"/>
              <a:t>Incorporated Open House input</a:t>
            </a:r>
          </a:p>
          <a:p>
            <a:r>
              <a:rPr lang="en-US"/>
              <a:t>Integrated model goals and policies from Commerce’s Climate Policy Explorer</a:t>
            </a:r>
          </a:p>
          <a:p>
            <a:r>
              <a:rPr lang="en-US"/>
              <a:t>Consolidated goals (14 reduced to 12 goals)</a:t>
            </a:r>
          </a:p>
        </p:txBody>
      </p:sp>
      <p:sp>
        <p:nvSpPr>
          <p:cNvPr id="4" name="Slide Number Placeholder 3">
            <a:extLst>
              <a:ext uri="{FF2B5EF4-FFF2-40B4-BE49-F238E27FC236}">
                <a16:creationId xmlns:a16="http://schemas.microsoft.com/office/drawing/2014/main" id="{F9DCC700-4294-3D3B-AAF8-E2858D7A2882}"/>
              </a:ext>
            </a:extLst>
          </p:cNvPr>
          <p:cNvSpPr>
            <a:spLocks noGrp="1"/>
          </p:cNvSpPr>
          <p:nvPr>
            <p:ph type="sldNum" sz="quarter" idx="12"/>
          </p:nvPr>
        </p:nvSpPr>
        <p:spPr/>
        <p:txBody>
          <a:bodyPr/>
          <a:lstStyle/>
          <a:p>
            <a:fld id="{0F43753A-820F-4E4C-808D-1184121AF949}" type="slidenum">
              <a:rPr lang="en-US" smtClean="0"/>
              <a:pPr/>
              <a:t>10</a:t>
            </a:fld>
            <a:endParaRPr lang="en-US"/>
          </a:p>
        </p:txBody>
      </p:sp>
    </p:spTree>
    <p:extLst>
      <p:ext uri="{BB962C8B-B14F-4D97-AF65-F5344CB8AC3E}">
        <p14:creationId xmlns:p14="http://schemas.microsoft.com/office/powerpoint/2010/main" val="371334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1DB7-7AEC-B614-2B12-6D34E9E000D2}"/>
              </a:ext>
            </a:extLst>
          </p:cNvPr>
          <p:cNvSpPr>
            <a:spLocks noGrp="1"/>
          </p:cNvSpPr>
          <p:nvPr>
            <p:ph type="title"/>
          </p:nvPr>
        </p:nvSpPr>
        <p:spPr/>
        <p:txBody>
          <a:bodyPr/>
          <a:lstStyle/>
          <a:p>
            <a:r>
              <a:rPr lang="en-US"/>
              <a:t>Policy Framework Goals</a:t>
            </a:r>
          </a:p>
        </p:txBody>
      </p:sp>
      <p:sp>
        <p:nvSpPr>
          <p:cNvPr id="3" name="Content Placeholder 2">
            <a:extLst>
              <a:ext uri="{FF2B5EF4-FFF2-40B4-BE49-F238E27FC236}">
                <a16:creationId xmlns:a16="http://schemas.microsoft.com/office/drawing/2014/main" id="{F8F55C5B-6B97-95E7-5EBC-2054507BD1D5}"/>
              </a:ext>
            </a:extLst>
          </p:cNvPr>
          <p:cNvSpPr>
            <a:spLocks noGrp="1"/>
          </p:cNvSpPr>
          <p:nvPr>
            <p:ph idx="1"/>
          </p:nvPr>
        </p:nvSpPr>
        <p:spPr/>
        <p:txBody>
          <a:bodyPr numCol="2"/>
          <a:lstStyle/>
          <a:p>
            <a:pPr marL="0" indent="0">
              <a:buNone/>
            </a:pPr>
            <a:r>
              <a:rPr lang="en-US"/>
              <a:t>Goal 1: Outreach and Education</a:t>
            </a:r>
          </a:p>
          <a:p>
            <a:pPr marL="0" indent="0">
              <a:buNone/>
            </a:pPr>
            <a:r>
              <a:rPr lang="en-US"/>
              <a:t>Goal 2: Community Leadership</a:t>
            </a:r>
          </a:p>
          <a:p>
            <a:pPr marL="0" indent="0">
              <a:buNone/>
            </a:pPr>
            <a:r>
              <a:rPr lang="en-US"/>
              <a:t>Goal 3: Resilience Resources</a:t>
            </a:r>
          </a:p>
          <a:p>
            <a:pPr marL="0" indent="0">
              <a:buNone/>
            </a:pPr>
            <a:r>
              <a:rPr lang="en-US"/>
              <a:t>Goal 4: Up-to-date Data, Analysis, and Planning</a:t>
            </a:r>
          </a:p>
          <a:p>
            <a:pPr marL="0" indent="0">
              <a:buNone/>
            </a:pPr>
            <a:r>
              <a:rPr lang="en-US"/>
              <a:t>Goal 5: Resilient Land Use</a:t>
            </a:r>
          </a:p>
          <a:p>
            <a:pPr marL="0" indent="0">
              <a:buNone/>
            </a:pPr>
            <a:r>
              <a:rPr lang="en-US"/>
              <a:t>Goal 6: Nature-Based Resilience</a:t>
            </a:r>
          </a:p>
          <a:p>
            <a:pPr marL="0" indent="0">
              <a:buNone/>
            </a:pPr>
            <a:r>
              <a:rPr lang="en-US"/>
              <a:t>Goal 7: Thriving Urban Forest</a:t>
            </a:r>
          </a:p>
          <a:p>
            <a:pPr marL="0" indent="0">
              <a:buNone/>
            </a:pPr>
            <a:r>
              <a:rPr lang="en-US"/>
              <a:t>Goal 8: Resilience Development Standards</a:t>
            </a:r>
          </a:p>
          <a:p>
            <a:pPr marL="0" indent="0">
              <a:buNone/>
            </a:pPr>
            <a:r>
              <a:rPr lang="en-US"/>
              <a:t>Goal 9: Resilient Infrastructure</a:t>
            </a:r>
          </a:p>
          <a:p>
            <a:pPr marL="0" indent="0">
              <a:buNone/>
            </a:pPr>
            <a:r>
              <a:rPr lang="en-US"/>
              <a:t>Goal 10: Resilient Transportation</a:t>
            </a:r>
          </a:p>
          <a:p>
            <a:pPr marL="0" indent="0">
              <a:buNone/>
            </a:pPr>
            <a:r>
              <a:rPr lang="en-US"/>
              <a:t>Goal 11: Resilient Facilities</a:t>
            </a:r>
          </a:p>
          <a:p>
            <a:pPr marL="0" indent="0">
              <a:buNone/>
            </a:pPr>
            <a:r>
              <a:rPr lang="en-US"/>
              <a:t>Goal 12: Accessible Shelters</a:t>
            </a:r>
          </a:p>
        </p:txBody>
      </p:sp>
      <p:sp>
        <p:nvSpPr>
          <p:cNvPr id="4" name="Slide Number Placeholder 3">
            <a:extLst>
              <a:ext uri="{FF2B5EF4-FFF2-40B4-BE49-F238E27FC236}">
                <a16:creationId xmlns:a16="http://schemas.microsoft.com/office/drawing/2014/main" id="{E45D10B3-929B-2DD3-9021-1F8C70DA4DB0}"/>
              </a:ext>
            </a:extLst>
          </p:cNvPr>
          <p:cNvSpPr>
            <a:spLocks noGrp="1"/>
          </p:cNvSpPr>
          <p:nvPr>
            <p:ph type="sldNum" sz="quarter" idx="12"/>
          </p:nvPr>
        </p:nvSpPr>
        <p:spPr/>
        <p:txBody>
          <a:bodyPr/>
          <a:lstStyle/>
          <a:p>
            <a:fld id="{0F43753A-820F-4E4C-808D-1184121AF949}" type="slidenum">
              <a:rPr lang="en-US" smtClean="0"/>
              <a:pPr/>
              <a:t>11</a:t>
            </a:fld>
            <a:endParaRPr lang="en-US"/>
          </a:p>
        </p:txBody>
      </p:sp>
    </p:spTree>
    <p:extLst>
      <p:ext uri="{BB962C8B-B14F-4D97-AF65-F5344CB8AC3E}">
        <p14:creationId xmlns:p14="http://schemas.microsoft.com/office/powerpoint/2010/main" val="60680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88E4-4196-8C63-8389-FC6643220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FEA1D-1817-4DE0-A80C-35C12097083B}"/>
              </a:ext>
            </a:extLst>
          </p:cNvPr>
          <p:cNvSpPr>
            <a:spLocks noGrp="1"/>
          </p:cNvSpPr>
          <p:nvPr>
            <p:ph type="title"/>
          </p:nvPr>
        </p:nvSpPr>
        <p:spPr/>
        <p:txBody>
          <a:bodyPr/>
          <a:lstStyle/>
          <a:p>
            <a:r>
              <a:rPr lang="en-US"/>
              <a:t>Goal 5: Resilient Land Use</a:t>
            </a:r>
          </a:p>
        </p:txBody>
      </p:sp>
      <p:sp>
        <p:nvSpPr>
          <p:cNvPr id="3" name="Content Placeholder 2">
            <a:extLst>
              <a:ext uri="{FF2B5EF4-FFF2-40B4-BE49-F238E27FC236}">
                <a16:creationId xmlns:a16="http://schemas.microsoft.com/office/drawing/2014/main" id="{15321C9A-28D5-1C6A-2C5E-177C294EE726}"/>
              </a:ext>
            </a:extLst>
          </p:cNvPr>
          <p:cNvSpPr>
            <a:spLocks noGrp="1"/>
          </p:cNvSpPr>
          <p:nvPr>
            <p:ph idx="1"/>
          </p:nvPr>
        </p:nvSpPr>
        <p:spPr>
          <a:xfrm>
            <a:off x="838199" y="1531088"/>
            <a:ext cx="10515599" cy="4080571"/>
          </a:xfrm>
        </p:spPr>
        <p:txBody>
          <a:bodyPr/>
          <a:lstStyle/>
          <a:p>
            <a:pPr marL="0" indent="0">
              <a:buNone/>
            </a:pPr>
            <a:r>
              <a:rPr lang="en-US" b="1"/>
              <a:t>Prioritize Resilience when planning future land uses</a:t>
            </a:r>
          </a:p>
          <a:p>
            <a:r>
              <a:rPr lang="en-US" sz="2200"/>
              <a:t>Implement the Shoreline Master Program</a:t>
            </a:r>
          </a:p>
          <a:p>
            <a:r>
              <a:rPr lang="en-US" sz="2200"/>
              <a:t>Ensure development complements natural shoreline processes</a:t>
            </a:r>
          </a:p>
          <a:p>
            <a:r>
              <a:rPr lang="en-US" sz="2200"/>
              <a:t>Prioritize denser infill development over greenfield development to avoid encroachment on potential hazard areas </a:t>
            </a:r>
          </a:p>
          <a:p>
            <a:r>
              <a:rPr lang="en-US" sz="2200"/>
              <a:t>Avoid new or intensified development in hazard-prone areas</a:t>
            </a:r>
          </a:p>
          <a:p>
            <a:r>
              <a:rPr lang="en-US" sz="2200"/>
              <a:t>Limit development on or acquire areas to be natural hazard buffers</a:t>
            </a:r>
          </a:p>
          <a:p>
            <a:endParaRPr lang="en-US"/>
          </a:p>
          <a:p>
            <a:pPr marL="0" indent="0">
              <a:buNone/>
            </a:pPr>
            <a:endParaRPr lang="en-US"/>
          </a:p>
        </p:txBody>
      </p:sp>
      <p:sp>
        <p:nvSpPr>
          <p:cNvPr id="4" name="Slide Number Placeholder 3">
            <a:extLst>
              <a:ext uri="{FF2B5EF4-FFF2-40B4-BE49-F238E27FC236}">
                <a16:creationId xmlns:a16="http://schemas.microsoft.com/office/drawing/2014/main" id="{8BE8CEC6-B528-0618-D246-138085F113CB}"/>
              </a:ext>
            </a:extLst>
          </p:cNvPr>
          <p:cNvSpPr>
            <a:spLocks noGrp="1"/>
          </p:cNvSpPr>
          <p:nvPr>
            <p:ph type="sldNum" sz="quarter" idx="12"/>
          </p:nvPr>
        </p:nvSpPr>
        <p:spPr/>
        <p:txBody>
          <a:bodyPr/>
          <a:lstStyle/>
          <a:p>
            <a:fld id="{0F43753A-820F-4E4C-808D-1184121AF949}" type="slidenum">
              <a:rPr lang="en-US" smtClean="0"/>
              <a:pPr/>
              <a:t>12</a:t>
            </a:fld>
            <a:endParaRPr lang="en-US"/>
          </a:p>
        </p:txBody>
      </p:sp>
    </p:spTree>
    <p:extLst>
      <p:ext uri="{BB962C8B-B14F-4D97-AF65-F5344CB8AC3E}">
        <p14:creationId xmlns:p14="http://schemas.microsoft.com/office/powerpoint/2010/main" val="115152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41E-0522-CD21-1016-648663C634F1}"/>
              </a:ext>
            </a:extLst>
          </p:cNvPr>
          <p:cNvSpPr>
            <a:spLocks noGrp="1"/>
          </p:cNvSpPr>
          <p:nvPr>
            <p:ph type="title"/>
          </p:nvPr>
        </p:nvSpPr>
        <p:spPr/>
        <p:txBody>
          <a:bodyPr/>
          <a:lstStyle/>
          <a:p>
            <a:r>
              <a:rPr lang="en-US"/>
              <a:t>Goal 7: Thriving Urban Forest</a:t>
            </a:r>
          </a:p>
        </p:txBody>
      </p:sp>
      <p:sp>
        <p:nvSpPr>
          <p:cNvPr id="3" name="Content Placeholder 2">
            <a:extLst>
              <a:ext uri="{FF2B5EF4-FFF2-40B4-BE49-F238E27FC236}">
                <a16:creationId xmlns:a16="http://schemas.microsoft.com/office/drawing/2014/main" id="{0B09258F-762D-8BF7-0752-6D80CBF01832}"/>
              </a:ext>
            </a:extLst>
          </p:cNvPr>
          <p:cNvSpPr>
            <a:spLocks noGrp="1"/>
          </p:cNvSpPr>
          <p:nvPr>
            <p:ph idx="1"/>
          </p:nvPr>
        </p:nvSpPr>
        <p:spPr>
          <a:xfrm>
            <a:off x="838199" y="1467293"/>
            <a:ext cx="10515599" cy="4144366"/>
          </a:xfrm>
        </p:spPr>
        <p:txBody>
          <a:bodyPr/>
          <a:lstStyle/>
          <a:p>
            <a:pPr marL="0" indent="0">
              <a:buNone/>
            </a:pPr>
            <a:r>
              <a:rPr lang="en-US" b="1"/>
              <a:t>Expand and maintain the urban tree canopy/forest to maximize resilience to heat, drought, wildfire, and other hazards</a:t>
            </a:r>
          </a:p>
          <a:p>
            <a:r>
              <a:rPr lang="en-US" sz="2200"/>
              <a:t>Implement the Urban Forest Management Plan</a:t>
            </a:r>
          </a:p>
          <a:p>
            <a:r>
              <a:rPr lang="en-US" sz="2200"/>
              <a:t>Manage forests to be better adapted to climate change and pests</a:t>
            </a:r>
          </a:p>
          <a:p>
            <a:r>
              <a:rPr lang="en-US" sz="2200"/>
              <a:t>Maintain the “Tree City” status</a:t>
            </a:r>
          </a:p>
          <a:p>
            <a:r>
              <a:rPr lang="en-US" sz="2200"/>
              <a:t>Update City code to preserve trees during development and to mitigate impacts of tree roots on sidewalks</a:t>
            </a:r>
          </a:p>
        </p:txBody>
      </p:sp>
      <p:sp>
        <p:nvSpPr>
          <p:cNvPr id="4" name="Slide Number Placeholder 3">
            <a:extLst>
              <a:ext uri="{FF2B5EF4-FFF2-40B4-BE49-F238E27FC236}">
                <a16:creationId xmlns:a16="http://schemas.microsoft.com/office/drawing/2014/main" id="{73BBBE02-5A39-E1A8-D572-0258244090E9}"/>
              </a:ext>
            </a:extLst>
          </p:cNvPr>
          <p:cNvSpPr>
            <a:spLocks noGrp="1"/>
          </p:cNvSpPr>
          <p:nvPr>
            <p:ph type="sldNum" sz="quarter" idx="12"/>
          </p:nvPr>
        </p:nvSpPr>
        <p:spPr/>
        <p:txBody>
          <a:bodyPr/>
          <a:lstStyle/>
          <a:p>
            <a:fld id="{0F43753A-820F-4E4C-808D-1184121AF949}" type="slidenum">
              <a:rPr lang="en-US" smtClean="0"/>
              <a:pPr/>
              <a:t>13</a:t>
            </a:fld>
            <a:endParaRPr lang="en-US"/>
          </a:p>
        </p:txBody>
      </p:sp>
    </p:spTree>
    <p:extLst>
      <p:ext uri="{BB962C8B-B14F-4D97-AF65-F5344CB8AC3E}">
        <p14:creationId xmlns:p14="http://schemas.microsoft.com/office/powerpoint/2010/main" val="201011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EC04-19FA-630D-D4E1-E67D69B31F24}"/>
              </a:ext>
            </a:extLst>
          </p:cNvPr>
          <p:cNvSpPr>
            <a:spLocks noGrp="1"/>
          </p:cNvSpPr>
          <p:nvPr>
            <p:ph type="title"/>
          </p:nvPr>
        </p:nvSpPr>
        <p:spPr/>
        <p:txBody>
          <a:bodyPr/>
          <a:lstStyle/>
          <a:p>
            <a:r>
              <a:rPr lang="en-US"/>
              <a:t>Goal 8: Resilient Development Standards</a:t>
            </a:r>
          </a:p>
        </p:txBody>
      </p:sp>
      <p:sp>
        <p:nvSpPr>
          <p:cNvPr id="3" name="Content Placeholder 2">
            <a:extLst>
              <a:ext uri="{FF2B5EF4-FFF2-40B4-BE49-F238E27FC236}">
                <a16:creationId xmlns:a16="http://schemas.microsoft.com/office/drawing/2014/main" id="{2C246926-59AA-3574-0B2C-EAAA42F6929F}"/>
              </a:ext>
            </a:extLst>
          </p:cNvPr>
          <p:cNvSpPr>
            <a:spLocks noGrp="1"/>
          </p:cNvSpPr>
          <p:nvPr>
            <p:ph idx="1"/>
          </p:nvPr>
        </p:nvSpPr>
        <p:spPr>
          <a:xfrm>
            <a:off x="838199" y="1541720"/>
            <a:ext cx="10515599" cy="4433777"/>
          </a:xfrm>
        </p:spPr>
        <p:txBody>
          <a:bodyPr/>
          <a:lstStyle/>
          <a:p>
            <a:pPr marL="0" indent="0">
              <a:buNone/>
            </a:pPr>
            <a:r>
              <a:rPr lang="en-US" b="1"/>
              <a:t>Update development standards to ensure the resilience of development and redevelopment projects</a:t>
            </a:r>
          </a:p>
          <a:p>
            <a:r>
              <a:rPr lang="en-US" sz="2200"/>
              <a:t>Adopt fire wise standards that supersede HOA standards</a:t>
            </a:r>
          </a:p>
          <a:p>
            <a:r>
              <a:rPr lang="en-US" sz="2200"/>
              <a:t>Adopt resilience stormwater management standards such as green infrastructure and LID practices</a:t>
            </a:r>
          </a:p>
          <a:p>
            <a:r>
              <a:rPr lang="en-US" sz="2200"/>
              <a:t>Promote sustainable building design and landscaping</a:t>
            </a:r>
          </a:p>
          <a:p>
            <a:r>
              <a:rPr lang="en-US" sz="2200"/>
              <a:t>Identify financing options to help low-income residents </a:t>
            </a:r>
          </a:p>
          <a:p>
            <a:r>
              <a:rPr lang="en-US" sz="2200"/>
              <a:t>Advocate for lower insurance rates for property owners who reduce hazard risks</a:t>
            </a:r>
          </a:p>
          <a:p>
            <a:endParaRPr lang="en-US"/>
          </a:p>
        </p:txBody>
      </p:sp>
      <p:sp>
        <p:nvSpPr>
          <p:cNvPr id="4" name="Slide Number Placeholder 3">
            <a:extLst>
              <a:ext uri="{FF2B5EF4-FFF2-40B4-BE49-F238E27FC236}">
                <a16:creationId xmlns:a16="http://schemas.microsoft.com/office/drawing/2014/main" id="{C8489A38-92E9-F862-611A-E40FEB1F34B0}"/>
              </a:ext>
            </a:extLst>
          </p:cNvPr>
          <p:cNvSpPr>
            <a:spLocks noGrp="1"/>
          </p:cNvSpPr>
          <p:nvPr>
            <p:ph type="sldNum" sz="quarter" idx="12"/>
          </p:nvPr>
        </p:nvSpPr>
        <p:spPr/>
        <p:txBody>
          <a:bodyPr/>
          <a:lstStyle/>
          <a:p>
            <a:fld id="{0F43753A-820F-4E4C-808D-1184121AF949}" type="slidenum">
              <a:rPr lang="en-US" smtClean="0"/>
              <a:pPr/>
              <a:t>14</a:t>
            </a:fld>
            <a:endParaRPr lang="en-US"/>
          </a:p>
        </p:txBody>
      </p:sp>
    </p:spTree>
    <p:extLst>
      <p:ext uri="{BB962C8B-B14F-4D97-AF65-F5344CB8AC3E}">
        <p14:creationId xmlns:p14="http://schemas.microsoft.com/office/powerpoint/2010/main" val="92854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2971-F8D4-4F59-3FE0-DE940380E36F}"/>
              </a:ext>
            </a:extLst>
          </p:cNvPr>
          <p:cNvSpPr>
            <a:spLocks noGrp="1"/>
          </p:cNvSpPr>
          <p:nvPr>
            <p:ph type="title"/>
          </p:nvPr>
        </p:nvSpPr>
        <p:spPr/>
        <p:txBody>
          <a:bodyPr/>
          <a:lstStyle/>
          <a:p>
            <a:r>
              <a:rPr lang="en-US"/>
              <a:t>Goal 12: Accessible Shelters</a:t>
            </a:r>
          </a:p>
        </p:txBody>
      </p:sp>
      <p:sp>
        <p:nvSpPr>
          <p:cNvPr id="3" name="Content Placeholder 2">
            <a:extLst>
              <a:ext uri="{FF2B5EF4-FFF2-40B4-BE49-F238E27FC236}">
                <a16:creationId xmlns:a16="http://schemas.microsoft.com/office/drawing/2014/main" id="{7AF2688F-EC1D-312A-13AF-55EF7961D5AB}"/>
              </a:ext>
            </a:extLst>
          </p:cNvPr>
          <p:cNvSpPr>
            <a:spLocks noGrp="1"/>
          </p:cNvSpPr>
          <p:nvPr>
            <p:ph idx="1"/>
          </p:nvPr>
        </p:nvSpPr>
        <p:spPr/>
        <p:txBody>
          <a:bodyPr/>
          <a:lstStyle/>
          <a:p>
            <a:pPr marL="0" indent="0">
              <a:buNone/>
            </a:pPr>
            <a:r>
              <a:rPr lang="en-US" b="1"/>
              <a:t>Ensure that residents, especially the most vulnerable residents, have easy access to shelter when faced with hazards, including extreme temperatures, wildfire, wildfire smoke, and power outages</a:t>
            </a:r>
          </a:p>
          <a:p>
            <a:r>
              <a:rPr lang="en-US"/>
              <a:t>Identify and advertise public facilities to serve as “resilience hubs”</a:t>
            </a:r>
          </a:p>
          <a:p>
            <a:r>
              <a:rPr lang="en-US"/>
              <a:t>Identify and publicize private facilities (like shopping centers) that have backup power and are willing to provide respite during hazard events</a:t>
            </a:r>
          </a:p>
        </p:txBody>
      </p:sp>
      <p:sp>
        <p:nvSpPr>
          <p:cNvPr id="4" name="Slide Number Placeholder 3">
            <a:extLst>
              <a:ext uri="{FF2B5EF4-FFF2-40B4-BE49-F238E27FC236}">
                <a16:creationId xmlns:a16="http://schemas.microsoft.com/office/drawing/2014/main" id="{84F8DC60-8D0E-0DCA-A013-B07FE3FD621C}"/>
              </a:ext>
            </a:extLst>
          </p:cNvPr>
          <p:cNvSpPr>
            <a:spLocks noGrp="1"/>
          </p:cNvSpPr>
          <p:nvPr>
            <p:ph type="sldNum" sz="quarter" idx="12"/>
          </p:nvPr>
        </p:nvSpPr>
        <p:spPr/>
        <p:txBody>
          <a:bodyPr/>
          <a:lstStyle/>
          <a:p>
            <a:fld id="{0F43753A-820F-4E4C-808D-1184121AF949}" type="slidenum">
              <a:rPr lang="en-US" smtClean="0"/>
              <a:pPr/>
              <a:t>15</a:t>
            </a:fld>
            <a:endParaRPr lang="en-US"/>
          </a:p>
        </p:txBody>
      </p:sp>
    </p:spTree>
    <p:extLst>
      <p:ext uri="{BB962C8B-B14F-4D97-AF65-F5344CB8AC3E}">
        <p14:creationId xmlns:p14="http://schemas.microsoft.com/office/powerpoint/2010/main" val="114923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D11A-3D24-FBBB-CB22-4173D2C8D693}"/>
              </a:ext>
            </a:extLst>
          </p:cNvPr>
          <p:cNvSpPr>
            <a:spLocks noGrp="1"/>
          </p:cNvSpPr>
          <p:nvPr>
            <p:ph type="title"/>
          </p:nvPr>
        </p:nvSpPr>
        <p:spPr/>
        <p:txBody>
          <a:bodyPr/>
          <a:lstStyle/>
          <a:p>
            <a:r>
              <a:rPr lang="en-US"/>
              <a:t>Discussion Questions</a:t>
            </a:r>
          </a:p>
        </p:txBody>
      </p:sp>
    </p:spTree>
    <p:extLst>
      <p:ext uri="{BB962C8B-B14F-4D97-AF65-F5344CB8AC3E}">
        <p14:creationId xmlns:p14="http://schemas.microsoft.com/office/powerpoint/2010/main" val="270712662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DE789-8021-61FC-843A-5D8DE14F862C}"/>
              </a:ext>
            </a:extLst>
          </p:cNvPr>
          <p:cNvSpPr>
            <a:spLocks noGrp="1"/>
          </p:cNvSpPr>
          <p:nvPr>
            <p:ph type="title"/>
          </p:nvPr>
        </p:nvSpPr>
        <p:spPr/>
        <p:txBody>
          <a:bodyPr/>
          <a:lstStyle/>
          <a:p>
            <a:r>
              <a:rPr lang="en-US"/>
              <a:t>Discussion Questions</a:t>
            </a:r>
          </a:p>
        </p:txBody>
      </p:sp>
      <p:sp>
        <p:nvSpPr>
          <p:cNvPr id="4" name="Content Placeholder 3">
            <a:extLst>
              <a:ext uri="{FF2B5EF4-FFF2-40B4-BE49-F238E27FC236}">
                <a16:creationId xmlns:a16="http://schemas.microsoft.com/office/drawing/2014/main" id="{79463D1A-8C29-DD66-A4FF-36DB77AD5480}"/>
              </a:ext>
            </a:extLst>
          </p:cNvPr>
          <p:cNvSpPr>
            <a:spLocks noGrp="1"/>
          </p:cNvSpPr>
          <p:nvPr>
            <p:ph idx="1"/>
          </p:nvPr>
        </p:nvSpPr>
        <p:spPr/>
        <p:txBody>
          <a:bodyPr/>
          <a:lstStyle/>
          <a:p>
            <a:pPr>
              <a:spcAft>
                <a:spcPts val="1200"/>
              </a:spcAft>
            </a:pPr>
            <a:r>
              <a:rPr lang="en-US" sz="2800"/>
              <a:t>What do you see as the </a:t>
            </a:r>
            <a:r>
              <a:rPr lang="en-US" sz="2800" b="1"/>
              <a:t>most important </a:t>
            </a:r>
            <a:r>
              <a:rPr lang="en-US" sz="2800"/>
              <a:t>goals and policies?</a:t>
            </a:r>
          </a:p>
          <a:p>
            <a:pPr>
              <a:spcAft>
                <a:spcPts val="1200"/>
              </a:spcAft>
            </a:pPr>
            <a:r>
              <a:rPr lang="en-US" sz="2800"/>
              <a:t>Is </a:t>
            </a:r>
            <a:r>
              <a:rPr lang="en-US" sz="2800" b="1"/>
              <a:t>anything missing</a:t>
            </a:r>
            <a:r>
              <a:rPr lang="en-US" sz="2800"/>
              <a:t>? Are there any additional goals or policies you think should be added?</a:t>
            </a:r>
          </a:p>
          <a:p>
            <a:pPr>
              <a:spcAft>
                <a:spcPts val="1200"/>
              </a:spcAft>
            </a:pPr>
            <a:r>
              <a:rPr lang="en-US" sz="2800"/>
              <a:t>What </a:t>
            </a:r>
            <a:r>
              <a:rPr lang="en-US" sz="2800" b="1"/>
              <a:t>concerns</a:t>
            </a:r>
            <a:r>
              <a:rPr lang="en-US" sz="2800"/>
              <a:t> do you have about any goals and policies?</a:t>
            </a:r>
          </a:p>
          <a:p>
            <a:pPr lvl="1">
              <a:spcAft>
                <a:spcPts val="1200"/>
              </a:spcAft>
            </a:pPr>
            <a:r>
              <a:rPr lang="en-US" sz="2800"/>
              <a:t>Do you disagree with any policy direction?</a:t>
            </a:r>
          </a:p>
          <a:p>
            <a:pPr lvl="1">
              <a:spcAft>
                <a:spcPts val="1200"/>
              </a:spcAft>
            </a:pPr>
            <a:r>
              <a:rPr lang="en-US" sz="2800"/>
              <a:t>Are any goals or policies unclear? </a:t>
            </a:r>
          </a:p>
          <a:p>
            <a:pPr lvl="1">
              <a:spcAft>
                <a:spcPts val="1200"/>
              </a:spcAft>
            </a:pPr>
            <a:r>
              <a:rPr lang="en-US" sz="2800"/>
              <a:t>Should any be softened or strengthened? </a:t>
            </a:r>
          </a:p>
          <a:p>
            <a:pPr marL="0" indent="0">
              <a:buNone/>
            </a:pPr>
            <a:endParaRPr lang="en-US"/>
          </a:p>
        </p:txBody>
      </p:sp>
    </p:spTree>
    <p:extLst>
      <p:ext uri="{BB962C8B-B14F-4D97-AF65-F5344CB8AC3E}">
        <p14:creationId xmlns:p14="http://schemas.microsoft.com/office/powerpoint/2010/main" val="172292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620E4-EF76-3959-7165-B45FEE061211}"/>
              </a:ext>
            </a:extLst>
          </p:cNvPr>
          <p:cNvSpPr>
            <a:spLocks noGrp="1"/>
          </p:cNvSpPr>
          <p:nvPr>
            <p:ph type="title"/>
          </p:nvPr>
        </p:nvSpPr>
        <p:spPr>
          <a:xfrm>
            <a:off x="787331" y="964039"/>
            <a:ext cx="8185219" cy="3491003"/>
          </a:xfrm>
        </p:spPr>
        <p:txBody>
          <a:bodyPr/>
          <a:lstStyle/>
          <a:p>
            <a:r>
              <a:rPr lang="en-US">
                <a:latin typeface="Arial Black"/>
              </a:rPr>
              <a:t>Greenhouse Gas Sub-element </a:t>
            </a:r>
            <a:br>
              <a:rPr lang="en-US"/>
            </a:br>
            <a:r>
              <a:rPr lang="en-US">
                <a:latin typeface="Arial Black"/>
              </a:rPr>
              <a:t>Goals and Policies </a:t>
            </a:r>
          </a:p>
        </p:txBody>
      </p:sp>
      <p:sp>
        <p:nvSpPr>
          <p:cNvPr id="2" name="Slide Number Placeholder 1">
            <a:extLst>
              <a:ext uri="{FF2B5EF4-FFF2-40B4-BE49-F238E27FC236}">
                <a16:creationId xmlns:a16="http://schemas.microsoft.com/office/drawing/2014/main" id="{6BC94CC9-CCA4-FE5F-397B-C2DF391B4FED}"/>
              </a:ext>
            </a:extLst>
          </p:cNvPr>
          <p:cNvSpPr>
            <a:spLocks noGrp="1"/>
          </p:cNvSpPr>
          <p:nvPr>
            <p:ph type="sldNum" sz="quarter" idx="4294967295"/>
          </p:nvPr>
        </p:nvSpPr>
        <p:spPr>
          <a:xfrm>
            <a:off x="0" y="6405563"/>
            <a:ext cx="2743200" cy="365125"/>
          </a:xfrm>
        </p:spPr>
        <p:txBody>
          <a:bodyPr/>
          <a:lstStyle/>
          <a:p>
            <a:fld id="{0F43753A-820F-4E4C-808D-1184121AF949}" type="slidenum">
              <a:rPr lang="en-US" smtClean="0"/>
              <a:pPr/>
              <a:t>18</a:t>
            </a:fld>
            <a:endParaRPr lang="en-US"/>
          </a:p>
        </p:txBody>
      </p:sp>
    </p:spTree>
    <p:extLst>
      <p:ext uri="{BB962C8B-B14F-4D97-AF65-F5344CB8AC3E}">
        <p14:creationId xmlns:p14="http://schemas.microsoft.com/office/powerpoint/2010/main" val="281447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1D8A-D1F0-239A-DAE1-7170F021F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6D580-0350-192B-C673-6CD889F28F14}"/>
              </a:ext>
            </a:extLst>
          </p:cNvPr>
          <p:cNvSpPr>
            <a:spLocks noGrp="1"/>
          </p:cNvSpPr>
          <p:nvPr>
            <p:ph type="title"/>
          </p:nvPr>
        </p:nvSpPr>
        <p:spPr/>
        <p:txBody>
          <a:bodyPr/>
          <a:lstStyle/>
          <a:p>
            <a:r>
              <a:rPr lang="en-US"/>
              <a:t>Requirements and Guidance</a:t>
            </a:r>
          </a:p>
        </p:txBody>
      </p:sp>
      <p:sp>
        <p:nvSpPr>
          <p:cNvPr id="3" name="Content Placeholder 2">
            <a:extLst>
              <a:ext uri="{FF2B5EF4-FFF2-40B4-BE49-F238E27FC236}">
                <a16:creationId xmlns:a16="http://schemas.microsoft.com/office/drawing/2014/main" id="{88C2A7FD-6DE8-EC09-DE09-674403A5009E}"/>
              </a:ext>
            </a:extLst>
          </p:cNvPr>
          <p:cNvSpPr>
            <a:spLocks noGrp="1"/>
          </p:cNvSpPr>
          <p:nvPr>
            <p:ph idx="1"/>
          </p:nvPr>
        </p:nvSpPr>
        <p:spPr>
          <a:xfrm>
            <a:off x="838199" y="1825624"/>
            <a:ext cx="10515599" cy="4275892"/>
          </a:xfrm>
        </p:spPr>
        <p:txBody>
          <a:bodyPr vert="horz" lIns="91440" tIns="45720" rIns="91440" bIns="45720" rtlCol="0" anchor="t">
            <a:noAutofit/>
          </a:bodyPr>
          <a:lstStyle/>
          <a:p>
            <a:r>
              <a:rPr lang="en-US" b="1">
                <a:latin typeface="Arial"/>
                <a:cs typeface="Arial"/>
              </a:rPr>
              <a:t>GHG Emissions Reduction:</a:t>
            </a:r>
            <a:r>
              <a:rPr lang="en-US">
                <a:latin typeface="Arial"/>
                <a:cs typeface="Arial"/>
              </a:rPr>
              <a:t> This Sub-Element must address GHG emissions and steps to reduce GHG in our community.</a:t>
            </a:r>
            <a:endParaRPr lang="en-US"/>
          </a:p>
          <a:p>
            <a:r>
              <a:rPr lang="en-US" b="1">
                <a:latin typeface="Arial"/>
                <a:cs typeface="Arial"/>
              </a:rPr>
              <a:t>Vehicle Miles Traveled</a:t>
            </a:r>
            <a:r>
              <a:rPr lang="en-US">
                <a:latin typeface="Arial"/>
                <a:cs typeface="Arial"/>
              </a:rPr>
              <a:t>: The GHG sub-element must address VMT and steps to reduce VMT in our community.</a:t>
            </a:r>
          </a:p>
          <a:p>
            <a:r>
              <a:rPr lang="en-US" b="1"/>
              <a:t>Co-Benefits:</a:t>
            </a:r>
            <a:r>
              <a:rPr lang="en-US"/>
              <a:t> Commerce directs jurisdictions to note every co-benefit associated with each policy. Commerce provided a list of 13 co-benefit options.</a:t>
            </a:r>
          </a:p>
        </p:txBody>
      </p:sp>
      <p:sp>
        <p:nvSpPr>
          <p:cNvPr id="4" name="Slide Number Placeholder 3">
            <a:extLst>
              <a:ext uri="{FF2B5EF4-FFF2-40B4-BE49-F238E27FC236}">
                <a16:creationId xmlns:a16="http://schemas.microsoft.com/office/drawing/2014/main" id="{D013A057-CA2E-FF8D-52A3-3F7D19152AB0}"/>
              </a:ext>
            </a:extLst>
          </p:cNvPr>
          <p:cNvSpPr>
            <a:spLocks noGrp="1"/>
          </p:cNvSpPr>
          <p:nvPr>
            <p:ph type="sldNum" sz="quarter" idx="12"/>
          </p:nvPr>
        </p:nvSpPr>
        <p:spPr/>
        <p:txBody>
          <a:bodyPr/>
          <a:lstStyle/>
          <a:p>
            <a:fld id="{0F43753A-820F-4E4C-808D-1184121AF949}" type="slidenum">
              <a:rPr lang="en-US" smtClean="0"/>
              <a:pPr/>
              <a:t>19</a:t>
            </a:fld>
            <a:endParaRPr lang="en-US"/>
          </a:p>
        </p:txBody>
      </p:sp>
    </p:spTree>
    <p:extLst>
      <p:ext uri="{BB962C8B-B14F-4D97-AF65-F5344CB8AC3E}">
        <p14:creationId xmlns:p14="http://schemas.microsoft.com/office/powerpoint/2010/main" val="251801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B904-F3DC-AC8D-40AF-2799B9932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18DA5-6805-B7E0-C0D0-737A833F87E0}"/>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D4CE12EB-DD21-AD2A-F3A9-36E47A3B73E4}"/>
              </a:ext>
            </a:extLst>
          </p:cNvPr>
          <p:cNvSpPr>
            <a:spLocks noGrp="1"/>
          </p:cNvSpPr>
          <p:nvPr>
            <p:ph sz="half" idx="1"/>
          </p:nvPr>
        </p:nvSpPr>
        <p:spPr>
          <a:xfrm>
            <a:off x="838200" y="1460759"/>
            <a:ext cx="10515600" cy="4669737"/>
          </a:xfrm>
        </p:spPr>
        <p:txBody>
          <a:bodyPr vert="horz" lIns="91440" tIns="45720" rIns="91440" bIns="45720" rtlCol="0" anchor="t">
            <a:noAutofit/>
          </a:bodyPr>
          <a:lstStyle/>
          <a:p>
            <a:pPr marL="0" indent="0">
              <a:buNone/>
            </a:pPr>
            <a:r>
              <a:rPr lang="en-US"/>
              <a:t>Comprehensive plans are the centerpiece of local planning efforts. These 20-year plans articulate a community vision through a series of goals, objectives, policies, and actions that guide the day-to-day decisions of elected officials and local government staff.</a:t>
            </a:r>
          </a:p>
          <a:p>
            <a:pPr marL="0" indent="0">
              <a:buNone/>
            </a:pPr>
            <a:r>
              <a:rPr lang="en-US" b="1">
                <a:latin typeface="Arial"/>
                <a:cs typeface="Arial"/>
              </a:rPr>
              <a:t>Lacey's Goals for the 2025 Update</a:t>
            </a:r>
            <a:endParaRPr lang="en-US" b="1"/>
          </a:p>
          <a:p>
            <a:r>
              <a:rPr lang="en-US">
                <a:latin typeface="Arial"/>
                <a:cs typeface="Arial"/>
              </a:rPr>
              <a:t>Readable and useable</a:t>
            </a:r>
            <a:endParaRPr lang="en-US"/>
          </a:p>
          <a:p>
            <a:r>
              <a:rPr lang="en-US">
                <a:latin typeface="Arial"/>
                <a:cs typeface="Arial"/>
              </a:rPr>
              <a:t>Reflects the vision</a:t>
            </a:r>
            <a:endParaRPr lang="en-US"/>
          </a:p>
          <a:p>
            <a:r>
              <a:rPr lang="en-US">
                <a:latin typeface="Arial"/>
                <a:cs typeface="Arial"/>
              </a:rPr>
              <a:t>Integrates and relatable between elements</a:t>
            </a:r>
            <a:endParaRPr lang="en-US"/>
          </a:p>
          <a:p>
            <a:r>
              <a:rPr lang="en-US">
                <a:latin typeface="Arial"/>
                <a:cs typeface="Arial"/>
              </a:rPr>
              <a:t>Streamlined</a:t>
            </a:r>
            <a:endParaRPr lang="en-US"/>
          </a:p>
          <a:p>
            <a:r>
              <a:rPr lang="en-US">
                <a:latin typeface="Arial"/>
                <a:cs typeface="Arial"/>
              </a:rPr>
              <a:t>Meets the GMA requirements and new laws</a:t>
            </a:r>
          </a:p>
          <a:p>
            <a:pPr marL="0" indent="0">
              <a:buNone/>
            </a:pPr>
            <a:endParaRPr lang="en-US"/>
          </a:p>
        </p:txBody>
      </p:sp>
      <p:sp>
        <p:nvSpPr>
          <p:cNvPr id="5" name="Slide Number Placeholder 4">
            <a:extLst>
              <a:ext uri="{FF2B5EF4-FFF2-40B4-BE49-F238E27FC236}">
                <a16:creationId xmlns:a16="http://schemas.microsoft.com/office/drawing/2014/main" id="{3A0F8AAC-755B-2E61-12E0-BCE0C3EC2095}"/>
              </a:ext>
            </a:extLst>
          </p:cNvPr>
          <p:cNvSpPr>
            <a:spLocks noGrp="1"/>
          </p:cNvSpPr>
          <p:nvPr>
            <p:ph type="sldNum" sz="quarter" idx="12"/>
          </p:nvPr>
        </p:nvSpPr>
        <p:spPr/>
        <p:txBody>
          <a:bodyPr/>
          <a:lstStyle/>
          <a:p>
            <a:fld id="{0F43753A-820F-4E4C-808D-1184121AF949}" type="slidenum">
              <a:rPr lang="en-US" smtClean="0"/>
              <a:pPr/>
              <a:t>2</a:t>
            </a:fld>
            <a:endParaRPr lang="en-US"/>
          </a:p>
        </p:txBody>
      </p:sp>
    </p:spTree>
    <p:extLst>
      <p:ext uri="{BB962C8B-B14F-4D97-AF65-F5344CB8AC3E}">
        <p14:creationId xmlns:p14="http://schemas.microsoft.com/office/powerpoint/2010/main" val="54383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DE789-8021-61FC-843A-5D8DE14F862C}"/>
              </a:ext>
            </a:extLst>
          </p:cNvPr>
          <p:cNvSpPr>
            <a:spLocks noGrp="1"/>
          </p:cNvSpPr>
          <p:nvPr>
            <p:ph type="title"/>
          </p:nvPr>
        </p:nvSpPr>
        <p:spPr/>
        <p:txBody>
          <a:bodyPr/>
          <a:lstStyle/>
          <a:p>
            <a:r>
              <a:rPr lang="en-US"/>
              <a:t>Policy Framework Goals</a:t>
            </a:r>
          </a:p>
        </p:txBody>
      </p:sp>
      <p:sp>
        <p:nvSpPr>
          <p:cNvPr id="4" name="Content Placeholder 3">
            <a:extLst>
              <a:ext uri="{FF2B5EF4-FFF2-40B4-BE49-F238E27FC236}">
                <a16:creationId xmlns:a16="http://schemas.microsoft.com/office/drawing/2014/main" id="{79463D1A-8C29-DD66-A4FF-36DB77AD5480}"/>
              </a:ext>
            </a:extLst>
          </p:cNvPr>
          <p:cNvSpPr>
            <a:spLocks noGrp="1"/>
          </p:cNvSpPr>
          <p:nvPr>
            <p:ph idx="1"/>
          </p:nvPr>
        </p:nvSpPr>
        <p:spPr/>
        <p:txBody>
          <a:bodyPr/>
          <a:lstStyle/>
          <a:p>
            <a:pPr marL="0" indent="0">
              <a:spcAft>
                <a:spcPts val="1200"/>
              </a:spcAft>
              <a:buNone/>
            </a:pPr>
            <a:r>
              <a:rPr lang="en-US" sz="2800"/>
              <a:t>Goal 1: Implement the Thurston Climate Mitigation Plan</a:t>
            </a:r>
          </a:p>
          <a:p>
            <a:pPr marL="0" indent="0">
              <a:spcAft>
                <a:spcPts val="1200"/>
              </a:spcAft>
              <a:buNone/>
            </a:pPr>
            <a:r>
              <a:rPr lang="en-US" sz="2800"/>
              <a:t>Goal 2: Reduce GHG emissions by incentivizing the use of renewable energy, conservation, and efficiency technologies and practices in buildings.</a:t>
            </a:r>
          </a:p>
          <a:p>
            <a:pPr marL="0" indent="0">
              <a:spcAft>
                <a:spcPts val="1200"/>
              </a:spcAft>
              <a:buNone/>
            </a:pPr>
            <a:r>
              <a:rPr lang="en-US" sz="2800"/>
              <a:t>Goal 3: Develop guidelines for the adaptive reuse of buildings.</a:t>
            </a:r>
            <a:endParaRPr lang="en-US"/>
          </a:p>
        </p:txBody>
      </p:sp>
    </p:spTree>
    <p:extLst>
      <p:ext uri="{BB962C8B-B14F-4D97-AF65-F5344CB8AC3E}">
        <p14:creationId xmlns:p14="http://schemas.microsoft.com/office/powerpoint/2010/main" val="252321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DE789-8021-61FC-843A-5D8DE14F862C}"/>
              </a:ext>
            </a:extLst>
          </p:cNvPr>
          <p:cNvSpPr>
            <a:spLocks noGrp="1"/>
          </p:cNvSpPr>
          <p:nvPr>
            <p:ph type="title"/>
          </p:nvPr>
        </p:nvSpPr>
        <p:spPr/>
        <p:txBody>
          <a:bodyPr/>
          <a:lstStyle/>
          <a:p>
            <a:r>
              <a:rPr lang="en-US"/>
              <a:t>Policy Framework Goals</a:t>
            </a:r>
          </a:p>
        </p:txBody>
      </p:sp>
      <p:sp>
        <p:nvSpPr>
          <p:cNvPr id="4" name="Content Placeholder 3">
            <a:extLst>
              <a:ext uri="{FF2B5EF4-FFF2-40B4-BE49-F238E27FC236}">
                <a16:creationId xmlns:a16="http://schemas.microsoft.com/office/drawing/2014/main" id="{79463D1A-8C29-DD66-A4FF-36DB77AD5480}"/>
              </a:ext>
            </a:extLst>
          </p:cNvPr>
          <p:cNvSpPr>
            <a:spLocks noGrp="1"/>
          </p:cNvSpPr>
          <p:nvPr>
            <p:ph idx="1"/>
          </p:nvPr>
        </p:nvSpPr>
        <p:spPr>
          <a:xfrm>
            <a:off x="838199" y="1825624"/>
            <a:ext cx="10515599" cy="4337051"/>
          </a:xfrm>
        </p:spPr>
        <p:txBody>
          <a:bodyPr vert="horz" lIns="91440" tIns="45720" rIns="91440" bIns="45720" rtlCol="0" anchor="t">
            <a:noAutofit/>
          </a:bodyPr>
          <a:lstStyle/>
          <a:p>
            <a:pPr marL="0" indent="0">
              <a:spcAft>
                <a:spcPts val="1200"/>
              </a:spcAft>
              <a:buNone/>
            </a:pPr>
            <a:r>
              <a:rPr lang="en-US" sz="2800"/>
              <a:t>Goal 4: Increase tree canopy cover to boost carbon sequestration, while increasing solar access, where practicable.</a:t>
            </a:r>
          </a:p>
          <a:p>
            <a:pPr marL="0" indent="0">
              <a:spcAft>
                <a:spcPts val="1200"/>
              </a:spcAft>
              <a:buNone/>
            </a:pPr>
            <a:r>
              <a:rPr lang="en-US" sz="2800"/>
              <a:t>Goal 5: Reduce vehicle miles traveled.</a:t>
            </a:r>
          </a:p>
          <a:p>
            <a:pPr marL="0" indent="0">
              <a:spcAft>
                <a:spcPts val="1200"/>
              </a:spcAft>
              <a:buNone/>
            </a:pPr>
            <a:r>
              <a:rPr lang="en-US" sz="2800"/>
              <a:t>Goal 6: Support increased urban density and housing diversity</a:t>
            </a:r>
          </a:p>
          <a:p>
            <a:pPr marL="0" indent="0">
              <a:spcAft>
                <a:spcPts val="1200"/>
              </a:spcAft>
              <a:buNone/>
            </a:pPr>
            <a:r>
              <a:rPr lang="en-US" sz="2800">
                <a:latin typeface="Arial"/>
                <a:cs typeface="Arial"/>
              </a:rPr>
              <a:t>Goal 7:The City of Lacey (as an organization) will strive to reduce Greenhouse Gas Emissions to 45% below 2022 levels by 2035; reduce to 75% below 2022 levels by 2040 and achieve Net-Zero by 2050. </a:t>
            </a:r>
            <a:endParaRPr lang="en-US">
              <a:latin typeface="Arial"/>
              <a:cs typeface="Arial"/>
            </a:endParaRPr>
          </a:p>
        </p:txBody>
      </p:sp>
    </p:spTree>
    <p:extLst>
      <p:ext uri="{BB962C8B-B14F-4D97-AF65-F5344CB8AC3E}">
        <p14:creationId xmlns:p14="http://schemas.microsoft.com/office/powerpoint/2010/main" val="146351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5BC3-569F-483A-94E4-5D271ADD8F47}"/>
              </a:ext>
            </a:extLst>
          </p:cNvPr>
          <p:cNvSpPr>
            <a:spLocks noGrp="1"/>
          </p:cNvSpPr>
          <p:nvPr>
            <p:ph type="title"/>
          </p:nvPr>
        </p:nvSpPr>
        <p:spPr>
          <a:xfrm>
            <a:off x="838200" y="365125"/>
            <a:ext cx="10515600" cy="1739900"/>
          </a:xfrm>
        </p:spPr>
        <p:txBody>
          <a:bodyPr/>
          <a:lstStyle/>
          <a:p>
            <a:r>
              <a:rPr lang="en-US"/>
              <a:t>Goal 1: Implement the Thurston Climate Mitigation Plan</a:t>
            </a:r>
          </a:p>
        </p:txBody>
      </p:sp>
      <p:sp>
        <p:nvSpPr>
          <p:cNvPr id="3" name="Content Placeholder 2">
            <a:extLst>
              <a:ext uri="{FF2B5EF4-FFF2-40B4-BE49-F238E27FC236}">
                <a16:creationId xmlns:a16="http://schemas.microsoft.com/office/drawing/2014/main" id="{275A3238-5BD0-4C88-8172-10024CB6FD80}"/>
              </a:ext>
            </a:extLst>
          </p:cNvPr>
          <p:cNvSpPr>
            <a:spLocks noGrp="1"/>
          </p:cNvSpPr>
          <p:nvPr>
            <p:ph idx="1"/>
          </p:nvPr>
        </p:nvSpPr>
        <p:spPr>
          <a:xfrm>
            <a:off x="742949" y="2311400"/>
            <a:ext cx="10515599" cy="2041526"/>
          </a:xfrm>
        </p:spPr>
        <p:txBody>
          <a:bodyPr/>
          <a:lstStyle/>
          <a:p>
            <a:r>
              <a:rPr lang="en-US"/>
              <a:t>Policy 1. A: Explore local funding sources for the Thurston Climate Mitigation Plan strategies and actions.</a:t>
            </a:r>
          </a:p>
          <a:p>
            <a:r>
              <a:rPr lang="en-US"/>
              <a:t>Policy 1. B: Partner with and support the Thurston Climate Mitigation Collaborative's climate work. </a:t>
            </a:r>
          </a:p>
        </p:txBody>
      </p:sp>
      <p:sp>
        <p:nvSpPr>
          <p:cNvPr id="4" name="Slide Number Placeholder 3">
            <a:extLst>
              <a:ext uri="{FF2B5EF4-FFF2-40B4-BE49-F238E27FC236}">
                <a16:creationId xmlns:a16="http://schemas.microsoft.com/office/drawing/2014/main" id="{C341289B-C0B5-4456-9761-4B6B128ECDE0}"/>
              </a:ext>
            </a:extLst>
          </p:cNvPr>
          <p:cNvSpPr>
            <a:spLocks noGrp="1"/>
          </p:cNvSpPr>
          <p:nvPr>
            <p:ph type="sldNum" sz="quarter" idx="12"/>
          </p:nvPr>
        </p:nvSpPr>
        <p:spPr/>
        <p:txBody>
          <a:bodyPr/>
          <a:lstStyle/>
          <a:p>
            <a:fld id="{0F43753A-820F-4E4C-808D-1184121AF949}" type="slidenum">
              <a:rPr lang="en-US" smtClean="0"/>
              <a:pPr/>
              <a:t>22</a:t>
            </a:fld>
            <a:endParaRPr lang="en-US"/>
          </a:p>
        </p:txBody>
      </p:sp>
    </p:spTree>
    <p:extLst>
      <p:ext uri="{BB962C8B-B14F-4D97-AF65-F5344CB8AC3E}">
        <p14:creationId xmlns:p14="http://schemas.microsoft.com/office/powerpoint/2010/main" val="109104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5BC3-569F-483A-94E4-5D271ADD8F47}"/>
              </a:ext>
            </a:extLst>
          </p:cNvPr>
          <p:cNvSpPr>
            <a:spLocks noGrp="1"/>
          </p:cNvSpPr>
          <p:nvPr>
            <p:ph type="title"/>
          </p:nvPr>
        </p:nvSpPr>
        <p:spPr>
          <a:xfrm>
            <a:off x="838200" y="365125"/>
            <a:ext cx="10515600" cy="1739900"/>
          </a:xfrm>
        </p:spPr>
        <p:txBody>
          <a:bodyPr/>
          <a:lstStyle/>
          <a:p>
            <a:r>
              <a:rPr lang="en-US"/>
              <a:t>Goal 5: Reduce Vehicle Miles Traveled </a:t>
            </a:r>
          </a:p>
        </p:txBody>
      </p:sp>
      <p:sp>
        <p:nvSpPr>
          <p:cNvPr id="3" name="Content Placeholder 2">
            <a:extLst>
              <a:ext uri="{FF2B5EF4-FFF2-40B4-BE49-F238E27FC236}">
                <a16:creationId xmlns:a16="http://schemas.microsoft.com/office/drawing/2014/main" id="{275A3238-5BD0-4C88-8172-10024CB6FD80}"/>
              </a:ext>
            </a:extLst>
          </p:cNvPr>
          <p:cNvSpPr>
            <a:spLocks noGrp="1"/>
          </p:cNvSpPr>
          <p:nvPr>
            <p:ph idx="1"/>
          </p:nvPr>
        </p:nvSpPr>
        <p:spPr>
          <a:xfrm>
            <a:off x="742949" y="2311400"/>
            <a:ext cx="10515599" cy="2203450"/>
          </a:xfrm>
        </p:spPr>
        <p:txBody>
          <a:bodyPr/>
          <a:lstStyle/>
          <a:p>
            <a:r>
              <a:rPr lang="en-US"/>
              <a:t>Policy 5. C : Implement multimodal transportation planning to reduce single-occupancy vehicle dependence and greenhouse gas emissions.</a:t>
            </a:r>
          </a:p>
          <a:p>
            <a:r>
              <a:rPr lang="en-US"/>
              <a:t>Policy 5. D: Implement a safe, well-connected, and attractive bicycle and pedestrian transportation network through prioritizing projects in the Lacey Pedestrian and Bicycle Plan</a:t>
            </a:r>
          </a:p>
        </p:txBody>
      </p:sp>
      <p:sp>
        <p:nvSpPr>
          <p:cNvPr id="4" name="Slide Number Placeholder 3">
            <a:extLst>
              <a:ext uri="{FF2B5EF4-FFF2-40B4-BE49-F238E27FC236}">
                <a16:creationId xmlns:a16="http://schemas.microsoft.com/office/drawing/2014/main" id="{C341289B-C0B5-4456-9761-4B6B128ECDE0}"/>
              </a:ext>
            </a:extLst>
          </p:cNvPr>
          <p:cNvSpPr>
            <a:spLocks noGrp="1"/>
          </p:cNvSpPr>
          <p:nvPr>
            <p:ph type="sldNum" sz="quarter" idx="12"/>
          </p:nvPr>
        </p:nvSpPr>
        <p:spPr/>
        <p:txBody>
          <a:bodyPr/>
          <a:lstStyle/>
          <a:p>
            <a:fld id="{0F43753A-820F-4E4C-808D-1184121AF949}" type="slidenum">
              <a:rPr lang="en-US" smtClean="0"/>
              <a:pPr/>
              <a:t>23</a:t>
            </a:fld>
            <a:endParaRPr lang="en-US"/>
          </a:p>
        </p:txBody>
      </p:sp>
    </p:spTree>
    <p:extLst>
      <p:ext uri="{BB962C8B-B14F-4D97-AF65-F5344CB8AC3E}">
        <p14:creationId xmlns:p14="http://schemas.microsoft.com/office/powerpoint/2010/main" val="91953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5BC3-569F-483A-94E4-5D271ADD8F47}"/>
              </a:ext>
            </a:extLst>
          </p:cNvPr>
          <p:cNvSpPr>
            <a:spLocks noGrp="1"/>
          </p:cNvSpPr>
          <p:nvPr>
            <p:ph type="title"/>
          </p:nvPr>
        </p:nvSpPr>
        <p:spPr>
          <a:xfrm>
            <a:off x="838200" y="365125"/>
            <a:ext cx="10515600" cy="1739900"/>
          </a:xfrm>
        </p:spPr>
        <p:txBody>
          <a:bodyPr/>
          <a:lstStyle/>
          <a:p>
            <a:r>
              <a:rPr lang="en-US"/>
              <a:t>Goal 7: GHG Emissions Reduction</a:t>
            </a:r>
          </a:p>
        </p:txBody>
      </p:sp>
      <p:sp>
        <p:nvSpPr>
          <p:cNvPr id="3" name="Content Placeholder 2">
            <a:extLst>
              <a:ext uri="{FF2B5EF4-FFF2-40B4-BE49-F238E27FC236}">
                <a16:creationId xmlns:a16="http://schemas.microsoft.com/office/drawing/2014/main" id="{275A3238-5BD0-4C88-8172-10024CB6FD80}"/>
              </a:ext>
            </a:extLst>
          </p:cNvPr>
          <p:cNvSpPr>
            <a:spLocks noGrp="1"/>
          </p:cNvSpPr>
          <p:nvPr>
            <p:ph idx="1"/>
          </p:nvPr>
        </p:nvSpPr>
        <p:spPr>
          <a:xfrm>
            <a:off x="742949" y="2311400"/>
            <a:ext cx="10515599" cy="3365500"/>
          </a:xfrm>
        </p:spPr>
        <p:txBody>
          <a:bodyPr/>
          <a:lstStyle/>
          <a:p>
            <a:r>
              <a:rPr lang="en-US"/>
              <a:t>Goal: The City of Lacey will strive to reduce Greenhouse Gas Emissions to 45% below 2022 levels by 2035; reduce to 75% below 2022 levels by 2040 and achieve Net-Zero by 2050.</a:t>
            </a:r>
          </a:p>
          <a:p>
            <a:pPr lvl="1"/>
            <a:r>
              <a:rPr lang="en-US"/>
              <a:t>Policy 7. A: Retrofit city-owned buildings for energy efficiency and conduct energy audits on city facilities. </a:t>
            </a:r>
          </a:p>
          <a:p>
            <a:pPr lvl="1"/>
            <a:r>
              <a:rPr lang="en-US"/>
              <a:t>Policy 7. B: Transition  public fleets to zero-emission vehicles and develop supporting infrastructure and programs.</a:t>
            </a:r>
          </a:p>
        </p:txBody>
      </p:sp>
      <p:sp>
        <p:nvSpPr>
          <p:cNvPr id="4" name="Slide Number Placeholder 3">
            <a:extLst>
              <a:ext uri="{FF2B5EF4-FFF2-40B4-BE49-F238E27FC236}">
                <a16:creationId xmlns:a16="http://schemas.microsoft.com/office/drawing/2014/main" id="{C341289B-C0B5-4456-9761-4B6B128ECDE0}"/>
              </a:ext>
            </a:extLst>
          </p:cNvPr>
          <p:cNvSpPr>
            <a:spLocks noGrp="1"/>
          </p:cNvSpPr>
          <p:nvPr>
            <p:ph type="sldNum" sz="quarter" idx="12"/>
          </p:nvPr>
        </p:nvSpPr>
        <p:spPr/>
        <p:txBody>
          <a:bodyPr/>
          <a:lstStyle/>
          <a:p>
            <a:fld id="{0F43753A-820F-4E4C-808D-1184121AF949}" type="slidenum">
              <a:rPr lang="en-US" smtClean="0"/>
              <a:pPr/>
              <a:t>24</a:t>
            </a:fld>
            <a:endParaRPr lang="en-US"/>
          </a:p>
        </p:txBody>
      </p:sp>
    </p:spTree>
    <p:extLst>
      <p:ext uri="{BB962C8B-B14F-4D97-AF65-F5344CB8AC3E}">
        <p14:creationId xmlns:p14="http://schemas.microsoft.com/office/powerpoint/2010/main" val="91946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D11A-3D24-FBBB-CB22-4173D2C8D693}"/>
              </a:ext>
            </a:extLst>
          </p:cNvPr>
          <p:cNvSpPr>
            <a:spLocks noGrp="1"/>
          </p:cNvSpPr>
          <p:nvPr>
            <p:ph type="title"/>
          </p:nvPr>
        </p:nvSpPr>
        <p:spPr/>
        <p:txBody>
          <a:bodyPr/>
          <a:lstStyle/>
          <a:p>
            <a:r>
              <a:rPr lang="en-US"/>
              <a:t>Discussion Questions</a:t>
            </a:r>
          </a:p>
        </p:txBody>
      </p:sp>
    </p:spTree>
    <p:extLst>
      <p:ext uri="{BB962C8B-B14F-4D97-AF65-F5344CB8AC3E}">
        <p14:creationId xmlns:p14="http://schemas.microsoft.com/office/powerpoint/2010/main" val="40629983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DE789-8021-61FC-843A-5D8DE14F862C}"/>
              </a:ext>
            </a:extLst>
          </p:cNvPr>
          <p:cNvSpPr>
            <a:spLocks noGrp="1"/>
          </p:cNvSpPr>
          <p:nvPr>
            <p:ph type="title"/>
          </p:nvPr>
        </p:nvSpPr>
        <p:spPr/>
        <p:txBody>
          <a:bodyPr/>
          <a:lstStyle/>
          <a:p>
            <a:r>
              <a:rPr lang="en-US"/>
              <a:t>Discussion Questions</a:t>
            </a:r>
          </a:p>
        </p:txBody>
      </p:sp>
      <p:sp>
        <p:nvSpPr>
          <p:cNvPr id="4" name="Content Placeholder 3">
            <a:extLst>
              <a:ext uri="{FF2B5EF4-FFF2-40B4-BE49-F238E27FC236}">
                <a16:creationId xmlns:a16="http://schemas.microsoft.com/office/drawing/2014/main" id="{79463D1A-8C29-DD66-A4FF-36DB77AD5480}"/>
              </a:ext>
            </a:extLst>
          </p:cNvPr>
          <p:cNvSpPr>
            <a:spLocks noGrp="1"/>
          </p:cNvSpPr>
          <p:nvPr>
            <p:ph idx="1"/>
          </p:nvPr>
        </p:nvSpPr>
        <p:spPr/>
        <p:txBody>
          <a:bodyPr/>
          <a:lstStyle/>
          <a:p>
            <a:pPr>
              <a:spcAft>
                <a:spcPts val="1200"/>
              </a:spcAft>
            </a:pPr>
            <a:r>
              <a:rPr lang="en-US" sz="2800"/>
              <a:t>What do you see as the </a:t>
            </a:r>
            <a:r>
              <a:rPr lang="en-US" sz="2800" b="1"/>
              <a:t>most important </a:t>
            </a:r>
            <a:r>
              <a:rPr lang="en-US" sz="2800"/>
              <a:t>goals and policies?</a:t>
            </a:r>
          </a:p>
          <a:p>
            <a:pPr>
              <a:spcAft>
                <a:spcPts val="1200"/>
              </a:spcAft>
            </a:pPr>
            <a:r>
              <a:rPr lang="en-US" sz="2800"/>
              <a:t>Is </a:t>
            </a:r>
            <a:r>
              <a:rPr lang="en-US" sz="2800" b="1"/>
              <a:t>anything missing</a:t>
            </a:r>
            <a:r>
              <a:rPr lang="en-US" sz="2800"/>
              <a:t>? Are there any additional goals or policies you think should be added?</a:t>
            </a:r>
          </a:p>
          <a:p>
            <a:pPr>
              <a:spcAft>
                <a:spcPts val="1200"/>
              </a:spcAft>
            </a:pPr>
            <a:r>
              <a:rPr lang="en-US" sz="2800"/>
              <a:t>What </a:t>
            </a:r>
            <a:r>
              <a:rPr lang="en-US" sz="2800" b="1"/>
              <a:t>concerns</a:t>
            </a:r>
            <a:r>
              <a:rPr lang="en-US" sz="2800"/>
              <a:t> do you have about any goals and policies?</a:t>
            </a:r>
          </a:p>
          <a:p>
            <a:pPr lvl="1">
              <a:spcAft>
                <a:spcPts val="1200"/>
              </a:spcAft>
            </a:pPr>
            <a:r>
              <a:rPr lang="en-US" sz="2800"/>
              <a:t>Do you disagree with any policy direction?</a:t>
            </a:r>
          </a:p>
          <a:p>
            <a:pPr lvl="1">
              <a:spcAft>
                <a:spcPts val="1200"/>
              </a:spcAft>
            </a:pPr>
            <a:r>
              <a:rPr lang="en-US" sz="2800"/>
              <a:t>Are any goals or policies unclear? </a:t>
            </a:r>
          </a:p>
          <a:p>
            <a:pPr lvl="1">
              <a:spcAft>
                <a:spcPts val="1200"/>
              </a:spcAft>
            </a:pPr>
            <a:r>
              <a:rPr lang="en-US" sz="2800"/>
              <a:t>Should any be softened or strengthened? </a:t>
            </a:r>
          </a:p>
          <a:p>
            <a:pPr marL="0" indent="0">
              <a:buNone/>
            </a:pPr>
            <a:endParaRPr lang="en-US"/>
          </a:p>
        </p:txBody>
      </p:sp>
    </p:spTree>
    <p:extLst>
      <p:ext uri="{BB962C8B-B14F-4D97-AF65-F5344CB8AC3E}">
        <p14:creationId xmlns:p14="http://schemas.microsoft.com/office/powerpoint/2010/main" val="1066794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24796-3881-1F73-AE01-FC766B08B6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E8D1F6-1B60-2FAA-69A1-C6DB5C0AA193}"/>
              </a:ext>
            </a:extLst>
          </p:cNvPr>
          <p:cNvSpPr>
            <a:spLocks noGrp="1"/>
          </p:cNvSpPr>
          <p:nvPr>
            <p:ph type="title"/>
          </p:nvPr>
        </p:nvSpPr>
        <p:spPr/>
        <p:txBody>
          <a:bodyPr/>
          <a:lstStyle/>
          <a:p>
            <a:r>
              <a:rPr lang="en-US">
                <a:latin typeface="Arial Black"/>
              </a:rPr>
              <a:t>Next Steps</a:t>
            </a:r>
            <a:endParaRPr lang="en-US"/>
          </a:p>
        </p:txBody>
      </p:sp>
      <p:sp>
        <p:nvSpPr>
          <p:cNvPr id="4" name="Content Placeholder 3">
            <a:extLst>
              <a:ext uri="{FF2B5EF4-FFF2-40B4-BE49-F238E27FC236}">
                <a16:creationId xmlns:a16="http://schemas.microsoft.com/office/drawing/2014/main" id="{92B2D11D-A174-1AD2-6DB6-063F8C805986}"/>
              </a:ext>
            </a:extLst>
          </p:cNvPr>
          <p:cNvSpPr>
            <a:spLocks noGrp="1"/>
          </p:cNvSpPr>
          <p:nvPr>
            <p:ph idx="1"/>
          </p:nvPr>
        </p:nvSpPr>
        <p:spPr>
          <a:xfrm>
            <a:off x="838199" y="1825624"/>
            <a:ext cx="10515599" cy="2736905"/>
          </a:xfrm>
        </p:spPr>
        <p:txBody>
          <a:bodyPr vert="horz" lIns="91440" tIns="45720" rIns="91440" bIns="45720" rtlCol="0" anchor="t">
            <a:noAutofit/>
          </a:bodyPr>
          <a:lstStyle/>
          <a:p>
            <a:pPr>
              <a:spcAft>
                <a:spcPts val="1200"/>
              </a:spcAft>
            </a:pPr>
            <a:r>
              <a:rPr lang="en-US" sz="2800">
                <a:latin typeface="Arial"/>
                <a:cs typeface="Arial"/>
              </a:rPr>
              <a:t>CED Staff will present to the council on April 15th. </a:t>
            </a:r>
            <a:endParaRPr lang="en-US" sz="2800"/>
          </a:p>
          <a:p>
            <a:pPr>
              <a:spcAft>
                <a:spcPts val="1200"/>
              </a:spcAft>
            </a:pPr>
            <a:r>
              <a:rPr lang="en-US" sz="2800">
                <a:latin typeface="Arial"/>
                <a:cs typeface="Arial"/>
              </a:rPr>
              <a:t>Council and Commissions review will be incorporated into final draft versions. </a:t>
            </a:r>
            <a:endParaRPr lang="en-US" sz="2800"/>
          </a:p>
          <a:p>
            <a:pPr>
              <a:spcAft>
                <a:spcPts val="1200"/>
              </a:spcAft>
            </a:pPr>
            <a:r>
              <a:rPr lang="en-US" sz="2800">
                <a:latin typeface="Arial"/>
                <a:cs typeface="Arial"/>
              </a:rPr>
              <a:t>The Climate Element will be packaged into the larger Comprehensive Plan for community review this summer. </a:t>
            </a:r>
            <a:endParaRPr lang="en-US" sz="2800"/>
          </a:p>
          <a:p>
            <a:pPr marL="0" indent="0">
              <a:buNone/>
            </a:pPr>
            <a:endParaRPr lang="en-US"/>
          </a:p>
        </p:txBody>
      </p:sp>
      <p:pic>
        <p:nvPicPr>
          <p:cNvPr id="2" name="Picture 1">
            <a:extLst>
              <a:ext uri="{FF2B5EF4-FFF2-40B4-BE49-F238E27FC236}">
                <a16:creationId xmlns:a16="http://schemas.microsoft.com/office/drawing/2014/main" id="{973CE899-4DCA-5E01-F589-367ACE4E813A}"/>
              </a:ext>
            </a:extLst>
          </p:cNvPr>
          <p:cNvPicPr>
            <a:picLocks noChangeAspect="1"/>
          </p:cNvPicPr>
          <p:nvPr/>
        </p:nvPicPr>
        <p:blipFill>
          <a:blip r:embed="rId2"/>
          <a:stretch>
            <a:fillRect/>
          </a:stretch>
        </p:blipFill>
        <p:spPr>
          <a:xfrm>
            <a:off x="4928498" y="4698862"/>
            <a:ext cx="5248275" cy="1695450"/>
          </a:xfrm>
          <a:prstGeom prst="rect">
            <a:avLst/>
          </a:prstGeom>
        </p:spPr>
      </p:pic>
      <p:cxnSp>
        <p:nvCxnSpPr>
          <p:cNvPr id="5" name="Straight Arrow Connector 4">
            <a:extLst>
              <a:ext uri="{FF2B5EF4-FFF2-40B4-BE49-F238E27FC236}">
                <a16:creationId xmlns:a16="http://schemas.microsoft.com/office/drawing/2014/main" id="{A4F71819-2CB8-E7F8-372B-A683D52B064D}"/>
              </a:ext>
            </a:extLst>
          </p:cNvPr>
          <p:cNvCxnSpPr/>
          <p:nvPr/>
        </p:nvCxnSpPr>
        <p:spPr>
          <a:xfrm>
            <a:off x="3059043" y="5819912"/>
            <a:ext cx="1830124" cy="4749"/>
          </a:xfrm>
          <a:prstGeom prst="straightConnector1">
            <a:avLst/>
          </a:prstGeom>
          <a:ln w="28575">
            <a:solidFill>
              <a:srgbClr val="08253C"/>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71A8D9-2A58-9A98-153B-BE1CA52FB3A1}"/>
              </a:ext>
            </a:extLst>
          </p:cNvPr>
          <p:cNvSpPr txBox="1"/>
          <p:nvPr/>
        </p:nvSpPr>
        <p:spPr>
          <a:xfrm>
            <a:off x="1474304" y="5634935"/>
            <a:ext cx="14218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We are here</a:t>
            </a:r>
            <a:endParaRPr lang="en-US"/>
          </a:p>
        </p:txBody>
      </p:sp>
    </p:spTree>
    <p:extLst>
      <p:ext uri="{BB962C8B-B14F-4D97-AF65-F5344CB8AC3E}">
        <p14:creationId xmlns:p14="http://schemas.microsoft.com/office/powerpoint/2010/main" val="309786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B904-F3DC-AC8D-40AF-2799B9932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18DA5-6805-B7E0-C0D0-737A833F87E0}"/>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D4CE12EB-DD21-AD2A-F3A9-36E47A3B73E4}"/>
              </a:ext>
            </a:extLst>
          </p:cNvPr>
          <p:cNvSpPr>
            <a:spLocks noGrp="1"/>
          </p:cNvSpPr>
          <p:nvPr>
            <p:ph sz="half" idx="1"/>
          </p:nvPr>
        </p:nvSpPr>
        <p:spPr>
          <a:xfrm>
            <a:off x="477795" y="1522543"/>
            <a:ext cx="7261654" cy="4194774"/>
          </a:xfrm>
        </p:spPr>
        <p:txBody>
          <a:bodyPr vert="horz" lIns="91440" tIns="45720" rIns="91440" bIns="45720" rtlCol="0" anchor="t">
            <a:noAutofit/>
          </a:bodyPr>
          <a:lstStyle/>
          <a:p>
            <a:pPr marL="0" indent="0">
              <a:buNone/>
            </a:pPr>
            <a:r>
              <a:rPr lang="en-US">
                <a:latin typeface="Arial"/>
                <a:cs typeface="Arial"/>
              </a:rPr>
              <a:t>Goals and Policies are created through various avenues, including conducting audits on current plans, implementing new mandates and requirements, utilizing resources through the Department of Commerce, researching other cities plans, and aligning goals and policies with the community vision.</a:t>
            </a:r>
          </a:p>
          <a:p>
            <a:pPr marL="0" indent="0">
              <a:buNone/>
            </a:pPr>
            <a:endParaRPr lang="en-US"/>
          </a:p>
          <a:p>
            <a:pPr marL="0" indent="0">
              <a:buNone/>
            </a:pPr>
            <a:r>
              <a:rPr lang="en-US">
                <a:latin typeface="Arial"/>
                <a:cs typeface="Arial"/>
              </a:rPr>
              <a:t>Goals are the overarching objectives a city intends to meet in the next GMA cycle. Policies are how we are going to meet those goals. </a:t>
            </a:r>
          </a:p>
        </p:txBody>
      </p:sp>
      <p:sp>
        <p:nvSpPr>
          <p:cNvPr id="5" name="Slide Number Placeholder 4">
            <a:extLst>
              <a:ext uri="{FF2B5EF4-FFF2-40B4-BE49-F238E27FC236}">
                <a16:creationId xmlns:a16="http://schemas.microsoft.com/office/drawing/2014/main" id="{3A0F8AAC-755B-2E61-12E0-BCE0C3EC2095}"/>
              </a:ext>
            </a:extLst>
          </p:cNvPr>
          <p:cNvSpPr>
            <a:spLocks noGrp="1"/>
          </p:cNvSpPr>
          <p:nvPr>
            <p:ph type="sldNum" sz="quarter" idx="12"/>
          </p:nvPr>
        </p:nvSpPr>
        <p:spPr/>
        <p:txBody>
          <a:bodyPr/>
          <a:lstStyle/>
          <a:p>
            <a:fld id="{0F43753A-820F-4E4C-808D-1184121AF949}" type="slidenum">
              <a:rPr lang="en-US" smtClean="0"/>
              <a:pPr/>
              <a:t>3</a:t>
            </a:fld>
            <a:endParaRPr lang="en-US"/>
          </a:p>
        </p:txBody>
      </p:sp>
      <p:sp>
        <p:nvSpPr>
          <p:cNvPr id="6" name="Rectangle: Rounded Corners 5">
            <a:extLst>
              <a:ext uri="{FF2B5EF4-FFF2-40B4-BE49-F238E27FC236}">
                <a16:creationId xmlns:a16="http://schemas.microsoft.com/office/drawing/2014/main" id="{252555FA-4C2D-29FE-2586-C2886AAFCEBD}"/>
              </a:ext>
            </a:extLst>
          </p:cNvPr>
          <p:cNvSpPr/>
          <p:nvPr/>
        </p:nvSpPr>
        <p:spPr>
          <a:xfrm>
            <a:off x="7562143" y="677199"/>
            <a:ext cx="1856232" cy="15119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Technical Analysis</a:t>
            </a:r>
          </a:p>
        </p:txBody>
      </p:sp>
      <p:sp>
        <p:nvSpPr>
          <p:cNvPr id="8" name="Rectangle: Rounded Corners 7">
            <a:extLst>
              <a:ext uri="{FF2B5EF4-FFF2-40B4-BE49-F238E27FC236}">
                <a16:creationId xmlns:a16="http://schemas.microsoft.com/office/drawing/2014/main" id="{B726C23E-7820-13ED-ADC8-D01C32341A91}"/>
              </a:ext>
            </a:extLst>
          </p:cNvPr>
          <p:cNvSpPr/>
          <p:nvPr/>
        </p:nvSpPr>
        <p:spPr>
          <a:xfrm>
            <a:off x="9811430" y="694059"/>
            <a:ext cx="1856232" cy="15119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Community Engagement</a:t>
            </a:r>
          </a:p>
        </p:txBody>
      </p:sp>
      <p:sp>
        <p:nvSpPr>
          <p:cNvPr id="10" name="Rectangle: Rounded Corners 9">
            <a:extLst>
              <a:ext uri="{FF2B5EF4-FFF2-40B4-BE49-F238E27FC236}">
                <a16:creationId xmlns:a16="http://schemas.microsoft.com/office/drawing/2014/main" id="{1B2AB0FB-33A3-EDF1-C554-C6924283F87E}"/>
              </a:ext>
            </a:extLst>
          </p:cNvPr>
          <p:cNvSpPr/>
          <p:nvPr/>
        </p:nvSpPr>
        <p:spPr>
          <a:xfrm>
            <a:off x="8668247" y="2967418"/>
            <a:ext cx="1856232" cy="1210183"/>
          </a:xfrm>
          <a:prstGeom prst="round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a:latin typeface="Arial"/>
                <a:cs typeface="Arial"/>
              </a:rPr>
              <a:t>Goals &amp; Policies</a:t>
            </a:r>
          </a:p>
        </p:txBody>
      </p:sp>
      <p:sp>
        <p:nvSpPr>
          <p:cNvPr id="12" name="Right Bracket 11">
            <a:extLst>
              <a:ext uri="{FF2B5EF4-FFF2-40B4-BE49-F238E27FC236}">
                <a16:creationId xmlns:a16="http://schemas.microsoft.com/office/drawing/2014/main" id="{B650538C-3E3F-65EF-4A56-6B518360B28E}"/>
              </a:ext>
            </a:extLst>
          </p:cNvPr>
          <p:cNvSpPr/>
          <p:nvPr/>
        </p:nvSpPr>
        <p:spPr>
          <a:xfrm rot="5400000">
            <a:off x="9397084" y="1376494"/>
            <a:ext cx="387096" cy="202100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7423A48-545A-C5E5-12A9-1357A0103D78}"/>
              </a:ext>
            </a:extLst>
          </p:cNvPr>
          <p:cNvCxnSpPr>
            <a:cxnSpLocks/>
          </p:cNvCxnSpPr>
          <p:nvPr/>
        </p:nvCxnSpPr>
        <p:spPr>
          <a:xfrm>
            <a:off x="9590632" y="2580546"/>
            <a:ext cx="5731" cy="38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EDFF2D24-EAE5-9272-7FB6-DF0A335D9473}"/>
              </a:ext>
            </a:extLst>
          </p:cNvPr>
          <p:cNvSpPr/>
          <p:nvPr/>
        </p:nvSpPr>
        <p:spPr>
          <a:xfrm>
            <a:off x="8665382" y="4530531"/>
            <a:ext cx="1856232" cy="1210183"/>
          </a:xfrm>
          <a:prstGeom prst="round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a:latin typeface="Arial"/>
                <a:cs typeface="Arial"/>
              </a:rPr>
              <a:t>Comp. Plan Element</a:t>
            </a:r>
          </a:p>
        </p:txBody>
      </p:sp>
      <p:cxnSp>
        <p:nvCxnSpPr>
          <p:cNvPr id="18" name="Straight Arrow Connector 17">
            <a:extLst>
              <a:ext uri="{FF2B5EF4-FFF2-40B4-BE49-F238E27FC236}">
                <a16:creationId xmlns:a16="http://schemas.microsoft.com/office/drawing/2014/main" id="{94BB53D5-AB4F-9FFC-F143-E3B8983E43C2}"/>
              </a:ext>
            </a:extLst>
          </p:cNvPr>
          <p:cNvCxnSpPr>
            <a:cxnSpLocks/>
          </p:cNvCxnSpPr>
          <p:nvPr/>
        </p:nvCxnSpPr>
        <p:spPr>
          <a:xfrm>
            <a:off x="9590633" y="4181916"/>
            <a:ext cx="2865" cy="352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31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2CBD8-6C42-65FD-52F9-E2E9989B7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B1316-8BE9-0FE3-9DF2-614C46803DD7}"/>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CC68DD7B-E57A-0489-A23B-B2D2F19E1C04}"/>
              </a:ext>
            </a:extLst>
          </p:cNvPr>
          <p:cNvSpPr>
            <a:spLocks noGrp="1"/>
          </p:cNvSpPr>
          <p:nvPr>
            <p:ph sz="half" idx="1"/>
          </p:nvPr>
        </p:nvSpPr>
        <p:spPr>
          <a:xfrm>
            <a:off x="838200" y="1872651"/>
            <a:ext cx="10515600" cy="4194774"/>
          </a:xfrm>
        </p:spPr>
        <p:txBody>
          <a:bodyPr vert="horz" lIns="91440" tIns="45720" rIns="91440" bIns="45720" rtlCol="0" anchor="t">
            <a:noAutofit/>
          </a:bodyPr>
          <a:lstStyle/>
          <a:p>
            <a:pPr marL="0" indent="0">
              <a:buNone/>
            </a:pPr>
            <a:r>
              <a:rPr lang="en-US">
                <a:latin typeface="Arial"/>
                <a:cs typeface="Arial"/>
              </a:rPr>
              <a:t>The climate element is a new requirement for this cycle of Comprehensive Planning for jurisdictions who fall into the Growth Management Act. Per HB 1181 </a:t>
            </a:r>
            <a:r>
              <a:rPr lang="en-US">
                <a:solidFill>
                  <a:srgbClr val="404040"/>
                </a:solidFill>
                <a:latin typeface="Arial"/>
                <a:ea typeface="Roboto"/>
                <a:cs typeface="Arial"/>
              </a:rPr>
              <a:t>"Cities and counties planning under the Growth Management Act must have a climate element as part of their comprehensive plan."</a:t>
            </a:r>
            <a:endParaRPr lang="en-US">
              <a:solidFill>
                <a:srgbClr val="404040"/>
              </a:solidFill>
              <a:latin typeface="Arial"/>
              <a:cs typeface="Arial"/>
            </a:endParaRPr>
          </a:p>
          <a:p>
            <a:pPr marL="0" indent="0">
              <a:buNone/>
            </a:pPr>
            <a:endParaRPr lang="en-US"/>
          </a:p>
          <a:p>
            <a:pPr marL="0" indent="0">
              <a:buNone/>
            </a:pPr>
            <a:r>
              <a:rPr lang="en-US">
                <a:latin typeface="Arial"/>
                <a:cs typeface="Arial"/>
              </a:rPr>
              <a:t>The Climate Element is made up of two sub-elements:</a:t>
            </a:r>
            <a:endParaRPr lang="en-US"/>
          </a:p>
          <a:p>
            <a:pPr marL="800100" lvl="1" indent="-342900"/>
            <a:r>
              <a:rPr lang="en-US">
                <a:latin typeface="Arial"/>
                <a:cs typeface="Arial"/>
              </a:rPr>
              <a:t>Greenhouse Gas Sub-Element (Mitigation Strategies).</a:t>
            </a:r>
          </a:p>
          <a:p>
            <a:pPr marL="800100" lvl="1" indent="-342900"/>
            <a:r>
              <a:rPr lang="en-US">
                <a:latin typeface="Arial"/>
                <a:cs typeface="Arial"/>
              </a:rPr>
              <a:t>Resiliency Sub-Element (Adaption Strategies). </a:t>
            </a:r>
            <a:endParaRPr lang="en-US"/>
          </a:p>
        </p:txBody>
      </p:sp>
      <p:sp>
        <p:nvSpPr>
          <p:cNvPr id="5" name="Slide Number Placeholder 4">
            <a:extLst>
              <a:ext uri="{FF2B5EF4-FFF2-40B4-BE49-F238E27FC236}">
                <a16:creationId xmlns:a16="http://schemas.microsoft.com/office/drawing/2014/main" id="{B877199D-1002-8793-EBE4-171132F032E2}"/>
              </a:ext>
            </a:extLst>
          </p:cNvPr>
          <p:cNvSpPr>
            <a:spLocks noGrp="1"/>
          </p:cNvSpPr>
          <p:nvPr>
            <p:ph type="sldNum" sz="quarter" idx="12"/>
          </p:nvPr>
        </p:nvSpPr>
        <p:spPr/>
        <p:txBody>
          <a:bodyPr/>
          <a:lstStyle/>
          <a:p>
            <a:fld id="{0F43753A-820F-4E4C-808D-1184121AF949}" type="slidenum">
              <a:rPr lang="en-US" smtClean="0"/>
              <a:pPr/>
              <a:t>4</a:t>
            </a:fld>
            <a:endParaRPr lang="en-US"/>
          </a:p>
        </p:txBody>
      </p:sp>
    </p:spTree>
    <p:extLst>
      <p:ext uri="{BB962C8B-B14F-4D97-AF65-F5344CB8AC3E}">
        <p14:creationId xmlns:p14="http://schemas.microsoft.com/office/powerpoint/2010/main" val="35722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71A8-3F5D-C374-65F1-A5CB79300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514BA-58AA-54E2-3C61-3AED7263B8F8}"/>
              </a:ext>
            </a:extLst>
          </p:cNvPr>
          <p:cNvSpPr>
            <a:spLocks noGrp="1"/>
          </p:cNvSpPr>
          <p:nvPr>
            <p:ph type="title"/>
          </p:nvPr>
        </p:nvSpPr>
        <p:spPr/>
        <p:txBody>
          <a:bodyPr/>
          <a:lstStyle/>
          <a:p>
            <a:r>
              <a:rPr lang="en-US">
                <a:latin typeface="Arial Black"/>
              </a:rPr>
              <a:t>Background </a:t>
            </a:r>
            <a:endParaRPr lang="en-US"/>
          </a:p>
        </p:txBody>
      </p:sp>
      <p:sp>
        <p:nvSpPr>
          <p:cNvPr id="3" name="Content Placeholder 2">
            <a:extLst>
              <a:ext uri="{FF2B5EF4-FFF2-40B4-BE49-F238E27FC236}">
                <a16:creationId xmlns:a16="http://schemas.microsoft.com/office/drawing/2014/main" id="{D031C6E1-6E1B-C9EA-60A5-90DBD2A3F6C4}"/>
              </a:ext>
            </a:extLst>
          </p:cNvPr>
          <p:cNvSpPr>
            <a:spLocks noGrp="1"/>
          </p:cNvSpPr>
          <p:nvPr>
            <p:ph sz="half" idx="1"/>
          </p:nvPr>
        </p:nvSpPr>
        <p:spPr>
          <a:xfrm>
            <a:off x="838199" y="2693711"/>
            <a:ext cx="5074619" cy="3809994"/>
          </a:xfrm>
        </p:spPr>
        <p:txBody>
          <a:bodyPr vert="horz" lIns="91440" tIns="45720" rIns="91440" bIns="45720" rtlCol="0" anchor="t">
            <a:noAutofit/>
          </a:bodyPr>
          <a:lstStyle/>
          <a:p>
            <a:pPr marL="342900" indent="-342900"/>
            <a:r>
              <a:rPr lang="en-US" b="1">
                <a:latin typeface="Arial"/>
                <a:cs typeface="Arial"/>
              </a:rPr>
              <a:t>Technical Analysis Included</a:t>
            </a:r>
            <a:r>
              <a:rPr lang="en-US">
                <a:latin typeface="Arial"/>
                <a:cs typeface="Arial"/>
              </a:rPr>
              <a:t>: </a:t>
            </a:r>
            <a:endParaRPr lang="en-US"/>
          </a:p>
          <a:p>
            <a:pPr marL="342900" indent="-342900"/>
            <a:r>
              <a:rPr lang="en-US" sz="1800">
                <a:latin typeface="Arial"/>
                <a:cs typeface="Arial"/>
              </a:rPr>
              <a:t>Vulnerability and Risk Assessment for Climate Hazards</a:t>
            </a:r>
            <a:endParaRPr lang="en-US" sz="1800"/>
          </a:p>
          <a:p>
            <a:pPr marL="342900" indent="-342900"/>
            <a:r>
              <a:rPr lang="en-US" sz="1800">
                <a:latin typeface="Arial"/>
                <a:cs typeface="Arial"/>
              </a:rPr>
              <a:t>2022 Thurston County GHG Inventory</a:t>
            </a:r>
          </a:p>
          <a:p>
            <a:pPr marL="342900" indent="-342900"/>
            <a:r>
              <a:rPr lang="en-US" sz="1800">
                <a:latin typeface="Arial"/>
                <a:cs typeface="Arial"/>
              </a:rPr>
              <a:t>Policy Audits of current plans</a:t>
            </a:r>
            <a:endParaRPr lang="en-US" sz="1800"/>
          </a:p>
          <a:p>
            <a:pPr marL="342900" indent="-342900"/>
            <a:r>
              <a:rPr lang="en-US" sz="1800">
                <a:latin typeface="Arial"/>
                <a:cs typeface="Arial"/>
              </a:rPr>
              <a:t>Reviewing Commerce's guidance to ensure compliance.</a:t>
            </a:r>
            <a:endParaRPr lang="en-US" sz="1800"/>
          </a:p>
          <a:p>
            <a:pPr marL="800100" lvl="1" indent="-342900"/>
            <a:endParaRPr lang="en-US"/>
          </a:p>
        </p:txBody>
      </p:sp>
      <p:sp>
        <p:nvSpPr>
          <p:cNvPr id="5" name="Slide Number Placeholder 4">
            <a:extLst>
              <a:ext uri="{FF2B5EF4-FFF2-40B4-BE49-F238E27FC236}">
                <a16:creationId xmlns:a16="http://schemas.microsoft.com/office/drawing/2014/main" id="{6F5F3513-FE27-AE64-40B5-B6F671DC96A6}"/>
              </a:ext>
            </a:extLst>
          </p:cNvPr>
          <p:cNvSpPr>
            <a:spLocks noGrp="1"/>
          </p:cNvSpPr>
          <p:nvPr>
            <p:ph type="sldNum" sz="quarter" idx="12"/>
          </p:nvPr>
        </p:nvSpPr>
        <p:spPr/>
        <p:txBody>
          <a:bodyPr/>
          <a:lstStyle/>
          <a:p>
            <a:fld id="{0F43753A-820F-4E4C-808D-1184121AF949}" type="slidenum">
              <a:rPr lang="en-US" smtClean="0"/>
              <a:pPr/>
              <a:t>5</a:t>
            </a:fld>
            <a:endParaRPr lang="en-US"/>
          </a:p>
        </p:txBody>
      </p:sp>
      <p:sp>
        <p:nvSpPr>
          <p:cNvPr id="14" name="Rectangle: Rounded Corners 13">
            <a:extLst>
              <a:ext uri="{FF2B5EF4-FFF2-40B4-BE49-F238E27FC236}">
                <a16:creationId xmlns:a16="http://schemas.microsoft.com/office/drawing/2014/main" id="{BA7F93B9-5091-D930-C83A-13908286A495}"/>
              </a:ext>
            </a:extLst>
          </p:cNvPr>
          <p:cNvSpPr/>
          <p:nvPr/>
        </p:nvSpPr>
        <p:spPr>
          <a:xfrm>
            <a:off x="724736" y="1284739"/>
            <a:ext cx="5182259" cy="10485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Technical Analysis</a:t>
            </a:r>
          </a:p>
        </p:txBody>
      </p:sp>
      <p:sp>
        <p:nvSpPr>
          <p:cNvPr id="15" name="Rectangle: Rounded Corners 14">
            <a:extLst>
              <a:ext uri="{FF2B5EF4-FFF2-40B4-BE49-F238E27FC236}">
                <a16:creationId xmlns:a16="http://schemas.microsoft.com/office/drawing/2014/main" id="{FE700754-2B10-3CEE-F2ED-DE340B4FC8D6}"/>
              </a:ext>
            </a:extLst>
          </p:cNvPr>
          <p:cNvSpPr/>
          <p:nvPr/>
        </p:nvSpPr>
        <p:spPr>
          <a:xfrm>
            <a:off x="6413322" y="1281003"/>
            <a:ext cx="4955717" cy="104855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Community Engagement</a:t>
            </a:r>
          </a:p>
        </p:txBody>
      </p:sp>
      <p:sp>
        <p:nvSpPr>
          <p:cNvPr id="6" name="Content Placeholder 2">
            <a:extLst>
              <a:ext uri="{FF2B5EF4-FFF2-40B4-BE49-F238E27FC236}">
                <a16:creationId xmlns:a16="http://schemas.microsoft.com/office/drawing/2014/main" id="{4CC1BBB5-669B-574A-440F-58604B02159B}"/>
              </a:ext>
            </a:extLst>
          </p:cNvPr>
          <p:cNvSpPr txBox="1">
            <a:spLocks/>
          </p:cNvSpPr>
          <p:nvPr/>
        </p:nvSpPr>
        <p:spPr>
          <a:xfrm>
            <a:off x="6415648" y="2692239"/>
            <a:ext cx="4954305" cy="3808562"/>
          </a:xfrm>
          <a:prstGeom prst="rect">
            <a:avLst/>
          </a:prstGeom>
        </p:spPr>
        <p:txBody>
          <a:bodyPr vert="horz" lIns="91440" tIns="45720" rIns="91440" bIns="45720" rtlCol="0" anchor="t">
            <a:noAutofit/>
          </a:bodyPr>
          <a:lstStyle>
            <a:lvl1pPr marL="228600" indent="-228600" algn="l" defTabSz="914400" rtl="0" eaLnBrk="1" latinLnBrk="0" hangingPunct="1">
              <a:lnSpc>
                <a:spcPts val="29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9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9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b="1">
                <a:latin typeface="Arial"/>
                <a:cs typeface="Arial"/>
              </a:rPr>
              <a:t>Key Community Engagement Thems Included: </a:t>
            </a:r>
            <a:endParaRPr lang="en-US" b="1"/>
          </a:p>
          <a:p>
            <a:pPr marL="342900" indent="-342900"/>
            <a:r>
              <a:rPr lang="en-US" sz="1200">
                <a:solidFill>
                  <a:schemeClr val="tx1"/>
                </a:solidFill>
                <a:latin typeface="Arial"/>
                <a:cs typeface="Arial"/>
              </a:rPr>
              <a:t>“20-minute towns with dense housing to make it easy for walking &amp; bicycling to get most things needed without a car.”</a:t>
            </a:r>
          </a:p>
          <a:p>
            <a:pPr marL="342900" indent="-342900"/>
            <a:r>
              <a:rPr lang="en-US" sz="1200">
                <a:solidFill>
                  <a:schemeClr val="tx1"/>
                </a:solidFill>
                <a:latin typeface="Arial"/>
                <a:cs typeface="Arial"/>
              </a:rPr>
              <a:t>“I want Lacey to be the cutest and most walkable, cycle-able, and accessible Tree City in Washington! My dream version of Lacey has separated bike lanes and sidewalks along all roads/streets.”</a:t>
            </a:r>
          </a:p>
          <a:p>
            <a:pPr marL="342900" indent="-342900"/>
            <a:r>
              <a:rPr lang="en-US" sz="1200">
                <a:solidFill>
                  <a:schemeClr val="tx1"/>
                </a:solidFill>
                <a:latin typeface="Arial"/>
                <a:cs typeface="Arial"/>
              </a:rPr>
              <a:t>“A vibrant city center with small local businesses thriving, with pedestrians walking, cafes, local shops, restaurants, etc.”</a:t>
            </a:r>
          </a:p>
        </p:txBody>
      </p:sp>
    </p:spTree>
    <p:extLst>
      <p:ext uri="{BB962C8B-B14F-4D97-AF65-F5344CB8AC3E}">
        <p14:creationId xmlns:p14="http://schemas.microsoft.com/office/powerpoint/2010/main" val="321456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8F60-7A4C-E1F0-2086-09ADC9E6FE25}"/>
              </a:ext>
            </a:extLst>
          </p:cNvPr>
          <p:cNvSpPr>
            <a:spLocks noGrp="1"/>
          </p:cNvSpPr>
          <p:nvPr>
            <p:ph type="title"/>
          </p:nvPr>
        </p:nvSpPr>
        <p:spPr>
          <a:xfrm>
            <a:off x="787331" y="964039"/>
            <a:ext cx="5565844" cy="3491003"/>
          </a:xfrm>
        </p:spPr>
        <p:txBody>
          <a:bodyPr/>
          <a:lstStyle/>
          <a:p>
            <a:r>
              <a:rPr lang="en-US"/>
              <a:t>Resilience Sub-element</a:t>
            </a:r>
            <a:br>
              <a:rPr lang="en-US"/>
            </a:br>
            <a:r>
              <a:rPr lang="en-US"/>
              <a:t>Policy Framework</a:t>
            </a:r>
            <a:br>
              <a:rPr lang="en-US"/>
            </a:br>
            <a:endParaRPr lang="en-US"/>
          </a:p>
        </p:txBody>
      </p:sp>
    </p:spTree>
    <p:extLst>
      <p:ext uri="{BB962C8B-B14F-4D97-AF65-F5344CB8AC3E}">
        <p14:creationId xmlns:p14="http://schemas.microsoft.com/office/powerpoint/2010/main" val="199709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B904-F3DC-AC8D-40AF-2799B9932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18DA5-6805-B7E0-C0D0-737A833F87E0}"/>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D4CE12EB-DD21-AD2A-F3A9-36E47A3B73E4}"/>
              </a:ext>
            </a:extLst>
          </p:cNvPr>
          <p:cNvSpPr>
            <a:spLocks noGrp="1"/>
          </p:cNvSpPr>
          <p:nvPr>
            <p:ph sz="half" idx="1"/>
          </p:nvPr>
        </p:nvSpPr>
        <p:spPr>
          <a:xfrm>
            <a:off x="838199" y="1520407"/>
            <a:ext cx="5651267" cy="4351338"/>
          </a:xfrm>
        </p:spPr>
        <p:txBody>
          <a:bodyPr/>
          <a:lstStyle/>
          <a:p>
            <a:pPr marL="0" indent="0">
              <a:buNone/>
            </a:pPr>
            <a:r>
              <a:rPr lang="en-US"/>
              <a:t>The Policy Framework outlines draft goals and policies of the Resilience Sub-Element</a:t>
            </a:r>
          </a:p>
          <a:p>
            <a:r>
              <a:rPr lang="en-US"/>
              <a:t>Adapts existing goals and policies from City plans</a:t>
            </a:r>
          </a:p>
          <a:p>
            <a:r>
              <a:rPr lang="en-US"/>
              <a:t>Recommends new goals and policies based on technical analysis and State Department of Commerce guidance</a:t>
            </a:r>
          </a:p>
          <a:p>
            <a:r>
              <a:rPr lang="en-US"/>
              <a:t>Incorporates input from the community and City staff</a:t>
            </a:r>
          </a:p>
        </p:txBody>
      </p:sp>
      <p:sp>
        <p:nvSpPr>
          <p:cNvPr id="5" name="Slide Number Placeholder 4">
            <a:extLst>
              <a:ext uri="{FF2B5EF4-FFF2-40B4-BE49-F238E27FC236}">
                <a16:creationId xmlns:a16="http://schemas.microsoft.com/office/drawing/2014/main" id="{3A0F8AAC-755B-2E61-12E0-BCE0C3EC2095}"/>
              </a:ext>
            </a:extLst>
          </p:cNvPr>
          <p:cNvSpPr>
            <a:spLocks noGrp="1"/>
          </p:cNvSpPr>
          <p:nvPr>
            <p:ph type="sldNum" sz="quarter" idx="12"/>
          </p:nvPr>
        </p:nvSpPr>
        <p:spPr/>
        <p:txBody>
          <a:bodyPr/>
          <a:lstStyle/>
          <a:p>
            <a:fld id="{0F43753A-820F-4E4C-808D-1184121AF949}" type="slidenum">
              <a:rPr lang="en-US" smtClean="0"/>
              <a:pPr/>
              <a:t>7</a:t>
            </a:fld>
            <a:endParaRPr lang="en-US"/>
          </a:p>
        </p:txBody>
      </p:sp>
      <p:sp>
        <p:nvSpPr>
          <p:cNvPr id="14" name="Rectangle: Rounded Corners 13">
            <a:extLst>
              <a:ext uri="{FF2B5EF4-FFF2-40B4-BE49-F238E27FC236}">
                <a16:creationId xmlns:a16="http://schemas.microsoft.com/office/drawing/2014/main" id="{96A5A60E-B1B2-4CF0-1DDF-B719DB554BA5}"/>
              </a:ext>
            </a:extLst>
          </p:cNvPr>
          <p:cNvSpPr/>
          <p:nvPr/>
        </p:nvSpPr>
        <p:spPr>
          <a:xfrm>
            <a:off x="6882521" y="800766"/>
            <a:ext cx="1856232" cy="15119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Technical Analysis</a:t>
            </a:r>
          </a:p>
        </p:txBody>
      </p:sp>
      <p:sp>
        <p:nvSpPr>
          <p:cNvPr id="15" name="Rectangle: Rounded Corners 14">
            <a:extLst>
              <a:ext uri="{FF2B5EF4-FFF2-40B4-BE49-F238E27FC236}">
                <a16:creationId xmlns:a16="http://schemas.microsoft.com/office/drawing/2014/main" id="{9D703E89-F618-60A7-A03E-7AFDC9EB8E9B}"/>
              </a:ext>
            </a:extLst>
          </p:cNvPr>
          <p:cNvSpPr/>
          <p:nvPr/>
        </p:nvSpPr>
        <p:spPr>
          <a:xfrm>
            <a:off x="9131808" y="817626"/>
            <a:ext cx="1856232" cy="15119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Community Engagement</a:t>
            </a:r>
          </a:p>
        </p:txBody>
      </p:sp>
      <p:sp>
        <p:nvSpPr>
          <p:cNvPr id="17" name="Rectangle: Rounded Corners 16">
            <a:extLst>
              <a:ext uri="{FF2B5EF4-FFF2-40B4-BE49-F238E27FC236}">
                <a16:creationId xmlns:a16="http://schemas.microsoft.com/office/drawing/2014/main" id="{6BBA6EE8-103B-3AFD-C223-873D395F820D}"/>
              </a:ext>
            </a:extLst>
          </p:cNvPr>
          <p:cNvSpPr/>
          <p:nvPr/>
        </p:nvSpPr>
        <p:spPr>
          <a:xfrm>
            <a:off x="7988625" y="3090985"/>
            <a:ext cx="1856232" cy="12101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Policy Framework</a:t>
            </a:r>
          </a:p>
        </p:txBody>
      </p:sp>
      <p:sp>
        <p:nvSpPr>
          <p:cNvPr id="18" name="Right Bracket 17">
            <a:extLst>
              <a:ext uri="{FF2B5EF4-FFF2-40B4-BE49-F238E27FC236}">
                <a16:creationId xmlns:a16="http://schemas.microsoft.com/office/drawing/2014/main" id="{E1BE1ABF-7FD2-891B-D947-6F4E4903585F}"/>
              </a:ext>
            </a:extLst>
          </p:cNvPr>
          <p:cNvSpPr/>
          <p:nvPr/>
        </p:nvSpPr>
        <p:spPr>
          <a:xfrm rot="5400000">
            <a:off x="8717462" y="1500061"/>
            <a:ext cx="387096" cy="202100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F241107-9E41-ACA4-039A-A544E5D891FC}"/>
              </a:ext>
            </a:extLst>
          </p:cNvPr>
          <p:cNvCxnSpPr>
            <a:cxnSpLocks/>
            <a:stCxn id="18" idx="2"/>
            <a:endCxn id="17" idx="0"/>
          </p:cNvCxnSpPr>
          <p:nvPr/>
        </p:nvCxnSpPr>
        <p:spPr>
          <a:xfrm>
            <a:off x="8911010" y="2704113"/>
            <a:ext cx="5731" cy="38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E00AC29-99D4-8367-A18D-7911876C675F}"/>
              </a:ext>
            </a:extLst>
          </p:cNvPr>
          <p:cNvSpPr/>
          <p:nvPr/>
        </p:nvSpPr>
        <p:spPr>
          <a:xfrm>
            <a:off x="7985760" y="4654098"/>
            <a:ext cx="1856232" cy="12101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Resilience Sub-Element</a:t>
            </a:r>
          </a:p>
        </p:txBody>
      </p:sp>
      <p:cxnSp>
        <p:nvCxnSpPr>
          <p:cNvPr id="8" name="Straight Arrow Connector 7">
            <a:extLst>
              <a:ext uri="{FF2B5EF4-FFF2-40B4-BE49-F238E27FC236}">
                <a16:creationId xmlns:a16="http://schemas.microsoft.com/office/drawing/2014/main" id="{0A2B48FD-B6FD-6F6F-3F0A-D933C899E77A}"/>
              </a:ext>
            </a:extLst>
          </p:cNvPr>
          <p:cNvCxnSpPr>
            <a:cxnSpLocks/>
          </p:cNvCxnSpPr>
          <p:nvPr/>
        </p:nvCxnSpPr>
        <p:spPr>
          <a:xfrm>
            <a:off x="8911011" y="4305483"/>
            <a:ext cx="2865" cy="352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44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76E9-F748-FEBC-8E60-C0F60A3E57D5}"/>
              </a:ext>
            </a:extLst>
          </p:cNvPr>
          <p:cNvSpPr>
            <a:spLocks noGrp="1"/>
          </p:cNvSpPr>
          <p:nvPr>
            <p:ph type="title"/>
          </p:nvPr>
        </p:nvSpPr>
        <p:spPr/>
        <p:txBody>
          <a:bodyPr/>
          <a:lstStyle/>
          <a:p>
            <a:r>
              <a:rPr lang="en-US"/>
              <a:t>Requirements and Guidance</a:t>
            </a:r>
          </a:p>
        </p:txBody>
      </p:sp>
      <p:sp>
        <p:nvSpPr>
          <p:cNvPr id="3" name="Content Placeholder 2">
            <a:extLst>
              <a:ext uri="{FF2B5EF4-FFF2-40B4-BE49-F238E27FC236}">
                <a16:creationId xmlns:a16="http://schemas.microsoft.com/office/drawing/2014/main" id="{3D356D86-4D55-C37D-600D-DEC1F25D8770}"/>
              </a:ext>
            </a:extLst>
          </p:cNvPr>
          <p:cNvSpPr>
            <a:spLocks noGrp="1"/>
          </p:cNvSpPr>
          <p:nvPr>
            <p:ph idx="1"/>
          </p:nvPr>
        </p:nvSpPr>
        <p:spPr/>
        <p:txBody>
          <a:bodyPr/>
          <a:lstStyle/>
          <a:p>
            <a:r>
              <a:rPr lang="en-US" b="1"/>
              <a:t>Hazards:</a:t>
            </a:r>
            <a:r>
              <a:rPr lang="en-US"/>
              <a:t> Resilience Sub-Element must address climate-exacerbated hazards relevant to Lacey</a:t>
            </a:r>
          </a:p>
          <a:p>
            <a:r>
              <a:rPr lang="en-US" b="1"/>
              <a:t>Sectors:</a:t>
            </a:r>
            <a:r>
              <a:rPr lang="en-US"/>
              <a:t> Commerce encourages jurisdictions to address climate vulnerability across 11 asset sectors</a:t>
            </a:r>
          </a:p>
          <a:p>
            <a:r>
              <a:rPr lang="en-US" b="1"/>
              <a:t>Co-Benefits:</a:t>
            </a:r>
            <a:r>
              <a:rPr lang="en-US"/>
              <a:t> Commerce directs jurisdictions to note every co-benefit associated with each policy. Commerce provided a list of 13 co-benefit options.</a:t>
            </a:r>
          </a:p>
        </p:txBody>
      </p:sp>
      <p:sp>
        <p:nvSpPr>
          <p:cNvPr id="4" name="Slide Number Placeholder 3">
            <a:extLst>
              <a:ext uri="{FF2B5EF4-FFF2-40B4-BE49-F238E27FC236}">
                <a16:creationId xmlns:a16="http://schemas.microsoft.com/office/drawing/2014/main" id="{E05CBBB0-3F7E-2D7A-9454-08496BD7202E}"/>
              </a:ext>
            </a:extLst>
          </p:cNvPr>
          <p:cNvSpPr>
            <a:spLocks noGrp="1"/>
          </p:cNvSpPr>
          <p:nvPr>
            <p:ph type="sldNum" sz="quarter" idx="12"/>
          </p:nvPr>
        </p:nvSpPr>
        <p:spPr/>
        <p:txBody>
          <a:bodyPr/>
          <a:lstStyle/>
          <a:p>
            <a:fld id="{0F43753A-820F-4E4C-808D-1184121AF949}" type="slidenum">
              <a:rPr lang="en-US" smtClean="0"/>
              <a:pPr/>
              <a:t>8</a:t>
            </a:fld>
            <a:endParaRPr lang="en-US"/>
          </a:p>
        </p:txBody>
      </p:sp>
    </p:spTree>
    <p:extLst>
      <p:ext uri="{BB962C8B-B14F-4D97-AF65-F5344CB8AC3E}">
        <p14:creationId xmlns:p14="http://schemas.microsoft.com/office/powerpoint/2010/main" val="176239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8181-DAB8-5735-B472-8EF1CCA0BFB6}"/>
              </a:ext>
            </a:extLst>
          </p:cNvPr>
          <p:cNvSpPr>
            <a:spLocks noGrp="1"/>
          </p:cNvSpPr>
          <p:nvPr>
            <p:ph type="title"/>
          </p:nvPr>
        </p:nvSpPr>
        <p:spPr/>
        <p:txBody>
          <a:bodyPr/>
          <a:lstStyle/>
          <a:p>
            <a:r>
              <a:rPr lang="en-US"/>
              <a:t>Open House Community Input</a:t>
            </a:r>
          </a:p>
        </p:txBody>
      </p:sp>
      <p:sp>
        <p:nvSpPr>
          <p:cNvPr id="3" name="Content Placeholder 2">
            <a:extLst>
              <a:ext uri="{FF2B5EF4-FFF2-40B4-BE49-F238E27FC236}">
                <a16:creationId xmlns:a16="http://schemas.microsoft.com/office/drawing/2014/main" id="{8A7B91AA-BF22-0CBE-6BBB-CAB5579B22A4}"/>
              </a:ext>
            </a:extLst>
          </p:cNvPr>
          <p:cNvSpPr>
            <a:spLocks noGrp="1"/>
          </p:cNvSpPr>
          <p:nvPr>
            <p:ph idx="1"/>
          </p:nvPr>
        </p:nvSpPr>
        <p:spPr>
          <a:xfrm>
            <a:off x="1010653" y="1690688"/>
            <a:ext cx="5370896" cy="4546483"/>
          </a:xfrm>
        </p:spPr>
        <p:txBody>
          <a:bodyPr/>
          <a:lstStyle/>
          <a:p>
            <a:pPr marL="0" indent="0">
              <a:buNone/>
            </a:pPr>
            <a:r>
              <a:rPr lang="en-US"/>
              <a:t>39 comments received</a:t>
            </a:r>
          </a:p>
          <a:p>
            <a:r>
              <a:rPr lang="en-US"/>
              <a:t>Goal 7: Thriving Urban Forest</a:t>
            </a:r>
          </a:p>
          <a:p>
            <a:pPr lvl="1">
              <a:lnSpc>
                <a:spcPts val="2600"/>
              </a:lnSpc>
            </a:pPr>
            <a:r>
              <a:rPr lang="en-US"/>
              <a:t>Tree preservation</a:t>
            </a:r>
          </a:p>
          <a:p>
            <a:pPr lvl="1">
              <a:lnSpc>
                <a:spcPts val="2600"/>
              </a:lnSpc>
            </a:pPr>
            <a:r>
              <a:rPr lang="en-US"/>
              <a:t>Diseases/pests</a:t>
            </a:r>
          </a:p>
          <a:p>
            <a:pPr lvl="1">
              <a:lnSpc>
                <a:spcPts val="2600"/>
              </a:lnSpc>
            </a:pPr>
            <a:r>
              <a:rPr lang="en-US"/>
              <a:t>Trade-offs</a:t>
            </a:r>
          </a:p>
          <a:p>
            <a:r>
              <a:rPr lang="en-US"/>
              <a:t>Goal 8: Resilience Development Standards </a:t>
            </a:r>
          </a:p>
          <a:p>
            <a:pPr lvl="1"/>
            <a:r>
              <a:rPr lang="en-US"/>
              <a:t>Standards to reduce wildfire risk</a:t>
            </a:r>
          </a:p>
          <a:p>
            <a:pPr lvl="1"/>
            <a:r>
              <a:rPr lang="en-US"/>
              <a:t>Support solar</a:t>
            </a:r>
          </a:p>
          <a:p>
            <a:pPr lvl="1"/>
            <a:endParaRPr lang="en-US"/>
          </a:p>
        </p:txBody>
      </p:sp>
      <p:sp>
        <p:nvSpPr>
          <p:cNvPr id="4" name="Slide Number Placeholder 3">
            <a:extLst>
              <a:ext uri="{FF2B5EF4-FFF2-40B4-BE49-F238E27FC236}">
                <a16:creationId xmlns:a16="http://schemas.microsoft.com/office/drawing/2014/main" id="{717BC238-A66F-34EB-BBCB-A633130B3C74}"/>
              </a:ext>
            </a:extLst>
          </p:cNvPr>
          <p:cNvSpPr>
            <a:spLocks noGrp="1"/>
          </p:cNvSpPr>
          <p:nvPr>
            <p:ph type="sldNum" sz="quarter" idx="12"/>
          </p:nvPr>
        </p:nvSpPr>
        <p:spPr/>
        <p:txBody>
          <a:bodyPr/>
          <a:lstStyle/>
          <a:p>
            <a:fld id="{0F43753A-820F-4E4C-808D-1184121AF949}" type="slidenum">
              <a:rPr lang="en-US" smtClean="0"/>
              <a:pPr/>
              <a:t>9</a:t>
            </a:fld>
            <a:endParaRPr lang="en-US"/>
          </a:p>
        </p:txBody>
      </p:sp>
      <p:pic>
        <p:nvPicPr>
          <p:cNvPr id="8" name="Picture 7" descr="A person and person pointing at a poster&#10;&#10;AI-generated content may be incorrect.">
            <a:extLst>
              <a:ext uri="{FF2B5EF4-FFF2-40B4-BE49-F238E27FC236}">
                <a16:creationId xmlns:a16="http://schemas.microsoft.com/office/drawing/2014/main" id="{8CAB7112-050B-65BD-8DB6-9B7B650A25DF}"/>
              </a:ext>
            </a:extLst>
          </p:cNvPr>
          <p:cNvPicPr>
            <a:picLocks noChangeAspect="1"/>
          </p:cNvPicPr>
          <p:nvPr/>
        </p:nvPicPr>
        <p:blipFill>
          <a:blip r:embed="rId2"/>
          <a:srcRect l="6504" t="20491" b="20141"/>
          <a:stretch/>
        </p:blipFill>
        <p:spPr>
          <a:xfrm>
            <a:off x="7064943" y="1809047"/>
            <a:ext cx="4288857" cy="3631131"/>
          </a:xfrm>
          <a:prstGeom prst="rect">
            <a:avLst/>
          </a:prstGeom>
        </p:spPr>
      </p:pic>
    </p:spTree>
    <p:extLst>
      <p:ext uri="{BB962C8B-B14F-4D97-AF65-F5344CB8AC3E}">
        <p14:creationId xmlns:p14="http://schemas.microsoft.com/office/powerpoint/2010/main" val="2682823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A5866B00BB044D8055A452FB9B791F" ma:contentTypeVersion="15" ma:contentTypeDescription="Create a new document." ma:contentTypeScope="" ma:versionID="15fe77ff7c8fdf72d2432c4b26327116">
  <xsd:schema xmlns:xsd="http://www.w3.org/2001/XMLSchema" xmlns:xs="http://www.w3.org/2001/XMLSchema" xmlns:p="http://schemas.microsoft.com/office/2006/metadata/properties" xmlns:ns2="a4a02cf7-5cb9-449d-9578-56e134fee2ac" xmlns:ns3="fd4c3851-ff28-4ddb-828a-e6c6a9d5fa79" targetNamespace="http://schemas.microsoft.com/office/2006/metadata/properties" ma:root="true" ma:fieldsID="56dfb1f3df6860bc33b6335f37ca5ac8" ns2:_="" ns3:_="">
    <xsd:import namespace="a4a02cf7-5cb9-449d-9578-56e134fee2ac"/>
    <xsd:import namespace="fd4c3851-ff28-4ddb-828a-e6c6a9d5fa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da43f878ca754e69b6716cd9708c667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02cf7-5cb9-449d-9578-56e134fee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3e1d2a-d69f-4f06-8d0a-aab2fdd6e9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da43f878ca754e69b6716cd9708c6673" ma:index="22" ma:taxonomy="true" ma:internalName="da43f878ca754e69b6716cd9708c6673" ma:taxonomyFieldName="Element" ma:displayName="Element" ma:default="" ma:fieldId="{da43f878-ca75-4e69-b671-6cd9708c6673}" ma:taxonomyMulti="true" ma:sspId="5c3e1d2a-d69f-4f06-8d0a-aab2fdd6e988" ma:termSetId="b49f64b3-4722-4336-9a5c-56c326b344d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4c3851-ff28-4ddb-828a-e6c6a9d5fa7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02038a-bf29-46c3-9508-86f071324096}" ma:internalName="TaxCatchAll" ma:showField="CatchAllData" ma:web="fd4c3851-ff28-4ddb-828a-e6c6a9d5f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4c3851-ff28-4ddb-828a-e6c6a9d5fa79" xsi:nil="true"/>
    <lcf76f155ced4ddcb4097134ff3c332f xmlns="a4a02cf7-5cb9-449d-9578-56e134fee2ac">
      <Terms xmlns="http://schemas.microsoft.com/office/infopath/2007/PartnerControls"/>
    </lcf76f155ced4ddcb4097134ff3c332f>
    <da43f878ca754e69b6716cd9708c6673 xmlns="a4a02cf7-5cb9-449d-9578-56e134fee2ac">
      <Terms xmlns="http://schemas.microsoft.com/office/infopath/2007/PartnerControls"/>
    </da43f878ca754e69b6716cd9708c6673>
  </documentManagement>
</p:properties>
</file>

<file path=customXml/itemProps1.xml><?xml version="1.0" encoding="utf-8"?>
<ds:datastoreItem xmlns:ds="http://schemas.openxmlformats.org/officeDocument/2006/customXml" ds:itemID="{59CA11FC-5D91-46C0-9001-8711A4F957AC}"/>
</file>

<file path=customXml/itemProps2.xml><?xml version="1.0" encoding="utf-8"?>
<ds:datastoreItem xmlns:ds="http://schemas.openxmlformats.org/officeDocument/2006/customXml" ds:itemID="{9F1F2A25-ACD7-44F5-BED7-37A5EB9AAACD}">
  <ds:schemaRefs>
    <ds:schemaRef ds:uri="http://schemas.microsoft.com/sharepoint/v3/contenttype/forms"/>
  </ds:schemaRefs>
</ds:datastoreItem>
</file>

<file path=customXml/itemProps3.xml><?xml version="1.0" encoding="utf-8"?>
<ds:datastoreItem xmlns:ds="http://schemas.openxmlformats.org/officeDocument/2006/customXml" ds:itemID="{CB6DF628-2E69-4980-B7E8-DA85B67A62E4}">
  <ds:schemaRefs>
    <ds:schemaRef ds:uri="35940124-51f6-436e-b96c-03dcf41cdac9"/>
    <ds:schemaRef ds:uri="59537c4a-5c07-4bd4-bad2-a68770c000a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Climate Element</vt:lpstr>
      <vt:lpstr>Background</vt:lpstr>
      <vt:lpstr>Background</vt:lpstr>
      <vt:lpstr>Background</vt:lpstr>
      <vt:lpstr>Background </vt:lpstr>
      <vt:lpstr>Resilience Sub-element Policy Framework </vt:lpstr>
      <vt:lpstr>Overview</vt:lpstr>
      <vt:lpstr>Requirements and Guidance</vt:lpstr>
      <vt:lpstr>Open House Community Input</vt:lpstr>
      <vt:lpstr>Second Administrative Draft</vt:lpstr>
      <vt:lpstr>Policy Framework Goals</vt:lpstr>
      <vt:lpstr>Goal 5: Resilient Land Use</vt:lpstr>
      <vt:lpstr>Goal 7: Thriving Urban Forest</vt:lpstr>
      <vt:lpstr>Goal 8: Resilient Development Standards</vt:lpstr>
      <vt:lpstr>Goal 12: Accessible Shelters</vt:lpstr>
      <vt:lpstr>Discussion Questions</vt:lpstr>
      <vt:lpstr>Discussion Questions</vt:lpstr>
      <vt:lpstr>Greenhouse Gas Sub-element  Goals and Policies </vt:lpstr>
      <vt:lpstr>Requirements and Guidance</vt:lpstr>
      <vt:lpstr>Policy Framework Goals</vt:lpstr>
      <vt:lpstr>Policy Framework Goals</vt:lpstr>
      <vt:lpstr>Goal 1: Implement the Thurston Climate Mitigation Plan</vt:lpstr>
      <vt:lpstr>Goal 5: Reduce Vehicle Miles Traveled </vt:lpstr>
      <vt:lpstr>Goal 7: GHG Emissions Reduction</vt:lpstr>
      <vt:lpstr>Discussion Questions</vt:lpstr>
      <vt:lpstr>Discussion Questions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Salem</dc:creator>
  <cp:revision>4</cp:revision>
  <dcterms:created xsi:type="dcterms:W3CDTF">2020-08-10T22:36:50Z</dcterms:created>
  <dcterms:modified xsi:type="dcterms:W3CDTF">2025-04-07T20:56:32Z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0x0101005AA5866B00BB044D8055A452FB9B791F</vt:lpwstr>
  </property>
</Properties>
</file>