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58" r:id="rId9"/>
    <p:sldId id="259" r:id="rId10"/>
    <p:sldId id="260" r:id="rId11"/>
    <p:sldId id="261" r:id="rId12"/>
    <p:sldId id="262" r:id="rId13"/>
    <p:sldId id="268" r:id="rId14"/>
    <p:sldId id="270" r:id="rId15"/>
    <p:sldId id="271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7B81-44E3-438F-AA16-1CC239A424B3}" type="datetimeFigureOut">
              <a:rPr lang="en-US" smtClean="0"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50D8-6596-43BA-8471-04642BA5FE0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504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7B81-44E3-438F-AA16-1CC239A424B3}" type="datetimeFigureOut">
              <a:rPr lang="en-US" smtClean="0"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50D8-6596-43BA-8471-04642BA5F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802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7B81-44E3-438F-AA16-1CC239A424B3}" type="datetimeFigureOut">
              <a:rPr lang="en-US" smtClean="0"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50D8-6596-43BA-8471-04642BA5F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596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7CD5E-0C81-47E9-BB0F-72F65521EECA}" type="datetimeFigureOut">
              <a:rPr lang="en-US" smtClean="0"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30B9-2C90-4987-B964-F1CE9054B4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500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8795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26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415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04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456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845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7B81-44E3-438F-AA16-1CC239A424B3}" type="datetimeFigureOut">
              <a:rPr lang="en-US" smtClean="0"/>
              <a:t>5/22/2024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50D8-6596-43BA-8471-04642BA5F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481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7B81-44E3-438F-AA16-1CC239A424B3}" type="datetimeFigureOut">
              <a:rPr lang="en-US" smtClean="0"/>
              <a:t>5/22/2024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50D8-6596-43BA-8471-04642BA5F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1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7B81-44E3-438F-AA16-1CC239A424B3}" type="datetimeFigureOut">
              <a:rPr lang="en-US" smtClean="0"/>
              <a:t>5/22/2024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50D8-6596-43BA-8471-04642BA5F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306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E7B81-44E3-438F-AA16-1CC239A424B3}" type="datetimeFigureOut">
              <a:rPr lang="en-US" smtClean="0"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D50D8-6596-43BA-8471-04642BA5FE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6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A0C6B-099C-23E4-BFB9-C0B27F91EA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44532"/>
            <a:ext cx="9144000" cy="1655762"/>
          </a:xfrm>
        </p:spPr>
        <p:txBody>
          <a:bodyPr>
            <a:normAutofit/>
          </a:bodyPr>
          <a:lstStyle/>
          <a:p>
            <a:r>
              <a:rPr lang="en-US" sz="4400" b="1" dirty="0"/>
              <a:t>Lacey Comprehensive Plan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CF7A7-24E3-8153-0D41-31A12EDCCE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59839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/>
              <a:t>Community Engagement and Branding</a:t>
            </a:r>
          </a:p>
        </p:txBody>
      </p:sp>
    </p:spTree>
    <p:extLst>
      <p:ext uri="{BB962C8B-B14F-4D97-AF65-F5344CB8AC3E}">
        <p14:creationId xmlns:p14="http://schemas.microsoft.com/office/powerpoint/2010/main" val="1631514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A0C6B-099C-23E4-BFB9-C0B27F91EA2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78730" y="837406"/>
            <a:ext cx="9144000" cy="706438"/>
          </a:xfrm>
        </p:spPr>
        <p:txBody>
          <a:bodyPr>
            <a:normAutofit/>
          </a:bodyPr>
          <a:lstStyle/>
          <a:p>
            <a:r>
              <a:rPr lang="en-US" sz="4400" b="1" dirty="0"/>
              <a:t>Phase 2: Community Priorities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CF7A7-24E3-8153-0D41-31A12EDCCE7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686050" y="1868488"/>
            <a:ext cx="9505950" cy="3798887"/>
          </a:xfrm>
        </p:spPr>
        <p:txBody>
          <a:bodyPr>
            <a:normAutofit/>
          </a:bodyPr>
          <a:lstStyle/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US" sz="2800" dirty="0"/>
              <a:t>Focus on local neighborhood events/pop-ups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400" dirty="0"/>
              <a:t>Locations TBD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400" dirty="0"/>
              <a:t>Explore incentives (through CBOs, businesses, etc.)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US" sz="2800" dirty="0"/>
              <a:t>Launch map-based survey targeting local communities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US" sz="2800" dirty="0"/>
              <a:t>Conduct outreach through community partners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US" sz="2800" dirty="0"/>
              <a:t>Educational outreach through local schools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US" sz="2800" dirty="0"/>
              <a:t>Local business outreach (lunch &amp; learn, e.g.)</a:t>
            </a:r>
          </a:p>
        </p:txBody>
      </p:sp>
    </p:spTree>
    <p:extLst>
      <p:ext uri="{BB962C8B-B14F-4D97-AF65-F5344CB8AC3E}">
        <p14:creationId xmlns:p14="http://schemas.microsoft.com/office/powerpoint/2010/main" val="936231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A0C6B-099C-23E4-BFB9-C0B27F91EA2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074656" y="854868"/>
            <a:ext cx="9144000" cy="706438"/>
          </a:xfrm>
        </p:spPr>
        <p:txBody>
          <a:bodyPr>
            <a:normAutofit/>
          </a:bodyPr>
          <a:lstStyle/>
          <a:p>
            <a:r>
              <a:rPr lang="en-US" sz="4400" b="1" dirty="0"/>
              <a:t>Phase 3: Draft Plan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CF7A7-24E3-8153-0D41-31A12EDCCE7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082734" y="1813317"/>
            <a:ext cx="9505950" cy="3798888"/>
          </a:xfrm>
        </p:spPr>
        <p:txBody>
          <a:bodyPr>
            <a:normAutofit/>
          </a:bodyPr>
          <a:lstStyle/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US" sz="2800" dirty="0"/>
              <a:t>Draft Plan Open House (in-person and virtual)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400" dirty="0"/>
              <a:t>Spring 2025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US" sz="2800" dirty="0"/>
              <a:t>Interactive kiosks at Library/City Hall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US" sz="2800" dirty="0"/>
              <a:t>Launch the web-based plan interface that provides high-level context and allows for user comments on policy directions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US" sz="2800" dirty="0"/>
              <a:t>Continue outreach to community partners, schools, businesses, etc.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98619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A0C6B-099C-23E4-BFB9-C0B27F91EA2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150070" y="875334"/>
            <a:ext cx="9144000" cy="706437"/>
          </a:xfrm>
        </p:spPr>
        <p:txBody>
          <a:bodyPr>
            <a:normAutofit/>
          </a:bodyPr>
          <a:lstStyle/>
          <a:p>
            <a:r>
              <a:rPr lang="en-US" sz="4400" b="1" dirty="0"/>
              <a:t>Phase 4: Final Plan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CF7A7-24E3-8153-0D41-31A12EDCCE7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801060" y="1914739"/>
            <a:ext cx="9853612" cy="3797300"/>
          </a:xfrm>
        </p:spPr>
        <p:txBody>
          <a:bodyPr>
            <a:normAutofit/>
          </a:bodyPr>
          <a:lstStyle/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US" sz="2800" dirty="0"/>
              <a:t>The final Comprehensive Plan will be a web-based document that frames policies in an easy-to-understand way, allowing users to access the level of detail they want.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US" sz="2800" dirty="0"/>
              <a:t>The Plan will also include printable PDFs for each chapter.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853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A0C6B-099C-23E4-BFB9-C0B27F91EA2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027521" y="521797"/>
            <a:ext cx="9144000" cy="706437"/>
          </a:xfrm>
        </p:spPr>
        <p:txBody>
          <a:bodyPr>
            <a:normAutofit/>
          </a:bodyPr>
          <a:lstStyle/>
          <a:p>
            <a:r>
              <a:rPr lang="en-US" sz="4400" b="1" dirty="0"/>
              <a:t>Supporting Materials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CF7A7-24E3-8153-0D41-31A12EDCCE7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686050" y="1530350"/>
            <a:ext cx="9505950" cy="4714875"/>
          </a:xfrm>
        </p:spPr>
        <p:txBody>
          <a:bodyPr>
            <a:normAutofit lnSpcReduction="10000"/>
          </a:bodyPr>
          <a:lstStyle/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US" sz="2800" b="1" dirty="0"/>
              <a:t>Branded Collateral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400" dirty="0"/>
              <a:t>Print Material (brochures, invitations, etc.)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400" dirty="0"/>
              <a:t>Digital/Social Media Content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400" dirty="0"/>
              <a:t>Advertising (as needed)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US" sz="2800" b="1" dirty="0"/>
              <a:t>Public Engagement Toolkit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400" dirty="0"/>
              <a:t>Facilitator’s Guide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400" dirty="0"/>
              <a:t>Activity materials w/ instructions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400" dirty="0"/>
              <a:t>Sign in sheet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/>
              <a:t>Web Tools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/>
              <a:t>Visioning survey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/>
              <a:t>Map-based survey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/>
              <a:t>Interactive Plan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514350" indent="-514350" algn="l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6796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A0C6B-099C-23E4-BFB9-C0B27F91EA2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502943"/>
            <a:ext cx="9144000" cy="706437"/>
          </a:xfrm>
        </p:spPr>
        <p:txBody>
          <a:bodyPr>
            <a:normAutofit/>
          </a:bodyPr>
          <a:lstStyle/>
          <a:p>
            <a:r>
              <a:rPr lang="en-US" sz="4400" b="1" dirty="0"/>
              <a:t>Branding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CF7A7-24E3-8153-0D41-31A12EDCCE7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686050" y="1530350"/>
            <a:ext cx="9505950" cy="4714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We have a name!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4800" b="1" dirty="0"/>
              <a:t>Envision Tomorrow</a:t>
            </a:r>
          </a:p>
          <a:p>
            <a:pPr marL="0" indent="0">
              <a:buNone/>
            </a:pPr>
            <a:r>
              <a:rPr lang="en-US" sz="2800" dirty="0"/>
              <a:t>Lacey Comprehensive Plan Update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16394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A0C6B-099C-23E4-BFB9-C0B27F91EA2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474663"/>
            <a:ext cx="9144000" cy="706437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Logo Concepts</a:t>
            </a:r>
          </a:p>
        </p:txBody>
      </p:sp>
      <p:pic>
        <p:nvPicPr>
          <p:cNvPr id="7" name="Picture 6" descr="A couple of logos of different colors&#10;&#10;Description automatically generated">
            <a:extLst>
              <a:ext uri="{FF2B5EF4-FFF2-40B4-BE49-F238E27FC236}">
                <a16:creationId xmlns:a16="http://schemas.microsoft.com/office/drawing/2014/main" id="{AF120E24-A53C-3E7F-7DAE-9B27FDE777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648" y="2425853"/>
            <a:ext cx="11311912" cy="2834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889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A0C6B-099C-23E4-BFB9-C0B27F91EA2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338606" y="502943"/>
            <a:ext cx="9144000" cy="706437"/>
          </a:xfrm>
        </p:spPr>
        <p:txBody>
          <a:bodyPr>
            <a:normAutofit/>
          </a:bodyPr>
          <a:lstStyle/>
          <a:p>
            <a:r>
              <a:rPr lang="en-US" sz="4400" b="1" dirty="0"/>
              <a:t>Next Steps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CF7A7-24E3-8153-0D41-31A12EDCCE7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686050" y="1530350"/>
            <a:ext cx="9505950" cy="4714875"/>
          </a:xfrm>
        </p:spPr>
        <p:txBody>
          <a:bodyPr>
            <a:normAutofit/>
          </a:bodyPr>
          <a:lstStyle/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US" sz="2800" b="1" dirty="0"/>
              <a:t>Plan Branding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400" dirty="0"/>
              <a:t>Review logo concepts 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400" dirty="0"/>
              <a:t>Develop brand style guide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US" sz="2800" b="1" dirty="0"/>
              <a:t>Community Engagement Plan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400" dirty="0"/>
              <a:t>Draft expected the week of 5/19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400" dirty="0"/>
              <a:t>Target audience outreach strategies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US" sz="2800" b="1" dirty="0"/>
              <a:t>Phase 1 Engagement: Preparation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400" dirty="0"/>
              <a:t>Plan Community Visioning Event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400" dirty="0"/>
              <a:t>Develop online survey instrument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400" dirty="0"/>
              <a:t>Prepare supplemental outreach materials 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514350" indent="-514350" algn="l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006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A0C6B-099C-23E4-BFB9-C0B27F91EA2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96272" y="1931889"/>
            <a:ext cx="9144000" cy="706437"/>
          </a:xfrm>
        </p:spPr>
        <p:txBody>
          <a:bodyPr>
            <a:normAutofit/>
          </a:bodyPr>
          <a:lstStyle/>
          <a:p>
            <a:r>
              <a:rPr lang="en-US" sz="4400" b="1" dirty="0"/>
              <a:t>Goals: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CF7A7-24E3-8153-0D41-31A12EDCCE7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96272" y="3041551"/>
            <a:ext cx="9144000" cy="1655763"/>
          </a:xfrm>
        </p:spPr>
        <p:txBody>
          <a:bodyPr>
            <a:normAutofit fontScale="925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sz="2800" dirty="0"/>
              <a:t>Build broad awareness about the Plan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dirty="0"/>
              <a:t>Educate people about the Plan’s relevance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dirty="0"/>
              <a:t>Encourage participation in the full process (“Soup to Nuts”)</a:t>
            </a:r>
          </a:p>
        </p:txBody>
      </p:sp>
    </p:spTree>
    <p:extLst>
      <p:ext uri="{BB962C8B-B14F-4D97-AF65-F5344CB8AC3E}">
        <p14:creationId xmlns:p14="http://schemas.microsoft.com/office/powerpoint/2010/main" val="3242991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A0C6B-099C-23E4-BFB9-C0B27F91EA2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300899" y="1395658"/>
            <a:ext cx="9144000" cy="706438"/>
          </a:xfrm>
        </p:spPr>
        <p:txBody>
          <a:bodyPr>
            <a:normAutofit/>
          </a:bodyPr>
          <a:lstStyle/>
          <a:p>
            <a:r>
              <a:rPr lang="en-US" sz="4400" b="1" dirty="0"/>
              <a:t>Communications Strategy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CF7A7-24E3-8153-0D41-31A12EDCCE7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300899" y="2505321"/>
            <a:ext cx="9144000" cy="3503612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/>
              <a:t>Goal: </a:t>
            </a:r>
            <a:r>
              <a:rPr lang="en-US" sz="2800" dirty="0"/>
              <a:t>Implement an effective communications strategy to promote community engagement opportunities and build interest in the Comprehensive Plan.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/>
              <a:t>Build awareness among hard-to-reach audiences.</a:t>
            </a:r>
          </a:p>
        </p:txBody>
      </p:sp>
    </p:spTree>
    <p:extLst>
      <p:ext uri="{BB962C8B-B14F-4D97-AF65-F5344CB8AC3E}">
        <p14:creationId xmlns:p14="http://schemas.microsoft.com/office/powerpoint/2010/main" val="999808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A0C6B-099C-23E4-BFB9-C0B27F91EA2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556618"/>
            <a:ext cx="9144000" cy="706437"/>
          </a:xfrm>
        </p:spPr>
        <p:txBody>
          <a:bodyPr>
            <a:normAutofit/>
          </a:bodyPr>
          <a:lstStyle/>
          <a:p>
            <a:r>
              <a:rPr lang="en-US" sz="4400" b="1" dirty="0"/>
              <a:t>Hard to Reach Audiences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CF7A7-24E3-8153-0D41-31A12EDCCE7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2664693"/>
            <a:ext cx="9144000" cy="2798762"/>
          </a:xfrm>
        </p:spPr>
        <p:txBody>
          <a:bodyPr>
            <a:noAutofit/>
          </a:bodyPr>
          <a:lstStyle/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Youth and Young Adults (18-30)</a:t>
            </a:r>
          </a:p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Renters</a:t>
            </a:r>
          </a:p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Equity-priority Communities</a:t>
            </a:r>
          </a:p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3671610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A0C6B-099C-23E4-BFB9-C0B27F91EA2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093510" y="437742"/>
            <a:ext cx="9144000" cy="706437"/>
          </a:xfrm>
        </p:spPr>
        <p:txBody>
          <a:bodyPr>
            <a:normAutofit/>
          </a:bodyPr>
          <a:lstStyle/>
          <a:p>
            <a:r>
              <a:rPr lang="en-US" sz="4400" b="1" dirty="0"/>
              <a:t>Hard to Reach Audiences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CF7A7-24E3-8153-0D41-31A12EDCCE7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093510" y="1360079"/>
            <a:ext cx="9144000" cy="4833938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/>
              <a:t>Youth and Young Adults</a:t>
            </a:r>
          </a:p>
          <a:p>
            <a:pPr lvl="1" algn="l"/>
            <a:r>
              <a:rPr lang="en-US" sz="2400" dirty="0"/>
              <a:t>Prioritize online engagement (web, social media)</a:t>
            </a:r>
          </a:p>
          <a:p>
            <a:pPr lvl="1" algn="l"/>
            <a:r>
              <a:rPr lang="en-US" sz="2400" dirty="0"/>
              <a:t>Interactive educational games</a:t>
            </a:r>
          </a:p>
          <a:p>
            <a:pPr lvl="1" algn="l"/>
            <a:r>
              <a:rPr lang="en-US" sz="2400" dirty="0"/>
              <a:t>Events staged at popular locales</a:t>
            </a:r>
          </a:p>
          <a:p>
            <a:pPr lvl="1" algn="l"/>
            <a:endParaRPr lang="en-US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/>
              <a:t>Renters</a:t>
            </a:r>
          </a:p>
          <a:p>
            <a:pPr lvl="1" algn="l"/>
            <a:r>
              <a:rPr lang="en-US" sz="2400" dirty="0"/>
              <a:t>Partner with large complexes/property management agencies</a:t>
            </a:r>
          </a:p>
          <a:p>
            <a:pPr lvl="1" algn="l"/>
            <a:endParaRPr lang="en-US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/>
              <a:t>Equity-priority Communities</a:t>
            </a:r>
          </a:p>
          <a:p>
            <a:pPr lvl="1" algn="l"/>
            <a:r>
              <a:rPr lang="en-US" sz="2400" dirty="0"/>
              <a:t>Translated collateral</a:t>
            </a:r>
          </a:p>
          <a:p>
            <a:pPr lvl="1" algn="l"/>
            <a:r>
              <a:rPr lang="en-US" sz="2400" dirty="0"/>
              <a:t>Leverage cultural events</a:t>
            </a:r>
          </a:p>
          <a:p>
            <a:pPr lvl="1" algn="l"/>
            <a:r>
              <a:rPr lang="en-US" sz="2400" dirty="0"/>
              <a:t>Partner with local schools (reach parents through kids)</a:t>
            </a:r>
          </a:p>
        </p:txBody>
      </p:sp>
    </p:spTree>
    <p:extLst>
      <p:ext uri="{BB962C8B-B14F-4D97-AF65-F5344CB8AC3E}">
        <p14:creationId xmlns:p14="http://schemas.microsoft.com/office/powerpoint/2010/main" val="461724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A0C6B-099C-23E4-BFB9-C0B27F91EA2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300899" y="864206"/>
            <a:ext cx="9144000" cy="704850"/>
          </a:xfrm>
        </p:spPr>
        <p:txBody>
          <a:bodyPr>
            <a:normAutofit/>
          </a:bodyPr>
          <a:lstStyle/>
          <a:p>
            <a:r>
              <a:rPr lang="en-US" sz="4400" b="1" dirty="0"/>
              <a:t>Community Engagement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CF7A7-24E3-8153-0D41-31A12EDCCE7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300899" y="1929418"/>
            <a:ext cx="9144000" cy="3503613"/>
          </a:xfrm>
        </p:spPr>
        <p:txBody>
          <a:bodyPr>
            <a:normAutofit fontScale="92500" lnSpcReduction="20000"/>
          </a:bodyPr>
          <a:lstStyle/>
          <a:p>
            <a:pPr marL="342900" marR="0" lvl="0" indent="-34290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itchFamily="2" charset="2"/>
              <a:buChar char=""/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Collaborate with Local Community-Based Organizations 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itchFamily="2" charset="2"/>
              <a:buChar char=""/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Inform Decision-Making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itchFamily="2" charset="2"/>
              <a:buChar char=""/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Leverage Existing Community Engagement Efforts 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itchFamily="2" charset="2"/>
              <a:buChar char=""/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Identify Barriers to Participation 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itchFamily="2" charset="2"/>
              <a:buChar char=""/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Create Opportunities for Inclusive and Equitable Participation 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itchFamily="2" charset="2"/>
              <a:buChar char=""/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Build Long-Term Capacity for Civic Engagement around Planning and Development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itchFamily="2" charset="2"/>
              <a:buChar char=""/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Ensure accountability 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6810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A0C6B-099C-23E4-BFB9-C0B27F91EA2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30056" y="427632"/>
            <a:ext cx="9144000" cy="706438"/>
          </a:xfrm>
        </p:spPr>
        <p:txBody>
          <a:bodyPr>
            <a:normAutofit/>
          </a:bodyPr>
          <a:lstStyle/>
          <a:p>
            <a:r>
              <a:rPr lang="en-US" sz="4400" b="1" dirty="0"/>
              <a:t>Community Engagement Phasing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03590CC-680E-4459-613A-7850B942DCC5}"/>
              </a:ext>
            </a:extLst>
          </p:cNvPr>
          <p:cNvSpPr/>
          <p:nvPr/>
        </p:nvSpPr>
        <p:spPr>
          <a:xfrm>
            <a:off x="999067" y="1826242"/>
            <a:ext cx="2201333" cy="2201333"/>
          </a:xfrm>
          <a:prstGeom prst="ellips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r>
              <a:rPr lang="en-US" b="1" dirty="0"/>
              <a:t>Visioning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5BF1258-DB79-A8E5-677B-41C0E0D089CE}"/>
              </a:ext>
            </a:extLst>
          </p:cNvPr>
          <p:cNvSpPr/>
          <p:nvPr/>
        </p:nvSpPr>
        <p:spPr>
          <a:xfrm>
            <a:off x="3623734" y="1826243"/>
            <a:ext cx="2201333" cy="2201333"/>
          </a:xfrm>
          <a:prstGeom prst="ellips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r>
              <a:rPr lang="en-US" b="1" dirty="0"/>
              <a:t>Community</a:t>
            </a:r>
          </a:p>
          <a:p>
            <a:pPr algn="ctr"/>
            <a:r>
              <a:rPr lang="en-US" b="1" dirty="0"/>
              <a:t>Priorities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35FA013-2E8D-5710-C6C5-B61D87437BED}"/>
              </a:ext>
            </a:extLst>
          </p:cNvPr>
          <p:cNvSpPr/>
          <p:nvPr/>
        </p:nvSpPr>
        <p:spPr>
          <a:xfrm>
            <a:off x="6248401" y="1826242"/>
            <a:ext cx="2201333" cy="2201333"/>
          </a:xfrm>
          <a:prstGeom prst="ellips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r>
              <a:rPr lang="en-US" b="1" dirty="0"/>
              <a:t>Draft Plan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E5F8C15-16DF-8303-5379-8B451651C6AB}"/>
              </a:ext>
            </a:extLst>
          </p:cNvPr>
          <p:cNvSpPr/>
          <p:nvPr/>
        </p:nvSpPr>
        <p:spPr>
          <a:xfrm>
            <a:off x="8873068" y="1826242"/>
            <a:ext cx="2201333" cy="2201333"/>
          </a:xfrm>
          <a:prstGeom prst="ellipse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r>
              <a:rPr lang="en-US" b="1" dirty="0"/>
              <a:t>Final Plan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B062AF0-1186-FADE-B27E-A94A6C80851C}"/>
              </a:ext>
            </a:extLst>
          </p:cNvPr>
          <p:cNvSpPr/>
          <p:nvPr/>
        </p:nvSpPr>
        <p:spPr>
          <a:xfrm>
            <a:off x="2821843" y="4716727"/>
            <a:ext cx="396815" cy="3968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128EBF3-DAD9-C23C-2060-7E7E195EF239}"/>
              </a:ext>
            </a:extLst>
          </p:cNvPr>
          <p:cNvSpPr/>
          <p:nvPr/>
        </p:nvSpPr>
        <p:spPr>
          <a:xfrm>
            <a:off x="3470237" y="4428191"/>
            <a:ext cx="396815" cy="3968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5E68D50-C3B2-513A-EDAB-2FDC07BCEED5}"/>
              </a:ext>
            </a:extLst>
          </p:cNvPr>
          <p:cNvSpPr/>
          <p:nvPr/>
        </p:nvSpPr>
        <p:spPr>
          <a:xfrm>
            <a:off x="4162415" y="4749309"/>
            <a:ext cx="396815" cy="3968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5DC1B5E-CFA2-47C3-FE06-CA9CFC516475}"/>
              </a:ext>
            </a:extLst>
          </p:cNvPr>
          <p:cNvSpPr/>
          <p:nvPr/>
        </p:nvSpPr>
        <p:spPr>
          <a:xfrm>
            <a:off x="4652841" y="4285388"/>
            <a:ext cx="396815" cy="3968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2722B69-B46F-BA40-8317-A8580C5145B4}"/>
              </a:ext>
            </a:extLst>
          </p:cNvPr>
          <p:cNvSpPr/>
          <p:nvPr/>
        </p:nvSpPr>
        <p:spPr>
          <a:xfrm>
            <a:off x="5202056" y="4651526"/>
            <a:ext cx="396815" cy="3968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F758352-E414-905D-B23C-F5070BEB220A}"/>
              </a:ext>
            </a:extLst>
          </p:cNvPr>
          <p:cNvSpPr/>
          <p:nvPr/>
        </p:nvSpPr>
        <p:spPr>
          <a:xfrm>
            <a:off x="5851592" y="4371679"/>
            <a:ext cx="396815" cy="3968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7FCE179-D041-C9E4-32BF-E78D57571154}"/>
              </a:ext>
            </a:extLst>
          </p:cNvPr>
          <p:cNvSpPr/>
          <p:nvPr/>
        </p:nvSpPr>
        <p:spPr>
          <a:xfrm>
            <a:off x="6545858" y="4456012"/>
            <a:ext cx="396815" cy="3968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378BD24-537A-223A-CF21-A2E4A7D91CDA}"/>
              </a:ext>
            </a:extLst>
          </p:cNvPr>
          <p:cNvSpPr/>
          <p:nvPr/>
        </p:nvSpPr>
        <p:spPr>
          <a:xfrm>
            <a:off x="7189323" y="4762734"/>
            <a:ext cx="396815" cy="3968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D8EE435-4F77-A810-849B-7CCCFE0F9851}"/>
              </a:ext>
            </a:extLst>
          </p:cNvPr>
          <p:cNvSpPr/>
          <p:nvPr/>
        </p:nvSpPr>
        <p:spPr>
          <a:xfrm>
            <a:off x="7832788" y="4507752"/>
            <a:ext cx="396815" cy="3968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F122BC7-313E-19DF-8FBC-917F00B114F3}"/>
              </a:ext>
            </a:extLst>
          </p:cNvPr>
          <p:cNvSpPr/>
          <p:nvPr/>
        </p:nvSpPr>
        <p:spPr>
          <a:xfrm>
            <a:off x="8476253" y="4676452"/>
            <a:ext cx="396815" cy="3968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3A9C0AE-5B01-97E7-00DD-BAE12B8A0238}"/>
              </a:ext>
            </a:extLst>
          </p:cNvPr>
          <p:cNvSpPr/>
          <p:nvPr/>
        </p:nvSpPr>
        <p:spPr>
          <a:xfrm>
            <a:off x="9119718" y="4500096"/>
            <a:ext cx="396815" cy="3968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0CBE460-EA97-78D7-9BE5-9B556D0CD0F0}"/>
              </a:ext>
            </a:extLst>
          </p:cNvPr>
          <p:cNvSpPr/>
          <p:nvPr/>
        </p:nvSpPr>
        <p:spPr>
          <a:xfrm>
            <a:off x="9775326" y="4656341"/>
            <a:ext cx="396815" cy="3968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7006E6B-06C3-EED1-558A-EB3070D6FED3}"/>
              </a:ext>
            </a:extLst>
          </p:cNvPr>
          <p:cNvSpPr/>
          <p:nvPr/>
        </p:nvSpPr>
        <p:spPr>
          <a:xfrm>
            <a:off x="2183307" y="4359190"/>
            <a:ext cx="396815" cy="3968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F57EC35-A5F7-86CB-0CE6-7B2B2D9992F6}"/>
              </a:ext>
            </a:extLst>
          </p:cNvPr>
          <p:cNvSpPr/>
          <p:nvPr/>
        </p:nvSpPr>
        <p:spPr>
          <a:xfrm>
            <a:off x="1639239" y="4733014"/>
            <a:ext cx="396815" cy="3968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819C0314-AE6E-566F-D8D2-578361F7B225}"/>
              </a:ext>
            </a:extLst>
          </p:cNvPr>
          <p:cNvSpPr/>
          <p:nvPr/>
        </p:nvSpPr>
        <p:spPr>
          <a:xfrm>
            <a:off x="961813" y="4510611"/>
            <a:ext cx="396815" cy="3968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6068F70-0603-E3E8-08CE-A7D6B35321F6}"/>
              </a:ext>
            </a:extLst>
          </p:cNvPr>
          <p:cNvSpPr txBox="1"/>
          <p:nvPr/>
        </p:nvSpPr>
        <p:spPr>
          <a:xfrm>
            <a:off x="1201327" y="5488038"/>
            <a:ext cx="94666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Multiple opportunities for public engagement throughout the process…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FF11D60-AEF0-22FD-68D0-68348723DB28}"/>
              </a:ext>
            </a:extLst>
          </p:cNvPr>
          <p:cNvSpPr/>
          <p:nvPr/>
        </p:nvSpPr>
        <p:spPr>
          <a:xfrm>
            <a:off x="10403772" y="4651526"/>
            <a:ext cx="396815" cy="3968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ight Arrow 26">
            <a:extLst>
              <a:ext uri="{FF2B5EF4-FFF2-40B4-BE49-F238E27FC236}">
                <a16:creationId xmlns:a16="http://schemas.microsoft.com/office/drawing/2014/main" id="{32B0CA5D-F21F-5D3C-4939-6E8A353693A5}"/>
              </a:ext>
            </a:extLst>
          </p:cNvPr>
          <p:cNvSpPr/>
          <p:nvPr/>
        </p:nvSpPr>
        <p:spPr>
          <a:xfrm>
            <a:off x="3218658" y="2881223"/>
            <a:ext cx="405076" cy="20703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ight Arrow 27">
            <a:extLst>
              <a:ext uri="{FF2B5EF4-FFF2-40B4-BE49-F238E27FC236}">
                <a16:creationId xmlns:a16="http://schemas.microsoft.com/office/drawing/2014/main" id="{224DBEE8-B615-6E6F-8A5A-E9428A3010A6}"/>
              </a:ext>
            </a:extLst>
          </p:cNvPr>
          <p:cNvSpPr/>
          <p:nvPr/>
        </p:nvSpPr>
        <p:spPr>
          <a:xfrm>
            <a:off x="5854331" y="2876578"/>
            <a:ext cx="405076" cy="20703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ight Arrow 28">
            <a:extLst>
              <a:ext uri="{FF2B5EF4-FFF2-40B4-BE49-F238E27FC236}">
                <a16:creationId xmlns:a16="http://schemas.microsoft.com/office/drawing/2014/main" id="{99611CFD-02AF-7070-ECAE-FF0479C38BBB}"/>
              </a:ext>
            </a:extLst>
          </p:cNvPr>
          <p:cNvSpPr/>
          <p:nvPr/>
        </p:nvSpPr>
        <p:spPr>
          <a:xfrm>
            <a:off x="8476893" y="2876578"/>
            <a:ext cx="405076" cy="20703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F511BC5-1C4E-BE75-569D-1B6ED38B48CE}"/>
              </a:ext>
            </a:extLst>
          </p:cNvPr>
          <p:cNvCxnSpPr>
            <a:cxnSpLocks/>
          </p:cNvCxnSpPr>
          <p:nvPr/>
        </p:nvCxnSpPr>
        <p:spPr>
          <a:xfrm flipV="1">
            <a:off x="1160220" y="3899140"/>
            <a:ext cx="363780" cy="79410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0B5F6F5-FF97-FB29-7160-FA0CA529A997}"/>
              </a:ext>
            </a:extLst>
          </p:cNvPr>
          <p:cNvCxnSpPr>
            <a:cxnSpLocks/>
          </p:cNvCxnSpPr>
          <p:nvPr/>
        </p:nvCxnSpPr>
        <p:spPr>
          <a:xfrm flipV="1">
            <a:off x="1828800" y="4104598"/>
            <a:ext cx="0" cy="8299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CA1547B-F752-FC3B-432A-12571615B702}"/>
              </a:ext>
            </a:extLst>
          </p:cNvPr>
          <p:cNvCxnSpPr>
            <a:cxnSpLocks/>
          </p:cNvCxnSpPr>
          <p:nvPr/>
        </p:nvCxnSpPr>
        <p:spPr>
          <a:xfrm flipH="1" flipV="1">
            <a:off x="2222832" y="4122307"/>
            <a:ext cx="155637" cy="472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2D1FC68-0061-59DD-0A9C-0A5CF7FD8DE9}"/>
              </a:ext>
            </a:extLst>
          </p:cNvPr>
          <p:cNvCxnSpPr>
            <a:cxnSpLocks/>
          </p:cNvCxnSpPr>
          <p:nvPr/>
        </p:nvCxnSpPr>
        <p:spPr>
          <a:xfrm flipH="1" flipV="1">
            <a:off x="2693632" y="3981555"/>
            <a:ext cx="326570" cy="96616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57DA2FC-5B2A-0D77-D319-09502CF18D38}"/>
              </a:ext>
            </a:extLst>
          </p:cNvPr>
          <p:cNvCxnSpPr>
            <a:cxnSpLocks/>
          </p:cNvCxnSpPr>
          <p:nvPr/>
        </p:nvCxnSpPr>
        <p:spPr>
          <a:xfrm flipV="1">
            <a:off x="3038699" y="3537184"/>
            <a:ext cx="629945" cy="13118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7E47A4C-3FBA-4638-4636-82BEB2EF42E9}"/>
              </a:ext>
            </a:extLst>
          </p:cNvPr>
          <p:cNvCxnSpPr>
            <a:cxnSpLocks/>
          </p:cNvCxnSpPr>
          <p:nvPr/>
        </p:nvCxnSpPr>
        <p:spPr>
          <a:xfrm flipV="1">
            <a:off x="3687141" y="3899140"/>
            <a:ext cx="299048" cy="6951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4A495AB-7DA9-21CC-02E9-F0D99743BA53}"/>
              </a:ext>
            </a:extLst>
          </p:cNvPr>
          <p:cNvCxnSpPr>
            <a:cxnSpLocks/>
          </p:cNvCxnSpPr>
          <p:nvPr/>
        </p:nvCxnSpPr>
        <p:spPr>
          <a:xfrm flipH="1" flipV="1">
            <a:off x="4298590" y="4104598"/>
            <a:ext cx="66053" cy="8565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6540F6F-B0AD-2344-AD8F-FA7BC1BEAE8A}"/>
              </a:ext>
            </a:extLst>
          </p:cNvPr>
          <p:cNvCxnSpPr>
            <a:cxnSpLocks/>
          </p:cNvCxnSpPr>
          <p:nvPr/>
        </p:nvCxnSpPr>
        <p:spPr>
          <a:xfrm flipV="1">
            <a:off x="4825949" y="4048997"/>
            <a:ext cx="62926" cy="3972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BCF5B73-F82B-5810-3515-134BB3858660}"/>
              </a:ext>
            </a:extLst>
          </p:cNvPr>
          <p:cNvCxnSpPr>
            <a:cxnSpLocks/>
          </p:cNvCxnSpPr>
          <p:nvPr/>
        </p:nvCxnSpPr>
        <p:spPr>
          <a:xfrm flipH="1" flipV="1">
            <a:off x="5258290" y="4022848"/>
            <a:ext cx="166019" cy="8656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310DAAC-E8A0-C369-1D9F-6F44DEFBB144}"/>
              </a:ext>
            </a:extLst>
          </p:cNvPr>
          <p:cNvCxnSpPr>
            <a:cxnSpLocks/>
          </p:cNvCxnSpPr>
          <p:nvPr/>
        </p:nvCxnSpPr>
        <p:spPr>
          <a:xfrm flipV="1">
            <a:off x="6016973" y="3887821"/>
            <a:ext cx="536965" cy="6822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7B913996-4D45-B270-7E1C-7AC51AF268B9}"/>
              </a:ext>
            </a:extLst>
          </p:cNvPr>
          <p:cNvCxnSpPr>
            <a:cxnSpLocks/>
          </p:cNvCxnSpPr>
          <p:nvPr/>
        </p:nvCxnSpPr>
        <p:spPr>
          <a:xfrm flipV="1">
            <a:off x="6706338" y="4122307"/>
            <a:ext cx="236335" cy="5709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E796F416-74A5-4E9E-CBF9-D1114220F263}"/>
              </a:ext>
            </a:extLst>
          </p:cNvPr>
          <p:cNvCxnSpPr>
            <a:cxnSpLocks/>
          </p:cNvCxnSpPr>
          <p:nvPr/>
        </p:nvCxnSpPr>
        <p:spPr>
          <a:xfrm flipH="1" flipV="1">
            <a:off x="7349067" y="4160868"/>
            <a:ext cx="34601" cy="8622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29BE9062-6EE3-A22B-FF44-82A4BFDA1C5D}"/>
              </a:ext>
            </a:extLst>
          </p:cNvPr>
          <p:cNvCxnSpPr>
            <a:cxnSpLocks/>
          </p:cNvCxnSpPr>
          <p:nvPr/>
        </p:nvCxnSpPr>
        <p:spPr>
          <a:xfrm flipH="1" flipV="1">
            <a:off x="7829912" y="4091687"/>
            <a:ext cx="224490" cy="64132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482D9251-7777-18F9-9825-148A5D7663E2}"/>
              </a:ext>
            </a:extLst>
          </p:cNvPr>
          <p:cNvCxnSpPr>
            <a:cxnSpLocks/>
          </p:cNvCxnSpPr>
          <p:nvPr/>
        </p:nvCxnSpPr>
        <p:spPr>
          <a:xfrm flipH="1" flipV="1">
            <a:off x="8054402" y="3998755"/>
            <a:ext cx="597052" cy="8761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CCE355C0-0702-B572-CB8E-AFC2914192FA}"/>
              </a:ext>
            </a:extLst>
          </p:cNvPr>
          <p:cNvCxnSpPr>
            <a:cxnSpLocks/>
          </p:cNvCxnSpPr>
          <p:nvPr/>
        </p:nvCxnSpPr>
        <p:spPr>
          <a:xfrm flipV="1">
            <a:off x="8697867" y="3865088"/>
            <a:ext cx="486164" cy="103947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0050221E-2809-12BD-C849-57652F7777FD}"/>
              </a:ext>
            </a:extLst>
          </p:cNvPr>
          <p:cNvCxnSpPr>
            <a:cxnSpLocks/>
          </p:cNvCxnSpPr>
          <p:nvPr/>
        </p:nvCxnSpPr>
        <p:spPr>
          <a:xfrm flipH="1" flipV="1">
            <a:off x="5554141" y="3917026"/>
            <a:ext cx="549109" cy="6749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5676D27-54FD-F656-A423-12E918B02B68}"/>
              </a:ext>
            </a:extLst>
          </p:cNvPr>
          <p:cNvCxnSpPr>
            <a:cxnSpLocks/>
          </p:cNvCxnSpPr>
          <p:nvPr/>
        </p:nvCxnSpPr>
        <p:spPr>
          <a:xfrm flipV="1">
            <a:off x="9321002" y="4017488"/>
            <a:ext cx="67188" cy="67575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DBD09F96-37C3-2EAB-F20E-5AD1EBEA41EF}"/>
              </a:ext>
            </a:extLst>
          </p:cNvPr>
          <p:cNvCxnSpPr>
            <a:cxnSpLocks/>
          </p:cNvCxnSpPr>
          <p:nvPr/>
        </p:nvCxnSpPr>
        <p:spPr>
          <a:xfrm flipH="1" flipV="1">
            <a:off x="9895164" y="4160868"/>
            <a:ext cx="113529" cy="7015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CAD8A2CD-4ABA-E2C7-732D-9B347C6FD33F}"/>
              </a:ext>
            </a:extLst>
          </p:cNvPr>
          <p:cNvCxnSpPr>
            <a:cxnSpLocks/>
          </p:cNvCxnSpPr>
          <p:nvPr/>
        </p:nvCxnSpPr>
        <p:spPr>
          <a:xfrm flipH="1" flipV="1">
            <a:off x="10284370" y="4072453"/>
            <a:ext cx="304800" cy="77087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614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A0C6B-099C-23E4-BFB9-C0B27F91EA2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38986" y="1273192"/>
            <a:ext cx="9144000" cy="706437"/>
          </a:xfrm>
        </p:spPr>
        <p:txBody>
          <a:bodyPr>
            <a:normAutofit/>
          </a:bodyPr>
          <a:lstStyle/>
          <a:p>
            <a:r>
              <a:rPr lang="en-US" sz="4400" b="1" dirty="0"/>
              <a:t>Community Engagement Phasing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CF7A7-24E3-8153-0D41-31A12EDCCE7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49101" y="2222598"/>
            <a:ext cx="9505950" cy="3797300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2800" dirty="0"/>
              <a:t>Engagement efforts will align with Plan development phases:</a:t>
            </a:r>
          </a:p>
          <a:p>
            <a:pPr marL="971550" lvl="1" indent="-514350" algn="l"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Visioning (Summer 2024)</a:t>
            </a:r>
          </a:p>
          <a:p>
            <a:pPr marL="971550" lvl="1" indent="-514350" algn="l"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Community Priorities (Fall 2024)</a:t>
            </a:r>
          </a:p>
          <a:p>
            <a:pPr marL="971550" lvl="1" indent="-514350" algn="l"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Draft Plan (Winter/Spring 2025)</a:t>
            </a:r>
          </a:p>
          <a:p>
            <a:pPr marL="971550" lvl="1" indent="-514350" algn="l"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Final Plan (Spring/Summer 2025)</a:t>
            </a:r>
          </a:p>
          <a:p>
            <a:pPr marL="514350" indent="-514350" algn="l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81354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A0C6B-099C-23E4-BFB9-C0B27F91EA2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989815" y="828675"/>
            <a:ext cx="9144000" cy="706438"/>
          </a:xfrm>
        </p:spPr>
        <p:txBody>
          <a:bodyPr>
            <a:normAutofit/>
          </a:bodyPr>
          <a:lstStyle/>
          <a:p>
            <a:r>
              <a:rPr lang="en-US" sz="4400" b="1" dirty="0"/>
              <a:t>Phase 1: Visioning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CF7A7-24E3-8153-0D41-31A12EDCCE7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686050" y="1758950"/>
            <a:ext cx="9505950" cy="3797300"/>
          </a:xfrm>
        </p:spPr>
        <p:txBody>
          <a:bodyPr>
            <a:normAutofit/>
          </a:bodyPr>
          <a:lstStyle/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US" sz="2800" dirty="0"/>
              <a:t>Host Citywide Community Visioning event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400" dirty="0"/>
              <a:t>Held at Library or City Hall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400" dirty="0"/>
              <a:t>Youth and family-friendly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400" dirty="0"/>
              <a:t>Engaging interactive exercises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US" sz="2800" dirty="0"/>
              <a:t>Table at local events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400" dirty="0"/>
              <a:t>Night Market @ The Depot, etc.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US" sz="2800" dirty="0"/>
              <a:t>Launch online community survey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400" dirty="0"/>
              <a:t>Promote via City website and social media</a:t>
            </a:r>
          </a:p>
        </p:txBody>
      </p:sp>
    </p:spTree>
    <p:extLst>
      <p:ext uri="{BB962C8B-B14F-4D97-AF65-F5344CB8AC3E}">
        <p14:creationId xmlns:p14="http://schemas.microsoft.com/office/powerpoint/2010/main" val="112877297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A5866B00BB044D8055A452FB9B791F" ma:contentTypeVersion="15" ma:contentTypeDescription="Create a new document." ma:contentTypeScope="" ma:versionID="15fe77ff7c8fdf72d2432c4b26327116">
  <xsd:schema xmlns:xsd="http://www.w3.org/2001/XMLSchema" xmlns:xs="http://www.w3.org/2001/XMLSchema" xmlns:p="http://schemas.microsoft.com/office/2006/metadata/properties" xmlns:ns2="a4a02cf7-5cb9-449d-9578-56e134fee2ac" xmlns:ns3="fd4c3851-ff28-4ddb-828a-e6c6a9d5fa79" targetNamespace="http://schemas.microsoft.com/office/2006/metadata/properties" ma:root="true" ma:fieldsID="56dfb1f3df6860bc33b6335f37ca5ac8" ns2:_="" ns3:_="">
    <xsd:import namespace="a4a02cf7-5cb9-449d-9578-56e134fee2ac"/>
    <xsd:import namespace="fd4c3851-ff28-4ddb-828a-e6c6a9d5fa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da43f878ca754e69b6716cd9708c6673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a02cf7-5cb9-449d-9578-56e134fee2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5c3e1d2a-d69f-4f06-8d0a-aab2fdd6e9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da43f878ca754e69b6716cd9708c6673" ma:index="22" ma:taxonomy="true" ma:internalName="da43f878ca754e69b6716cd9708c6673" ma:taxonomyFieldName="Element" ma:displayName="Element" ma:default="" ma:fieldId="{da43f878-ca75-4e69-b671-6cd9708c6673}" ma:taxonomyMulti="true" ma:sspId="5c3e1d2a-d69f-4f06-8d0a-aab2fdd6e988" ma:termSetId="b49f64b3-4722-4336-9a5c-56c326b344d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4c3851-ff28-4ddb-828a-e6c6a9d5fa79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902038a-bf29-46c3-9508-86f071324096}" ma:internalName="TaxCatchAll" ma:showField="CatchAllData" ma:web="fd4c3851-ff28-4ddb-828a-e6c6a9d5fa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d4c3851-ff28-4ddb-828a-e6c6a9d5fa79" xsi:nil="true"/>
    <lcf76f155ced4ddcb4097134ff3c332f xmlns="a4a02cf7-5cb9-449d-9578-56e134fee2ac">
      <Terms xmlns="http://schemas.microsoft.com/office/infopath/2007/PartnerControls"/>
    </lcf76f155ced4ddcb4097134ff3c332f>
    <da43f878ca754e69b6716cd9708c6673 xmlns="a4a02cf7-5cb9-449d-9578-56e134fee2ac">
      <Terms xmlns="http://schemas.microsoft.com/office/infopath/2007/PartnerControls"/>
    </da43f878ca754e69b6716cd9708c6673>
  </documentManagement>
</p:properties>
</file>

<file path=customXml/itemProps1.xml><?xml version="1.0" encoding="utf-8"?>
<ds:datastoreItem xmlns:ds="http://schemas.openxmlformats.org/officeDocument/2006/customXml" ds:itemID="{1C4E418D-3269-4CDD-BA5F-0D8C8A11088F}"/>
</file>

<file path=customXml/itemProps2.xml><?xml version="1.0" encoding="utf-8"?>
<ds:datastoreItem xmlns:ds="http://schemas.openxmlformats.org/officeDocument/2006/customXml" ds:itemID="{B160B563-DDEE-4EBF-B8A8-215777DF3438}"/>
</file>

<file path=customXml/itemProps3.xml><?xml version="1.0" encoding="utf-8"?>
<ds:datastoreItem xmlns:ds="http://schemas.openxmlformats.org/officeDocument/2006/customXml" ds:itemID="{FC199F0C-3377-418C-9435-01E0A66FF4D9}"/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513</Words>
  <Application>Microsoft Office PowerPoint</Application>
  <PresentationFormat>Widescreen</PresentationFormat>
  <Paragraphs>105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Aptos</vt:lpstr>
      <vt:lpstr>Arial</vt:lpstr>
      <vt:lpstr>Calibri</vt:lpstr>
      <vt:lpstr>Calibri Light</vt:lpstr>
      <vt:lpstr>Symbol</vt:lpstr>
      <vt:lpstr>1_Office Theme</vt:lpstr>
      <vt:lpstr>Lacey Comprehensive Plan Update</vt:lpstr>
      <vt:lpstr>Goals:</vt:lpstr>
      <vt:lpstr>Communications Strategy</vt:lpstr>
      <vt:lpstr>Hard to Reach Audiences</vt:lpstr>
      <vt:lpstr>Hard to Reach Audiences</vt:lpstr>
      <vt:lpstr>Community Engagement</vt:lpstr>
      <vt:lpstr>Community Engagement Phasing</vt:lpstr>
      <vt:lpstr>Community Engagement Phasing</vt:lpstr>
      <vt:lpstr>Phase 1: Visioning</vt:lpstr>
      <vt:lpstr>Phase 2: Community Priorities</vt:lpstr>
      <vt:lpstr>Phase 3: Draft Plan</vt:lpstr>
      <vt:lpstr>Phase 4: Final Plan</vt:lpstr>
      <vt:lpstr>Supporting Materials</vt:lpstr>
      <vt:lpstr>Branding</vt:lpstr>
      <vt:lpstr>Logo Concepts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Andrews</dc:creator>
  <cp:lastModifiedBy>Ryan Andrews</cp:lastModifiedBy>
  <cp:revision>6</cp:revision>
  <dcterms:created xsi:type="dcterms:W3CDTF">2023-04-18T21:13:21Z</dcterms:created>
  <dcterms:modified xsi:type="dcterms:W3CDTF">2024-05-22T15:35:40Z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0x0101005AA5866B00BB044D8055A452FB9B791F</vt:lpwstr>
  </property>
</Properties>
</file>