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8"/>
  </p:notesMasterIdLst>
  <p:sldIdLst>
    <p:sldId id="256" r:id="rId5"/>
    <p:sldId id="257" r:id="rId6"/>
    <p:sldId id="263" r:id="rId7"/>
    <p:sldId id="258" r:id="rId8"/>
    <p:sldId id="269" r:id="rId9"/>
    <p:sldId id="270" r:id="rId10"/>
    <p:sldId id="268" r:id="rId11"/>
    <p:sldId id="271" r:id="rId12"/>
    <p:sldId id="272" r:id="rId13"/>
    <p:sldId id="274" r:id="rId14"/>
    <p:sldId id="266" r:id="rId15"/>
    <p:sldId id="275" r:id="rId16"/>
    <p:sldId id="276" r:id="rId17"/>
    <p:sldId id="277" r:id="rId18"/>
    <p:sldId id="278" r:id="rId19"/>
    <p:sldId id="280" r:id="rId20"/>
    <p:sldId id="279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9" r:id="rId29"/>
    <p:sldId id="290" r:id="rId30"/>
    <p:sldId id="292" r:id="rId31"/>
    <p:sldId id="291" r:id="rId32"/>
    <p:sldId id="293" r:id="rId33"/>
    <p:sldId id="297" r:id="rId34"/>
    <p:sldId id="295" r:id="rId35"/>
    <p:sldId id="294" r:id="rId36"/>
    <p:sldId id="26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3552BB-A07D-F6FD-CF88-9FE14767CE0F}" name="Steven Goodsell" initials="SG" userId="Steven Goodsell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DB4"/>
    <a:srgbClr val="005696"/>
    <a:srgbClr val="F8A74A"/>
    <a:srgbClr val="0872B6"/>
    <a:srgbClr val="238F93"/>
    <a:srgbClr val="66AAD3"/>
    <a:srgbClr val="E27631"/>
    <a:srgbClr val="F3C31A"/>
    <a:srgbClr val="F7A800"/>
    <a:srgbClr val="0825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86811" autoAdjust="0"/>
  </p:normalViewPr>
  <p:slideViewPr>
    <p:cSldViewPr snapToGrid="0" snapToObjects="1" showGuides="1">
      <p:cViewPr varScale="1">
        <p:scale>
          <a:sx n="98" d="100"/>
          <a:sy n="98" d="100"/>
        </p:scale>
        <p:origin x="1236" y="8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image" Target="../media/image7.svg"/><Relationship Id="rId16" Type="http://schemas.openxmlformats.org/officeDocument/2006/relationships/image" Target="../media/image21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58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image" Target="../media/image7.svg"/><Relationship Id="rId16" Type="http://schemas.openxmlformats.org/officeDocument/2006/relationships/image" Target="../media/image21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58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39BF32-97EF-4361-9FDA-FB7D87611B93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C15DD1-4673-4695-A65E-A916DA2B3B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Land use assumptions</a:t>
          </a:r>
        </a:p>
      </dgm:t>
    </dgm:pt>
    <dgm:pt modelId="{4B76D881-100C-4E5C-AE49-054502DA2C59}" type="parTrans" cxnId="{A858FCEA-5930-49CA-8E8B-B84C5AC9FF49}">
      <dgm:prSet/>
      <dgm:spPr/>
      <dgm:t>
        <a:bodyPr/>
        <a:lstStyle/>
        <a:p>
          <a:endParaRPr lang="en-US" sz="2400"/>
        </a:p>
      </dgm:t>
    </dgm:pt>
    <dgm:pt modelId="{8751870F-10D9-4738-9CAE-AF07668275C2}" type="sibTrans" cxnId="{A858FCEA-5930-49CA-8E8B-B84C5AC9FF49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656F494C-0FAA-41AF-988D-93A657C522C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State-owned transportation facility analysis</a:t>
          </a:r>
        </a:p>
      </dgm:t>
    </dgm:pt>
    <dgm:pt modelId="{4F00DC77-C925-4F54-BB6C-18943C165B29}" type="parTrans" cxnId="{5D17B6B0-32EF-4771-B586-625F4AD57AC5}">
      <dgm:prSet/>
      <dgm:spPr/>
      <dgm:t>
        <a:bodyPr/>
        <a:lstStyle/>
        <a:p>
          <a:endParaRPr lang="en-US" sz="2400"/>
        </a:p>
      </dgm:t>
    </dgm:pt>
    <dgm:pt modelId="{61DEBFA0-1E34-4FDB-9B84-CEA5D9C6A76C}" type="sibTrans" cxnId="{5D17B6B0-32EF-4771-B586-625F4AD57AC5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B4A856C1-1506-4953-B02D-23B449C40D3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Funding analysis</a:t>
          </a:r>
        </a:p>
      </dgm:t>
    </dgm:pt>
    <dgm:pt modelId="{26F8F3F6-F92D-4E10-8D0C-EFE3FB4B4938}" type="parTrans" cxnId="{CF25E8C9-F98B-415C-AB13-829DA3798DEF}">
      <dgm:prSet/>
      <dgm:spPr/>
      <dgm:t>
        <a:bodyPr/>
        <a:lstStyle/>
        <a:p>
          <a:endParaRPr lang="en-US" sz="2400"/>
        </a:p>
      </dgm:t>
    </dgm:pt>
    <dgm:pt modelId="{537B2CD1-87F7-45E1-8E58-8B200F8A9A49}" type="sibTrans" cxnId="{CF25E8C9-F98B-415C-AB13-829DA3798DEF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38C06D85-F8E3-4678-BDF8-6E7902ECDEF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Intergovernmental coordination efforts</a:t>
          </a:r>
        </a:p>
      </dgm:t>
    </dgm:pt>
    <dgm:pt modelId="{9485071A-EC7B-4158-96EA-96915476A46C}" type="parTrans" cxnId="{6013E6F4-F709-4E64-8E8F-26FC8E8491F1}">
      <dgm:prSet/>
      <dgm:spPr/>
      <dgm:t>
        <a:bodyPr/>
        <a:lstStyle/>
        <a:p>
          <a:endParaRPr lang="en-US" sz="2400"/>
        </a:p>
      </dgm:t>
    </dgm:pt>
    <dgm:pt modelId="{AE508895-16A4-4A4B-B1EC-031C54145B76}" type="sibTrans" cxnId="{6013E6F4-F709-4E64-8E8F-26FC8E8491F1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76D4227-280C-44CA-85D5-962EF5209AC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Demand management strategies</a:t>
          </a:r>
        </a:p>
      </dgm:t>
    </dgm:pt>
    <dgm:pt modelId="{14421BF9-9272-4889-ABFA-F9F170FEEE9A}" type="parTrans" cxnId="{2BACB461-6C45-4B11-88A9-2E4F23E02584}">
      <dgm:prSet/>
      <dgm:spPr/>
      <dgm:t>
        <a:bodyPr/>
        <a:lstStyle/>
        <a:p>
          <a:endParaRPr lang="en-US" sz="2400"/>
        </a:p>
      </dgm:t>
    </dgm:pt>
    <dgm:pt modelId="{ED8F33FF-E796-47FA-ADA6-3353E2953C2C}" type="sibTrans" cxnId="{2BACB461-6C45-4B11-88A9-2E4F23E02584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FCA58F1A-CDEF-4BFD-AB66-63C53BEE6AC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Multimodal transportation analysis</a:t>
          </a:r>
        </a:p>
      </dgm:t>
    </dgm:pt>
    <dgm:pt modelId="{E44344AA-8D02-4D3D-8896-B453EE8F1E3E}" type="parTrans" cxnId="{1271E7D0-CAF2-48B2-B921-C7D42A97A3CA}">
      <dgm:prSet/>
      <dgm:spPr/>
      <dgm:t>
        <a:bodyPr/>
        <a:lstStyle/>
        <a:p>
          <a:endParaRPr lang="en-US" sz="2400"/>
        </a:p>
      </dgm:t>
    </dgm:pt>
    <dgm:pt modelId="{CD726037-C8EE-407B-B0A8-B2620F405942}" type="sibTrans" cxnId="{1271E7D0-CAF2-48B2-B921-C7D42A97A3CA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E05E82A4-0E65-45C4-B1E3-7429B0149FC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Facility and service needs</a:t>
          </a:r>
        </a:p>
      </dgm:t>
    </dgm:pt>
    <dgm:pt modelId="{2D859848-D160-4795-BDEB-8A58374A73F7}" type="sibTrans" cxnId="{8EE24840-82A7-43D8-8526-945738E0B31E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97D9C22B-BA48-4B3E-AB28-1D90E6DBACAC}" type="parTrans" cxnId="{8EE24840-82A7-43D8-8526-945738E0B31E}">
      <dgm:prSet/>
      <dgm:spPr/>
      <dgm:t>
        <a:bodyPr/>
        <a:lstStyle/>
        <a:p>
          <a:endParaRPr lang="en-US" sz="2400"/>
        </a:p>
      </dgm:t>
    </dgm:pt>
    <dgm:pt modelId="{9B0E39A3-8C31-4E37-8891-BD9C16C0F5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Community engagement</a:t>
          </a:r>
        </a:p>
      </dgm:t>
    </dgm:pt>
    <dgm:pt modelId="{6256AC8C-173C-4BF1-AD84-365DB10C1716}" type="parTrans" cxnId="{5200A04C-7927-4632-AA55-01C2B97E9A0D}">
      <dgm:prSet/>
      <dgm:spPr/>
      <dgm:t>
        <a:bodyPr/>
        <a:lstStyle/>
        <a:p>
          <a:endParaRPr lang="en-US"/>
        </a:p>
      </dgm:t>
    </dgm:pt>
    <dgm:pt modelId="{C66A4CF5-706F-4D2D-81B7-8FB5C003C90B}" type="sibTrans" cxnId="{5200A04C-7927-4632-AA55-01C2B97E9A0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E9C00FF-6E7E-467B-BBE2-1F567FD51C1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ADA Transition Plan</a:t>
          </a:r>
        </a:p>
      </dgm:t>
    </dgm:pt>
    <dgm:pt modelId="{F5E42CDD-C240-4DCA-B4DB-9A337EC4C4B8}" type="parTrans" cxnId="{A230AE89-2DEA-4EE6-842C-F9E95066EA20}">
      <dgm:prSet/>
      <dgm:spPr/>
      <dgm:t>
        <a:bodyPr/>
        <a:lstStyle/>
        <a:p>
          <a:endParaRPr lang="en-US"/>
        </a:p>
      </dgm:t>
    </dgm:pt>
    <dgm:pt modelId="{2C968B69-6D42-48FA-BC0A-7692AAEFB32E}" type="sibTrans" cxnId="{A230AE89-2DEA-4EE6-842C-F9E95066EA20}">
      <dgm:prSet/>
      <dgm:spPr/>
      <dgm:t>
        <a:bodyPr/>
        <a:lstStyle/>
        <a:p>
          <a:endParaRPr lang="en-US"/>
        </a:p>
      </dgm:t>
    </dgm:pt>
    <dgm:pt modelId="{491F15E7-B225-44CF-9CFE-9E7201C15DE9}" type="pres">
      <dgm:prSet presAssocID="{4439BF32-97EF-4361-9FDA-FB7D87611B93}" presName="root" presStyleCnt="0">
        <dgm:presLayoutVars>
          <dgm:dir/>
          <dgm:resizeHandles val="exact"/>
        </dgm:presLayoutVars>
      </dgm:prSet>
      <dgm:spPr/>
    </dgm:pt>
    <dgm:pt modelId="{729C775F-0442-4533-A469-BB36E2CD5996}" type="pres">
      <dgm:prSet presAssocID="{4439BF32-97EF-4361-9FDA-FB7D87611B93}" presName="container" presStyleCnt="0">
        <dgm:presLayoutVars>
          <dgm:dir/>
          <dgm:resizeHandles val="exact"/>
        </dgm:presLayoutVars>
      </dgm:prSet>
      <dgm:spPr/>
    </dgm:pt>
    <dgm:pt modelId="{B62BC2DC-14AC-460E-83BA-1ECB6FB3532B}" type="pres">
      <dgm:prSet presAssocID="{2FC15DD1-4673-4695-A65E-A916DA2B3B94}" presName="compNode" presStyleCnt="0"/>
      <dgm:spPr/>
    </dgm:pt>
    <dgm:pt modelId="{C1BB06E6-A3D1-4B09-B2D7-B2B734C01113}" type="pres">
      <dgm:prSet presAssocID="{2FC15DD1-4673-4695-A65E-A916DA2B3B94}" presName="iconBgRect" presStyleLbl="bgShp" presStyleIdx="0" presStyleCnt="9"/>
      <dgm:spPr>
        <a:solidFill>
          <a:srgbClr val="50BDB4"/>
        </a:solidFill>
      </dgm:spPr>
    </dgm:pt>
    <dgm:pt modelId="{E887E339-0922-4566-A0A1-E874B7B94C35}" type="pres">
      <dgm:prSet presAssocID="{2FC15DD1-4673-4695-A65E-A916DA2B3B94}" presName="iconRect" presStyleLbl="node1" presStyleIdx="0" presStyleCnt="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26801CC6-C174-42ED-AA7A-4347D3188355}" type="pres">
      <dgm:prSet presAssocID="{2FC15DD1-4673-4695-A65E-A916DA2B3B94}" presName="spaceRect" presStyleCnt="0"/>
      <dgm:spPr/>
    </dgm:pt>
    <dgm:pt modelId="{F555D94D-C4B9-48A9-B251-DF0B98A36DB3}" type="pres">
      <dgm:prSet presAssocID="{2FC15DD1-4673-4695-A65E-A916DA2B3B94}" presName="textRect" presStyleLbl="revTx" presStyleIdx="0" presStyleCnt="9">
        <dgm:presLayoutVars>
          <dgm:chMax val="1"/>
          <dgm:chPref val="1"/>
        </dgm:presLayoutVars>
      </dgm:prSet>
      <dgm:spPr/>
    </dgm:pt>
    <dgm:pt modelId="{5A4F6C90-EFCB-4EA0-B439-DF35A31A50DD}" type="pres">
      <dgm:prSet presAssocID="{8751870F-10D9-4738-9CAE-AF07668275C2}" presName="sibTrans" presStyleLbl="sibTrans2D1" presStyleIdx="0" presStyleCnt="0"/>
      <dgm:spPr/>
    </dgm:pt>
    <dgm:pt modelId="{F72AD78A-C4F2-4651-B971-A09BACF2B2BD}" type="pres">
      <dgm:prSet presAssocID="{656F494C-0FAA-41AF-988D-93A657C522C9}" presName="compNode" presStyleCnt="0"/>
      <dgm:spPr/>
    </dgm:pt>
    <dgm:pt modelId="{C3BE9F1C-94F1-46A5-9FFF-68F28117C3A3}" type="pres">
      <dgm:prSet presAssocID="{656F494C-0FAA-41AF-988D-93A657C522C9}" presName="iconBgRect" presStyleLbl="bgShp" presStyleIdx="1" presStyleCnt="9"/>
      <dgm:spPr>
        <a:solidFill>
          <a:srgbClr val="50BDB4"/>
        </a:solidFill>
      </dgm:spPr>
    </dgm:pt>
    <dgm:pt modelId="{405044C7-D17C-4AC0-B617-99000B309E86}" type="pres">
      <dgm:prSet presAssocID="{656F494C-0FAA-41AF-988D-93A657C522C9}" presName="iconRect" presStyleLbl="node1" presStyleIdx="1" presStyleCnt="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D25EA270-A863-46B7-8108-8CEAAA3BD1F7}" type="pres">
      <dgm:prSet presAssocID="{656F494C-0FAA-41AF-988D-93A657C522C9}" presName="spaceRect" presStyleCnt="0"/>
      <dgm:spPr/>
    </dgm:pt>
    <dgm:pt modelId="{716DEE50-A0FE-4A8B-8EF4-4ACE11F8D67B}" type="pres">
      <dgm:prSet presAssocID="{656F494C-0FAA-41AF-988D-93A657C522C9}" presName="textRect" presStyleLbl="revTx" presStyleIdx="1" presStyleCnt="9">
        <dgm:presLayoutVars>
          <dgm:chMax val="1"/>
          <dgm:chPref val="1"/>
        </dgm:presLayoutVars>
      </dgm:prSet>
      <dgm:spPr/>
    </dgm:pt>
    <dgm:pt modelId="{F99EC23A-7B9E-46F5-A2F2-7DA3C0628A2E}" type="pres">
      <dgm:prSet presAssocID="{61DEBFA0-1E34-4FDB-9B84-CEA5D9C6A76C}" presName="sibTrans" presStyleLbl="sibTrans2D1" presStyleIdx="0" presStyleCnt="0"/>
      <dgm:spPr/>
    </dgm:pt>
    <dgm:pt modelId="{E77D47A3-5937-49A6-98B8-F375F5A989D7}" type="pres">
      <dgm:prSet presAssocID="{E05E82A4-0E65-45C4-B1E3-7429B0149FCE}" presName="compNode" presStyleCnt="0"/>
      <dgm:spPr/>
    </dgm:pt>
    <dgm:pt modelId="{088205A6-4BCE-4717-9BB0-6F5679DE3B2C}" type="pres">
      <dgm:prSet presAssocID="{E05E82A4-0E65-45C4-B1E3-7429B0149FCE}" presName="iconBgRect" presStyleLbl="bgShp" presStyleIdx="2" presStyleCnt="9"/>
      <dgm:spPr>
        <a:solidFill>
          <a:srgbClr val="50BDB4"/>
        </a:solidFill>
      </dgm:spPr>
    </dgm:pt>
    <dgm:pt modelId="{5742E2C0-F944-465C-8580-45831B649AC0}" type="pres">
      <dgm:prSet presAssocID="{E05E82A4-0E65-45C4-B1E3-7429B0149FCE}" presName="iconRect" presStyleLbl="node1" presStyleIdx="2" presStyleCnt="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1D13063F-16BA-4BF6-AC41-4045972022B2}" type="pres">
      <dgm:prSet presAssocID="{E05E82A4-0E65-45C4-B1E3-7429B0149FCE}" presName="spaceRect" presStyleCnt="0"/>
      <dgm:spPr/>
    </dgm:pt>
    <dgm:pt modelId="{B7C4E84C-9BC8-471A-955A-100A73ADE365}" type="pres">
      <dgm:prSet presAssocID="{E05E82A4-0E65-45C4-B1E3-7429B0149FCE}" presName="textRect" presStyleLbl="revTx" presStyleIdx="2" presStyleCnt="9">
        <dgm:presLayoutVars>
          <dgm:chMax val="1"/>
          <dgm:chPref val="1"/>
        </dgm:presLayoutVars>
      </dgm:prSet>
      <dgm:spPr/>
    </dgm:pt>
    <dgm:pt modelId="{91E6EF5D-23FC-4C90-B19E-59ACCF59CF0F}" type="pres">
      <dgm:prSet presAssocID="{2D859848-D160-4795-BDEB-8A58374A73F7}" presName="sibTrans" presStyleLbl="sibTrans2D1" presStyleIdx="0" presStyleCnt="0"/>
      <dgm:spPr/>
    </dgm:pt>
    <dgm:pt modelId="{46B1A86D-3352-4DE2-B1D9-9D2528748996}" type="pres">
      <dgm:prSet presAssocID="{B4A856C1-1506-4953-B02D-23B449C40D36}" presName="compNode" presStyleCnt="0"/>
      <dgm:spPr/>
    </dgm:pt>
    <dgm:pt modelId="{60307B20-6EF6-499F-8FA5-AC64B12B2C78}" type="pres">
      <dgm:prSet presAssocID="{B4A856C1-1506-4953-B02D-23B449C40D36}" presName="iconBgRect" presStyleLbl="bgShp" presStyleIdx="3" presStyleCnt="9"/>
      <dgm:spPr>
        <a:solidFill>
          <a:srgbClr val="50BDB4"/>
        </a:solidFill>
      </dgm:spPr>
    </dgm:pt>
    <dgm:pt modelId="{40379F7D-95D8-4D32-8445-CDAB108A3A80}" type="pres">
      <dgm:prSet presAssocID="{B4A856C1-1506-4953-B02D-23B449C40D36}" presName="iconRect" presStyleLbl="node1" presStyleIdx="3" presStyleCnt="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F987C743-ED8E-4424-AFC5-4F797668768B}" type="pres">
      <dgm:prSet presAssocID="{B4A856C1-1506-4953-B02D-23B449C40D36}" presName="spaceRect" presStyleCnt="0"/>
      <dgm:spPr/>
    </dgm:pt>
    <dgm:pt modelId="{03380C48-F964-4ACE-9CB1-83E6EAE6ABA4}" type="pres">
      <dgm:prSet presAssocID="{B4A856C1-1506-4953-B02D-23B449C40D36}" presName="textRect" presStyleLbl="revTx" presStyleIdx="3" presStyleCnt="9">
        <dgm:presLayoutVars>
          <dgm:chMax val="1"/>
          <dgm:chPref val="1"/>
        </dgm:presLayoutVars>
      </dgm:prSet>
      <dgm:spPr/>
    </dgm:pt>
    <dgm:pt modelId="{EB6B61A3-443B-468B-A9C5-E766CE6FC791}" type="pres">
      <dgm:prSet presAssocID="{537B2CD1-87F7-45E1-8E58-8B200F8A9A49}" presName="sibTrans" presStyleLbl="sibTrans2D1" presStyleIdx="0" presStyleCnt="0"/>
      <dgm:spPr/>
    </dgm:pt>
    <dgm:pt modelId="{4D7873EF-ED08-4983-A31B-AAD0F1F5D50A}" type="pres">
      <dgm:prSet presAssocID="{38C06D85-F8E3-4678-BDF8-6E7902ECDEF0}" presName="compNode" presStyleCnt="0"/>
      <dgm:spPr/>
    </dgm:pt>
    <dgm:pt modelId="{0ACBF349-B6DB-42B1-91A3-680A5622C6F7}" type="pres">
      <dgm:prSet presAssocID="{38C06D85-F8E3-4678-BDF8-6E7902ECDEF0}" presName="iconBgRect" presStyleLbl="bgShp" presStyleIdx="4" presStyleCnt="9"/>
      <dgm:spPr>
        <a:solidFill>
          <a:srgbClr val="50BDB4"/>
        </a:solidFill>
      </dgm:spPr>
    </dgm:pt>
    <dgm:pt modelId="{17BB6D5B-935C-4362-A61B-E1BA313A9A9D}" type="pres">
      <dgm:prSet presAssocID="{38C06D85-F8E3-4678-BDF8-6E7902ECDEF0}" presName="iconRect" presStyleLbl="node1" presStyleIdx="4" presStyleCnt="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92B14DF1-BFB0-419C-8F8F-8E498AA25B04}" type="pres">
      <dgm:prSet presAssocID="{38C06D85-F8E3-4678-BDF8-6E7902ECDEF0}" presName="spaceRect" presStyleCnt="0"/>
      <dgm:spPr/>
    </dgm:pt>
    <dgm:pt modelId="{5EDB38BB-CB35-4BB4-915A-6A0E3F1ADF29}" type="pres">
      <dgm:prSet presAssocID="{38C06D85-F8E3-4678-BDF8-6E7902ECDEF0}" presName="textRect" presStyleLbl="revTx" presStyleIdx="4" presStyleCnt="9">
        <dgm:presLayoutVars>
          <dgm:chMax val="1"/>
          <dgm:chPref val="1"/>
        </dgm:presLayoutVars>
      </dgm:prSet>
      <dgm:spPr/>
    </dgm:pt>
    <dgm:pt modelId="{FDDADB26-7DB7-40F2-BC8E-6617F8DCB656}" type="pres">
      <dgm:prSet presAssocID="{AE508895-16A4-4A4B-B1EC-031C54145B76}" presName="sibTrans" presStyleLbl="sibTrans2D1" presStyleIdx="0" presStyleCnt="0"/>
      <dgm:spPr/>
    </dgm:pt>
    <dgm:pt modelId="{205CBFE8-5582-405F-8B96-8D01D6F29DE0}" type="pres">
      <dgm:prSet presAssocID="{C76D4227-280C-44CA-85D5-962EF5209AC3}" presName="compNode" presStyleCnt="0"/>
      <dgm:spPr/>
    </dgm:pt>
    <dgm:pt modelId="{4BFB2523-DB5E-4463-83BA-017C295DA29C}" type="pres">
      <dgm:prSet presAssocID="{C76D4227-280C-44CA-85D5-962EF5209AC3}" presName="iconBgRect" presStyleLbl="bgShp" presStyleIdx="5" presStyleCnt="9"/>
      <dgm:spPr>
        <a:solidFill>
          <a:srgbClr val="50BDB4"/>
        </a:solidFill>
      </dgm:spPr>
    </dgm:pt>
    <dgm:pt modelId="{DC89FCBC-DD9E-4C90-9E57-25518C440C22}" type="pres">
      <dgm:prSet presAssocID="{C76D4227-280C-44CA-85D5-962EF5209AC3}" presName="iconRect" presStyleLbl="node1" presStyleIdx="5" presStyleCnt="9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9DB94C86-0383-4452-83D3-9DD1EC02CA0C}" type="pres">
      <dgm:prSet presAssocID="{C76D4227-280C-44CA-85D5-962EF5209AC3}" presName="spaceRect" presStyleCnt="0"/>
      <dgm:spPr/>
    </dgm:pt>
    <dgm:pt modelId="{95B64910-7862-4181-B31E-EB9E9E6A40FC}" type="pres">
      <dgm:prSet presAssocID="{C76D4227-280C-44CA-85D5-962EF5209AC3}" presName="textRect" presStyleLbl="revTx" presStyleIdx="5" presStyleCnt="9">
        <dgm:presLayoutVars>
          <dgm:chMax val="1"/>
          <dgm:chPref val="1"/>
        </dgm:presLayoutVars>
      </dgm:prSet>
      <dgm:spPr/>
    </dgm:pt>
    <dgm:pt modelId="{0E23179E-CAFC-401B-9B96-11EB31EAD06A}" type="pres">
      <dgm:prSet presAssocID="{ED8F33FF-E796-47FA-ADA6-3353E2953C2C}" presName="sibTrans" presStyleLbl="sibTrans2D1" presStyleIdx="0" presStyleCnt="0"/>
      <dgm:spPr/>
    </dgm:pt>
    <dgm:pt modelId="{A4A4D72D-6027-461C-874B-496AF9EB2458}" type="pres">
      <dgm:prSet presAssocID="{FCA58F1A-CDEF-4BFD-AB66-63C53BEE6AC5}" presName="compNode" presStyleCnt="0"/>
      <dgm:spPr/>
    </dgm:pt>
    <dgm:pt modelId="{89118531-A8D7-4648-B14A-90F04139B007}" type="pres">
      <dgm:prSet presAssocID="{FCA58F1A-CDEF-4BFD-AB66-63C53BEE6AC5}" presName="iconBgRect" presStyleLbl="bgShp" presStyleIdx="6" presStyleCnt="9"/>
      <dgm:spPr>
        <a:solidFill>
          <a:srgbClr val="50BDB4"/>
        </a:solidFill>
      </dgm:spPr>
    </dgm:pt>
    <dgm:pt modelId="{0A005567-176E-4994-991B-E4881A612756}" type="pres">
      <dgm:prSet presAssocID="{FCA58F1A-CDEF-4BFD-AB66-63C53BEE6AC5}" presName="iconRect" presStyleLbl="node1" presStyleIdx="6" presStyleCnt="9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ing with solid fill"/>
        </a:ext>
      </dgm:extLst>
    </dgm:pt>
    <dgm:pt modelId="{8CA48794-ECE3-41D4-99FB-BF724DC4FE99}" type="pres">
      <dgm:prSet presAssocID="{FCA58F1A-CDEF-4BFD-AB66-63C53BEE6AC5}" presName="spaceRect" presStyleCnt="0"/>
      <dgm:spPr/>
    </dgm:pt>
    <dgm:pt modelId="{121BB43D-680A-4069-948F-4C32B9E9EA69}" type="pres">
      <dgm:prSet presAssocID="{FCA58F1A-CDEF-4BFD-AB66-63C53BEE6AC5}" presName="textRect" presStyleLbl="revTx" presStyleIdx="6" presStyleCnt="9">
        <dgm:presLayoutVars>
          <dgm:chMax val="1"/>
          <dgm:chPref val="1"/>
        </dgm:presLayoutVars>
      </dgm:prSet>
      <dgm:spPr/>
    </dgm:pt>
    <dgm:pt modelId="{8A5A469A-FAAA-45A1-A77C-9F7F84A3A6A4}" type="pres">
      <dgm:prSet presAssocID="{CD726037-C8EE-407B-B0A8-B2620F405942}" presName="sibTrans" presStyleLbl="sibTrans2D1" presStyleIdx="0" presStyleCnt="0"/>
      <dgm:spPr/>
    </dgm:pt>
    <dgm:pt modelId="{4A78B42E-9AC3-4683-A5F7-DB795722E221}" type="pres">
      <dgm:prSet presAssocID="{9B0E39A3-8C31-4E37-8891-BD9C16C0F5E5}" presName="compNode" presStyleCnt="0"/>
      <dgm:spPr/>
    </dgm:pt>
    <dgm:pt modelId="{B7F0F60B-C2C8-46A8-B019-CCAE925D6B55}" type="pres">
      <dgm:prSet presAssocID="{9B0E39A3-8C31-4E37-8891-BD9C16C0F5E5}" presName="iconBgRect" presStyleLbl="bgShp" presStyleIdx="7" presStyleCnt="9"/>
      <dgm:spPr>
        <a:solidFill>
          <a:srgbClr val="50BDB4"/>
        </a:solidFill>
      </dgm:spPr>
    </dgm:pt>
    <dgm:pt modelId="{8ABEB544-DEA2-4FC1-A0BD-47BB183870ED}" type="pres">
      <dgm:prSet presAssocID="{9B0E39A3-8C31-4E37-8891-BD9C16C0F5E5}" presName="iconRect" presStyleLbl="node1" presStyleIdx="7" presStyleCnt="9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 with solid fill"/>
        </a:ext>
      </dgm:extLst>
    </dgm:pt>
    <dgm:pt modelId="{E407A8B2-BF89-4871-A531-8B9C069AD033}" type="pres">
      <dgm:prSet presAssocID="{9B0E39A3-8C31-4E37-8891-BD9C16C0F5E5}" presName="spaceRect" presStyleCnt="0"/>
      <dgm:spPr/>
    </dgm:pt>
    <dgm:pt modelId="{794722DD-4933-4FA3-9F30-2B4FC0E00CF2}" type="pres">
      <dgm:prSet presAssocID="{9B0E39A3-8C31-4E37-8891-BD9C16C0F5E5}" presName="textRect" presStyleLbl="revTx" presStyleIdx="7" presStyleCnt="9">
        <dgm:presLayoutVars>
          <dgm:chMax val="1"/>
          <dgm:chPref val="1"/>
        </dgm:presLayoutVars>
      </dgm:prSet>
      <dgm:spPr/>
    </dgm:pt>
    <dgm:pt modelId="{646F3507-06A9-4D9C-8AB3-993846FB54E4}" type="pres">
      <dgm:prSet presAssocID="{C66A4CF5-706F-4D2D-81B7-8FB5C003C90B}" presName="sibTrans" presStyleLbl="sibTrans2D1" presStyleIdx="0" presStyleCnt="0"/>
      <dgm:spPr/>
    </dgm:pt>
    <dgm:pt modelId="{B71A5C6C-8026-41F6-9B0E-365D7D0E8941}" type="pres">
      <dgm:prSet presAssocID="{8E9C00FF-6E7E-467B-BBE2-1F567FD51C1E}" presName="compNode" presStyleCnt="0"/>
      <dgm:spPr/>
    </dgm:pt>
    <dgm:pt modelId="{23698080-C96D-4F4C-839B-0C27175AB2AE}" type="pres">
      <dgm:prSet presAssocID="{8E9C00FF-6E7E-467B-BBE2-1F567FD51C1E}" presName="iconBgRect" presStyleLbl="bgShp" presStyleIdx="8" presStyleCnt="9"/>
      <dgm:spPr>
        <a:solidFill>
          <a:srgbClr val="50BDB4"/>
        </a:solidFill>
      </dgm:spPr>
    </dgm:pt>
    <dgm:pt modelId="{3C3F6A8E-D695-46DE-B757-46BEAEA13152}" type="pres">
      <dgm:prSet presAssocID="{8E9C00FF-6E7E-467B-BBE2-1F567FD51C1E}" presName="iconRect" presStyleLbl="node1" presStyleIdx="8" presStyleCnt="9"/>
      <dgm:spPr>
        <a:blipFill>
          <a:blip xmlns:r="http://schemas.openxmlformats.org/officeDocument/2006/relationships"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B8E267BA-5933-4FDB-B20B-2A436FC48B8C}" type="pres">
      <dgm:prSet presAssocID="{8E9C00FF-6E7E-467B-BBE2-1F567FD51C1E}" presName="spaceRect" presStyleCnt="0"/>
      <dgm:spPr/>
    </dgm:pt>
    <dgm:pt modelId="{34100712-7EDC-494A-9F0B-5EEF107ED892}" type="pres">
      <dgm:prSet presAssocID="{8E9C00FF-6E7E-467B-BBE2-1F567FD51C1E}" presName="textRect" presStyleLbl="revTx" presStyleIdx="8" presStyleCnt="9">
        <dgm:presLayoutVars>
          <dgm:chMax val="1"/>
          <dgm:chPref val="1"/>
        </dgm:presLayoutVars>
      </dgm:prSet>
      <dgm:spPr/>
    </dgm:pt>
  </dgm:ptLst>
  <dgm:cxnLst>
    <dgm:cxn modelId="{F2D56D12-FEC9-40E2-93F2-232E4B2AA2E5}" type="presOf" srcId="{656F494C-0FAA-41AF-988D-93A657C522C9}" destId="{716DEE50-A0FE-4A8B-8EF4-4ACE11F8D67B}" srcOrd="0" destOrd="0" presId="urn:microsoft.com/office/officeart/2018/2/layout/IconCircleList"/>
    <dgm:cxn modelId="{8EE24840-82A7-43D8-8526-945738E0B31E}" srcId="{4439BF32-97EF-4361-9FDA-FB7D87611B93}" destId="{E05E82A4-0E65-45C4-B1E3-7429B0149FCE}" srcOrd="2" destOrd="0" parTransId="{97D9C22B-BA48-4B3E-AB28-1D90E6DBACAC}" sibTransId="{2D859848-D160-4795-BDEB-8A58374A73F7}"/>
    <dgm:cxn modelId="{D452005F-CB5E-4932-A88A-C0FA2C3CF41B}" type="presOf" srcId="{FCA58F1A-CDEF-4BFD-AB66-63C53BEE6AC5}" destId="{121BB43D-680A-4069-948F-4C32B9E9EA69}" srcOrd="0" destOrd="0" presId="urn:microsoft.com/office/officeart/2018/2/layout/IconCircleList"/>
    <dgm:cxn modelId="{2BACB461-6C45-4B11-88A9-2E4F23E02584}" srcId="{4439BF32-97EF-4361-9FDA-FB7D87611B93}" destId="{C76D4227-280C-44CA-85D5-962EF5209AC3}" srcOrd="5" destOrd="0" parTransId="{14421BF9-9272-4889-ABFA-F9F170FEEE9A}" sibTransId="{ED8F33FF-E796-47FA-ADA6-3353E2953C2C}"/>
    <dgm:cxn modelId="{DC8F1342-7DC2-4361-B933-8B9E7D8A46BA}" type="presOf" srcId="{2D859848-D160-4795-BDEB-8A58374A73F7}" destId="{91E6EF5D-23FC-4C90-B19E-59ACCF59CF0F}" srcOrd="0" destOrd="0" presId="urn:microsoft.com/office/officeart/2018/2/layout/IconCircleList"/>
    <dgm:cxn modelId="{3BDD6E48-F67B-43D0-92FE-9619BC4449EA}" type="presOf" srcId="{ED8F33FF-E796-47FA-ADA6-3353E2953C2C}" destId="{0E23179E-CAFC-401B-9B96-11EB31EAD06A}" srcOrd="0" destOrd="0" presId="urn:microsoft.com/office/officeart/2018/2/layout/IconCircleList"/>
    <dgm:cxn modelId="{E4E4874A-E9B1-4FCA-A2F2-665E45930373}" type="presOf" srcId="{AE508895-16A4-4A4B-B1EC-031C54145B76}" destId="{FDDADB26-7DB7-40F2-BC8E-6617F8DCB656}" srcOrd="0" destOrd="0" presId="urn:microsoft.com/office/officeart/2018/2/layout/IconCircleList"/>
    <dgm:cxn modelId="{5200A04C-7927-4632-AA55-01C2B97E9A0D}" srcId="{4439BF32-97EF-4361-9FDA-FB7D87611B93}" destId="{9B0E39A3-8C31-4E37-8891-BD9C16C0F5E5}" srcOrd="7" destOrd="0" parTransId="{6256AC8C-173C-4BF1-AD84-365DB10C1716}" sibTransId="{C66A4CF5-706F-4D2D-81B7-8FB5C003C90B}"/>
    <dgm:cxn modelId="{6129F358-FFC5-42F6-BF81-1AC9F7F459B5}" type="presOf" srcId="{B4A856C1-1506-4953-B02D-23B449C40D36}" destId="{03380C48-F964-4ACE-9CB1-83E6EAE6ABA4}" srcOrd="0" destOrd="0" presId="urn:microsoft.com/office/officeart/2018/2/layout/IconCircleList"/>
    <dgm:cxn modelId="{4E5DAD59-3409-42B1-9631-E5F9215F1FE7}" type="presOf" srcId="{9B0E39A3-8C31-4E37-8891-BD9C16C0F5E5}" destId="{794722DD-4933-4FA3-9F30-2B4FC0E00CF2}" srcOrd="0" destOrd="0" presId="urn:microsoft.com/office/officeart/2018/2/layout/IconCircleList"/>
    <dgm:cxn modelId="{A230AE89-2DEA-4EE6-842C-F9E95066EA20}" srcId="{4439BF32-97EF-4361-9FDA-FB7D87611B93}" destId="{8E9C00FF-6E7E-467B-BBE2-1F567FD51C1E}" srcOrd="8" destOrd="0" parTransId="{F5E42CDD-C240-4DCA-B4DB-9A337EC4C4B8}" sibTransId="{2C968B69-6D42-48FA-BC0A-7692AAEFB32E}"/>
    <dgm:cxn modelId="{03E86E90-ABC4-4D0A-A1A5-8E721C894FC1}" type="presOf" srcId="{CD726037-C8EE-407B-B0A8-B2620F405942}" destId="{8A5A469A-FAAA-45A1-A77C-9F7F84A3A6A4}" srcOrd="0" destOrd="0" presId="urn:microsoft.com/office/officeart/2018/2/layout/IconCircleList"/>
    <dgm:cxn modelId="{10A10A92-CDC9-4526-BC0C-07F82F347210}" type="presOf" srcId="{8751870F-10D9-4738-9CAE-AF07668275C2}" destId="{5A4F6C90-EFCB-4EA0-B439-DF35A31A50DD}" srcOrd="0" destOrd="0" presId="urn:microsoft.com/office/officeart/2018/2/layout/IconCircleList"/>
    <dgm:cxn modelId="{F9D6E596-D9F6-470C-876C-3B0EE947D8B6}" type="presOf" srcId="{537B2CD1-87F7-45E1-8E58-8B200F8A9A49}" destId="{EB6B61A3-443B-468B-A9C5-E766CE6FC791}" srcOrd="0" destOrd="0" presId="urn:microsoft.com/office/officeart/2018/2/layout/IconCircleList"/>
    <dgm:cxn modelId="{7A9D8298-4C9B-437C-AEE1-F11B96A65899}" type="presOf" srcId="{4439BF32-97EF-4361-9FDA-FB7D87611B93}" destId="{491F15E7-B225-44CF-9CFE-9E7201C15DE9}" srcOrd="0" destOrd="0" presId="urn:microsoft.com/office/officeart/2018/2/layout/IconCircleList"/>
    <dgm:cxn modelId="{3B7970AD-8DC0-409C-8714-A32E4764CCA3}" type="presOf" srcId="{C76D4227-280C-44CA-85D5-962EF5209AC3}" destId="{95B64910-7862-4181-B31E-EB9E9E6A40FC}" srcOrd="0" destOrd="0" presId="urn:microsoft.com/office/officeart/2018/2/layout/IconCircleList"/>
    <dgm:cxn modelId="{5D17B6B0-32EF-4771-B586-625F4AD57AC5}" srcId="{4439BF32-97EF-4361-9FDA-FB7D87611B93}" destId="{656F494C-0FAA-41AF-988D-93A657C522C9}" srcOrd="1" destOrd="0" parTransId="{4F00DC77-C925-4F54-BB6C-18943C165B29}" sibTransId="{61DEBFA0-1E34-4FDB-9B84-CEA5D9C6A76C}"/>
    <dgm:cxn modelId="{876EFBB1-5A95-47B1-B923-397349E92FC5}" type="presOf" srcId="{38C06D85-F8E3-4678-BDF8-6E7902ECDEF0}" destId="{5EDB38BB-CB35-4BB4-915A-6A0E3F1ADF29}" srcOrd="0" destOrd="0" presId="urn:microsoft.com/office/officeart/2018/2/layout/IconCircleList"/>
    <dgm:cxn modelId="{362E4FC2-FF61-4048-97EB-17E459125D16}" type="presOf" srcId="{2FC15DD1-4673-4695-A65E-A916DA2B3B94}" destId="{F555D94D-C4B9-48A9-B251-DF0B98A36DB3}" srcOrd="0" destOrd="0" presId="urn:microsoft.com/office/officeart/2018/2/layout/IconCircleList"/>
    <dgm:cxn modelId="{CF25E8C9-F98B-415C-AB13-829DA3798DEF}" srcId="{4439BF32-97EF-4361-9FDA-FB7D87611B93}" destId="{B4A856C1-1506-4953-B02D-23B449C40D36}" srcOrd="3" destOrd="0" parTransId="{26F8F3F6-F92D-4E10-8D0C-EFE3FB4B4938}" sibTransId="{537B2CD1-87F7-45E1-8E58-8B200F8A9A49}"/>
    <dgm:cxn modelId="{E077CACD-6913-4A82-9F9F-082FC780C3E8}" type="presOf" srcId="{E05E82A4-0E65-45C4-B1E3-7429B0149FCE}" destId="{B7C4E84C-9BC8-471A-955A-100A73ADE365}" srcOrd="0" destOrd="0" presId="urn:microsoft.com/office/officeart/2018/2/layout/IconCircleList"/>
    <dgm:cxn modelId="{4C0856D0-609B-487C-9F97-4FD1044FCA4E}" type="presOf" srcId="{8E9C00FF-6E7E-467B-BBE2-1F567FD51C1E}" destId="{34100712-7EDC-494A-9F0B-5EEF107ED892}" srcOrd="0" destOrd="0" presId="urn:microsoft.com/office/officeart/2018/2/layout/IconCircleList"/>
    <dgm:cxn modelId="{1271E7D0-CAF2-48B2-B921-C7D42A97A3CA}" srcId="{4439BF32-97EF-4361-9FDA-FB7D87611B93}" destId="{FCA58F1A-CDEF-4BFD-AB66-63C53BEE6AC5}" srcOrd="6" destOrd="0" parTransId="{E44344AA-8D02-4D3D-8896-B453EE8F1E3E}" sibTransId="{CD726037-C8EE-407B-B0A8-B2620F405942}"/>
    <dgm:cxn modelId="{47BA7DE5-2FF1-46D0-939F-7FBB2C4E189C}" type="presOf" srcId="{61DEBFA0-1E34-4FDB-9B84-CEA5D9C6A76C}" destId="{F99EC23A-7B9E-46F5-A2F2-7DA3C0628A2E}" srcOrd="0" destOrd="0" presId="urn:microsoft.com/office/officeart/2018/2/layout/IconCircleList"/>
    <dgm:cxn modelId="{A858FCEA-5930-49CA-8E8B-B84C5AC9FF49}" srcId="{4439BF32-97EF-4361-9FDA-FB7D87611B93}" destId="{2FC15DD1-4673-4695-A65E-A916DA2B3B94}" srcOrd="0" destOrd="0" parTransId="{4B76D881-100C-4E5C-AE49-054502DA2C59}" sibTransId="{8751870F-10D9-4738-9CAE-AF07668275C2}"/>
    <dgm:cxn modelId="{5128DFF2-67AE-41F8-97B1-BBCC89659157}" type="presOf" srcId="{C66A4CF5-706F-4D2D-81B7-8FB5C003C90B}" destId="{646F3507-06A9-4D9C-8AB3-993846FB54E4}" srcOrd="0" destOrd="0" presId="urn:microsoft.com/office/officeart/2018/2/layout/IconCircleList"/>
    <dgm:cxn modelId="{6013E6F4-F709-4E64-8E8F-26FC8E8491F1}" srcId="{4439BF32-97EF-4361-9FDA-FB7D87611B93}" destId="{38C06D85-F8E3-4678-BDF8-6E7902ECDEF0}" srcOrd="4" destOrd="0" parTransId="{9485071A-EC7B-4158-96EA-96915476A46C}" sibTransId="{AE508895-16A4-4A4B-B1EC-031C54145B76}"/>
    <dgm:cxn modelId="{695BB146-2165-4DD3-AF5C-273D5FA33264}" type="presParOf" srcId="{491F15E7-B225-44CF-9CFE-9E7201C15DE9}" destId="{729C775F-0442-4533-A469-BB36E2CD5996}" srcOrd="0" destOrd="0" presId="urn:microsoft.com/office/officeart/2018/2/layout/IconCircleList"/>
    <dgm:cxn modelId="{9335F116-91CE-4610-9DF1-7EDF7CC87DF9}" type="presParOf" srcId="{729C775F-0442-4533-A469-BB36E2CD5996}" destId="{B62BC2DC-14AC-460E-83BA-1ECB6FB3532B}" srcOrd="0" destOrd="0" presId="urn:microsoft.com/office/officeart/2018/2/layout/IconCircleList"/>
    <dgm:cxn modelId="{55C9E322-9CD1-4E19-9E23-320ECEE9FCB6}" type="presParOf" srcId="{B62BC2DC-14AC-460E-83BA-1ECB6FB3532B}" destId="{C1BB06E6-A3D1-4B09-B2D7-B2B734C01113}" srcOrd="0" destOrd="0" presId="urn:microsoft.com/office/officeart/2018/2/layout/IconCircleList"/>
    <dgm:cxn modelId="{E0E8C037-F24B-407C-8BBB-BC7365876959}" type="presParOf" srcId="{B62BC2DC-14AC-460E-83BA-1ECB6FB3532B}" destId="{E887E339-0922-4566-A0A1-E874B7B94C35}" srcOrd="1" destOrd="0" presId="urn:microsoft.com/office/officeart/2018/2/layout/IconCircleList"/>
    <dgm:cxn modelId="{F556C529-9B42-4CDA-A477-44F6ADE287C7}" type="presParOf" srcId="{B62BC2DC-14AC-460E-83BA-1ECB6FB3532B}" destId="{26801CC6-C174-42ED-AA7A-4347D3188355}" srcOrd="2" destOrd="0" presId="urn:microsoft.com/office/officeart/2018/2/layout/IconCircleList"/>
    <dgm:cxn modelId="{3166866C-BCB0-430A-8C6A-4451ADD5ED36}" type="presParOf" srcId="{B62BC2DC-14AC-460E-83BA-1ECB6FB3532B}" destId="{F555D94D-C4B9-48A9-B251-DF0B98A36DB3}" srcOrd="3" destOrd="0" presId="urn:microsoft.com/office/officeart/2018/2/layout/IconCircleList"/>
    <dgm:cxn modelId="{5463E567-84B7-4C0D-A333-950B134393D9}" type="presParOf" srcId="{729C775F-0442-4533-A469-BB36E2CD5996}" destId="{5A4F6C90-EFCB-4EA0-B439-DF35A31A50DD}" srcOrd="1" destOrd="0" presId="urn:microsoft.com/office/officeart/2018/2/layout/IconCircleList"/>
    <dgm:cxn modelId="{C83B1282-6A87-4F76-82DB-5F8D5D113BAC}" type="presParOf" srcId="{729C775F-0442-4533-A469-BB36E2CD5996}" destId="{F72AD78A-C4F2-4651-B971-A09BACF2B2BD}" srcOrd="2" destOrd="0" presId="urn:microsoft.com/office/officeart/2018/2/layout/IconCircleList"/>
    <dgm:cxn modelId="{270DA4DF-C511-4398-B7C6-65F189ED86B9}" type="presParOf" srcId="{F72AD78A-C4F2-4651-B971-A09BACF2B2BD}" destId="{C3BE9F1C-94F1-46A5-9FFF-68F28117C3A3}" srcOrd="0" destOrd="0" presId="urn:microsoft.com/office/officeart/2018/2/layout/IconCircleList"/>
    <dgm:cxn modelId="{CDE34E9F-216B-49C5-9826-080970043979}" type="presParOf" srcId="{F72AD78A-C4F2-4651-B971-A09BACF2B2BD}" destId="{405044C7-D17C-4AC0-B617-99000B309E86}" srcOrd="1" destOrd="0" presId="urn:microsoft.com/office/officeart/2018/2/layout/IconCircleList"/>
    <dgm:cxn modelId="{188A180B-830C-4C67-AA2E-85D084E49F6B}" type="presParOf" srcId="{F72AD78A-C4F2-4651-B971-A09BACF2B2BD}" destId="{D25EA270-A863-46B7-8108-8CEAAA3BD1F7}" srcOrd="2" destOrd="0" presId="urn:microsoft.com/office/officeart/2018/2/layout/IconCircleList"/>
    <dgm:cxn modelId="{435D117A-05E3-4071-87F5-C2E4E19C56EB}" type="presParOf" srcId="{F72AD78A-C4F2-4651-B971-A09BACF2B2BD}" destId="{716DEE50-A0FE-4A8B-8EF4-4ACE11F8D67B}" srcOrd="3" destOrd="0" presId="urn:microsoft.com/office/officeart/2018/2/layout/IconCircleList"/>
    <dgm:cxn modelId="{C5250E96-E301-431F-B461-83CCD6F96FD5}" type="presParOf" srcId="{729C775F-0442-4533-A469-BB36E2CD5996}" destId="{F99EC23A-7B9E-46F5-A2F2-7DA3C0628A2E}" srcOrd="3" destOrd="0" presId="urn:microsoft.com/office/officeart/2018/2/layout/IconCircleList"/>
    <dgm:cxn modelId="{5488D731-9C0C-4C81-BE09-351409374C32}" type="presParOf" srcId="{729C775F-0442-4533-A469-BB36E2CD5996}" destId="{E77D47A3-5937-49A6-98B8-F375F5A989D7}" srcOrd="4" destOrd="0" presId="urn:microsoft.com/office/officeart/2018/2/layout/IconCircleList"/>
    <dgm:cxn modelId="{502E869E-E470-4889-B5C1-0081F780E6A3}" type="presParOf" srcId="{E77D47A3-5937-49A6-98B8-F375F5A989D7}" destId="{088205A6-4BCE-4717-9BB0-6F5679DE3B2C}" srcOrd="0" destOrd="0" presId="urn:microsoft.com/office/officeart/2018/2/layout/IconCircleList"/>
    <dgm:cxn modelId="{C3C8CAAD-D2F3-4981-A785-F10D0A88636E}" type="presParOf" srcId="{E77D47A3-5937-49A6-98B8-F375F5A989D7}" destId="{5742E2C0-F944-465C-8580-45831B649AC0}" srcOrd="1" destOrd="0" presId="urn:microsoft.com/office/officeart/2018/2/layout/IconCircleList"/>
    <dgm:cxn modelId="{E64EC8FB-A37B-47A3-90F1-D0B51F21950C}" type="presParOf" srcId="{E77D47A3-5937-49A6-98B8-F375F5A989D7}" destId="{1D13063F-16BA-4BF6-AC41-4045972022B2}" srcOrd="2" destOrd="0" presId="urn:microsoft.com/office/officeart/2018/2/layout/IconCircleList"/>
    <dgm:cxn modelId="{B3468E60-E012-470A-A269-91D4541FAE87}" type="presParOf" srcId="{E77D47A3-5937-49A6-98B8-F375F5A989D7}" destId="{B7C4E84C-9BC8-471A-955A-100A73ADE365}" srcOrd="3" destOrd="0" presId="urn:microsoft.com/office/officeart/2018/2/layout/IconCircleList"/>
    <dgm:cxn modelId="{831A1478-2435-492E-9F33-1DA7C6B36B5E}" type="presParOf" srcId="{729C775F-0442-4533-A469-BB36E2CD5996}" destId="{91E6EF5D-23FC-4C90-B19E-59ACCF59CF0F}" srcOrd="5" destOrd="0" presId="urn:microsoft.com/office/officeart/2018/2/layout/IconCircleList"/>
    <dgm:cxn modelId="{AC085C77-9D51-4255-908F-B6A1D6B53E1D}" type="presParOf" srcId="{729C775F-0442-4533-A469-BB36E2CD5996}" destId="{46B1A86D-3352-4DE2-B1D9-9D2528748996}" srcOrd="6" destOrd="0" presId="urn:microsoft.com/office/officeart/2018/2/layout/IconCircleList"/>
    <dgm:cxn modelId="{F1D1C6C4-5074-4C21-A999-7977FE7A494B}" type="presParOf" srcId="{46B1A86D-3352-4DE2-B1D9-9D2528748996}" destId="{60307B20-6EF6-499F-8FA5-AC64B12B2C78}" srcOrd="0" destOrd="0" presId="urn:microsoft.com/office/officeart/2018/2/layout/IconCircleList"/>
    <dgm:cxn modelId="{A2D4F6C1-D5FA-47C2-88B1-56BB76D3D5CB}" type="presParOf" srcId="{46B1A86D-3352-4DE2-B1D9-9D2528748996}" destId="{40379F7D-95D8-4D32-8445-CDAB108A3A80}" srcOrd="1" destOrd="0" presId="urn:microsoft.com/office/officeart/2018/2/layout/IconCircleList"/>
    <dgm:cxn modelId="{6F3896E0-B0F6-46A2-81B2-64A9261F046F}" type="presParOf" srcId="{46B1A86D-3352-4DE2-B1D9-9D2528748996}" destId="{F987C743-ED8E-4424-AFC5-4F797668768B}" srcOrd="2" destOrd="0" presId="urn:microsoft.com/office/officeart/2018/2/layout/IconCircleList"/>
    <dgm:cxn modelId="{B6DE9A6B-E2A0-4EA8-8D97-1B8B938324DF}" type="presParOf" srcId="{46B1A86D-3352-4DE2-B1D9-9D2528748996}" destId="{03380C48-F964-4ACE-9CB1-83E6EAE6ABA4}" srcOrd="3" destOrd="0" presId="urn:microsoft.com/office/officeart/2018/2/layout/IconCircleList"/>
    <dgm:cxn modelId="{00D34989-6E0F-49AD-AA25-0D8BA226B90D}" type="presParOf" srcId="{729C775F-0442-4533-A469-BB36E2CD5996}" destId="{EB6B61A3-443B-468B-A9C5-E766CE6FC791}" srcOrd="7" destOrd="0" presId="urn:microsoft.com/office/officeart/2018/2/layout/IconCircleList"/>
    <dgm:cxn modelId="{E58CBFD6-A0C5-444F-AA60-49138B1E8D1B}" type="presParOf" srcId="{729C775F-0442-4533-A469-BB36E2CD5996}" destId="{4D7873EF-ED08-4983-A31B-AAD0F1F5D50A}" srcOrd="8" destOrd="0" presId="urn:microsoft.com/office/officeart/2018/2/layout/IconCircleList"/>
    <dgm:cxn modelId="{79E0BB2F-38B8-4FD6-9AF2-444EA5D6477F}" type="presParOf" srcId="{4D7873EF-ED08-4983-A31B-AAD0F1F5D50A}" destId="{0ACBF349-B6DB-42B1-91A3-680A5622C6F7}" srcOrd="0" destOrd="0" presId="urn:microsoft.com/office/officeart/2018/2/layout/IconCircleList"/>
    <dgm:cxn modelId="{2E05DE89-4FBB-4F56-B016-D2968408070B}" type="presParOf" srcId="{4D7873EF-ED08-4983-A31B-AAD0F1F5D50A}" destId="{17BB6D5B-935C-4362-A61B-E1BA313A9A9D}" srcOrd="1" destOrd="0" presId="urn:microsoft.com/office/officeart/2018/2/layout/IconCircleList"/>
    <dgm:cxn modelId="{97082ABF-3A79-4496-AFC8-9086626E1C74}" type="presParOf" srcId="{4D7873EF-ED08-4983-A31B-AAD0F1F5D50A}" destId="{92B14DF1-BFB0-419C-8F8F-8E498AA25B04}" srcOrd="2" destOrd="0" presId="urn:microsoft.com/office/officeart/2018/2/layout/IconCircleList"/>
    <dgm:cxn modelId="{FC078D79-5793-47C5-A16F-E2AB613E5DAE}" type="presParOf" srcId="{4D7873EF-ED08-4983-A31B-AAD0F1F5D50A}" destId="{5EDB38BB-CB35-4BB4-915A-6A0E3F1ADF29}" srcOrd="3" destOrd="0" presId="urn:microsoft.com/office/officeart/2018/2/layout/IconCircleList"/>
    <dgm:cxn modelId="{924AA79B-43BB-4577-85B3-F46EE1C41A86}" type="presParOf" srcId="{729C775F-0442-4533-A469-BB36E2CD5996}" destId="{FDDADB26-7DB7-40F2-BC8E-6617F8DCB656}" srcOrd="9" destOrd="0" presId="urn:microsoft.com/office/officeart/2018/2/layout/IconCircleList"/>
    <dgm:cxn modelId="{841E8488-AA2D-4CB3-AAB5-3F1C5E6F79B9}" type="presParOf" srcId="{729C775F-0442-4533-A469-BB36E2CD5996}" destId="{205CBFE8-5582-405F-8B96-8D01D6F29DE0}" srcOrd="10" destOrd="0" presId="urn:microsoft.com/office/officeart/2018/2/layout/IconCircleList"/>
    <dgm:cxn modelId="{8B9723F6-658C-46CE-9B95-BE40B7535139}" type="presParOf" srcId="{205CBFE8-5582-405F-8B96-8D01D6F29DE0}" destId="{4BFB2523-DB5E-4463-83BA-017C295DA29C}" srcOrd="0" destOrd="0" presId="urn:microsoft.com/office/officeart/2018/2/layout/IconCircleList"/>
    <dgm:cxn modelId="{C8643142-17AB-4F4C-9517-5A664AAC7050}" type="presParOf" srcId="{205CBFE8-5582-405F-8B96-8D01D6F29DE0}" destId="{DC89FCBC-DD9E-4C90-9E57-25518C440C22}" srcOrd="1" destOrd="0" presId="urn:microsoft.com/office/officeart/2018/2/layout/IconCircleList"/>
    <dgm:cxn modelId="{AD374F49-7958-4086-8EF0-D84F375F4AE8}" type="presParOf" srcId="{205CBFE8-5582-405F-8B96-8D01D6F29DE0}" destId="{9DB94C86-0383-4452-83D3-9DD1EC02CA0C}" srcOrd="2" destOrd="0" presId="urn:microsoft.com/office/officeart/2018/2/layout/IconCircleList"/>
    <dgm:cxn modelId="{326CE3B2-0EDC-49D9-8F29-E8AC0FC16A2D}" type="presParOf" srcId="{205CBFE8-5582-405F-8B96-8D01D6F29DE0}" destId="{95B64910-7862-4181-B31E-EB9E9E6A40FC}" srcOrd="3" destOrd="0" presId="urn:microsoft.com/office/officeart/2018/2/layout/IconCircleList"/>
    <dgm:cxn modelId="{75F96CA8-F1AE-4B1F-86B8-0C50A9BAF866}" type="presParOf" srcId="{729C775F-0442-4533-A469-BB36E2CD5996}" destId="{0E23179E-CAFC-401B-9B96-11EB31EAD06A}" srcOrd="11" destOrd="0" presId="urn:microsoft.com/office/officeart/2018/2/layout/IconCircleList"/>
    <dgm:cxn modelId="{D46CFA8B-BF46-4439-8482-060DBEB9A444}" type="presParOf" srcId="{729C775F-0442-4533-A469-BB36E2CD5996}" destId="{A4A4D72D-6027-461C-874B-496AF9EB2458}" srcOrd="12" destOrd="0" presId="urn:microsoft.com/office/officeart/2018/2/layout/IconCircleList"/>
    <dgm:cxn modelId="{9F664DF8-B896-4492-B571-0AD088378EF7}" type="presParOf" srcId="{A4A4D72D-6027-461C-874B-496AF9EB2458}" destId="{89118531-A8D7-4648-B14A-90F04139B007}" srcOrd="0" destOrd="0" presId="urn:microsoft.com/office/officeart/2018/2/layout/IconCircleList"/>
    <dgm:cxn modelId="{1DA7CA8A-6D74-40B8-9F13-F0EF8AEDE730}" type="presParOf" srcId="{A4A4D72D-6027-461C-874B-496AF9EB2458}" destId="{0A005567-176E-4994-991B-E4881A612756}" srcOrd="1" destOrd="0" presId="urn:microsoft.com/office/officeart/2018/2/layout/IconCircleList"/>
    <dgm:cxn modelId="{F3F96E12-4A9D-4B32-B3B9-74DCF2029F35}" type="presParOf" srcId="{A4A4D72D-6027-461C-874B-496AF9EB2458}" destId="{8CA48794-ECE3-41D4-99FB-BF724DC4FE99}" srcOrd="2" destOrd="0" presId="urn:microsoft.com/office/officeart/2018/2/layout/IconCircleList"/>
    <dgm:cxn modelId="{096CA219-498F-4EF5-A7BB-3996F977D9A9}" type="presParOf" srcId="{A4A4D72D-6027-461C-874B-496AF9EB2458}" destId="{121BB43D-680A-4069-948F-4C32B9E9EA69}" srcOrd="3" destOrd="0" presId="urn:microsoft.com/office/officeart/2018/2/layout/IconCircleList"/>
    <dgm:cxn modelId="{440A31B2-B15C-4A88-8873-B4C4DD9FF6D3}" type="presParOf" srcId="{729C775F-0442-4533-A469-BB36E2CD5996}" destId="{8A5A469A-FAAA-45A1-A77C-9F7F84A3A6A4}" srcOrd="13" destOrd="0" presId="urn:microsoft.com/office/officeart/2018/2/layout/IconCircleList"/>
    <dgm:cxn modelId="{A78B02AF-ACD8-408A-829C-37D57C6904DE}" type="presParOf" srcId="{729C775F-0442-4533-A469-BB36E2CD5996}" destId="{4A78B42E-9AC3-4683-A5F7-DB795722E221}" srcOrd="14" destOrd="0" presId="urn:microsoft.com/office/officeart/2018/2/layout/IconCircleList"/>
    <dgm:cxn modelId="{6C837F3F-FFBF-42F5-9220-B5F7E16C2134}" type="presParOf" srcId="{4A78B42E-9AC3-4683-A5F7-DB795722E221}" destId="{B7F0F60B-C2C8-46A8-B019-CCAE925D6B55}" srcOrd="0" destOrd="0" presId="urn:microsoft.com/office/officeart/2018/2/layout/IconCircleList"/>
    <dgm:cxn modelId="{493DC9DA-1DDD-4A91-83CE-D2B3CA7D1FA9}" type="presParOf" srcId="{4A78B42E-9AC3-4683-A5F7-DB795722E221}" destId="{8ABEB544-DEA2-4FC1-A0BD-47BB183870ED}" srcOrd="1" destOrd="0" presId="urn:microsoft.com/office/officeart/2018/2/layout/IconCircleList"/>
    <dgm:cxn modelId="{E9B32C45-7CCD-4936-BFB0-61C36A07D943}" type="presParOf" srcId="{4A78B42E-9AC3-4683-A5F7-DB795722E221}" destId="{E407A8B2-BF89-4871-A531-8B9C069AD033}" srcOrd="2" destOrd="0" presId="urn:microsoft.com/office/officeart/2018/2/layout/IconCircleList"/>
    <dgm:cxn modelId="{E394ECA5-F467-4AB0-B022-A2745E244D88}" type="presParOf" srcId="{4A78B42E-9AC3-4683-A5F7-DB795722E221}" destId="{794722DD-4933-4FA3-9F30-2B4FC0E00CF2}" srcOrd="3" destOrd="0" presId="urn:microsoft.com/office/officeart/2018/2/layout/IconCircleList"/>
    <dgm:cxn modelId="{863A6675-AA98-44D6-96E8-EC29B04DC031}" type="presParOf" srcId="{729C775F-0442-4533-A469-BB36E2CD5996}" destId="{646F3507-06A9-4D9C-8AB3-993846FB54E4}" srcOrd="15" destOrd="0" presId="urn:microsoft.com/office/officeart/2018/2/layout/IconCircleList"/>
    <dgm:cxn modelId="{D0487B61-19EE-49AB-BD01-7DEF22376E16}" type="presParOf" srcId="{729C775F-0442-4533-A469-BB36E2CD5996}" destId="{B71A5C6C-8026-41F6-9B0E-365D7D0E8941}" srcOrd="16" destOrd="0" presId="urn:microsoft.com/office/officeart/2018/2/layout/IconCircleList"/>
    <dgm:cxn modelId="{9F7ECF5F-EB57-4F0F-9880-099A4000C293}" type="presParOf" srcId="{B71A5C6C-8026-41F6-9B0E-365D7D0E8941}" destId="{23698080-C96D-4F4C-839B-0C27175AB2AE}" srcOrd="0" destOrd="0" presId="urn:microsoft.com/office/officeart/2018/2/layout/IconCircleList"/>
    <dgm:cxn modelId="{C11B7F37-E206-456B-AC11-E19347896E98}" type="presParOf" srcId="{B71A5C6C-8026-41F6-9B0E-365D7D0E8941}" destId="{3C3F6A8E-D695-46DE-B757-46BEAEA13152}" srcOrd="1" destOrd="0" presId="urn:microsoft.com/office/officeart/2018/2/layout/IconCircleList"/>
    <dgm:cxn modelId="{B183373A-2BE7-4C1C-96E9-435B23E8B3BC}" type="presParOf" srcId="{B71A5C6C-8026-41F6-9B0E-365D7D0E8941}" destId="{B8E267BA-5933-4FDB-B20B-2A436FC48B8C}" srcOrd="2" destOrd="0" presId="urn:microsoft.com/office/officeart/2018/2/layout/IconCircleList"/>
    <dgm:cxn modelId="{8CE6107A-B2CA-4647-A9D5-F830F7DDED39}" type="presParOf" srcId="{B71A5C6C-8026-41F6-9B0E-365D7D0E8941}" destId="{34100712-7EDC-494A-9F0B-5EEF107ED89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E3E8AB-937F-40EE-8509-6F38FCFE476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5EBDC06-B7D9-483D-AA17-E7020E2592E6}">
      <dgm:prSet/>
      <dgm:spPr/>
      <dgm:t>
        <a:bodyPr/>
        <a:lstStyle/>
        <a:p>
          <a:r>
            <a:rPr lang="en-US" dirty="0"/>
            <a:t>Safety – The Safety System Approach</a:t>
          </a:r>
        </a:p>
      </dgm:t>
    </dgm:pt>
    <dgm:pt modelId="{A4E1F61E-57A3-4C65-9D19-C1EDBF905075}" type="parTrans" cxnId="{38A416DD-8080-429E-8D7E-CDCD676C3E8D}">
      <dgm:prSet/>
      <dgm:spPr/>
      <dgm:t>
        <a:bodyPr/>
        <a:lstStyle/>
        <a:p>
          <a:endParaRPr lang="en-US"/>
        </a:p>
      </dgm:t>
    </dgm:pt>
    <dgm:pt modelId="{0728E323-6D40-4940-8C77-A6B9C89D29C0}" type="sibTrans" cxnId="{38A416DD-8080-429E-8D7E-CDCD676C3E8D}">
      <dgm:prSet/>
      <dgm:spPr/>
      <dgm:t>
        <a:bodyPr/>
        <a:lstStyle/>
        <a:p>
          <a:endParaRPr lang="en-US"/>
        </a:p>
      </dgm:t>
    </dgm:pt>
    <dgm:pt modelId="{314C4356-DB92-418D-8456-F1851B4C90E8}">
      <dgm:prSet/>
      <dgm:spPr/>
      <dgm:t>
        <a:bodyPr/>
        <a:lstStyle/>
        <a:p>
          <a:r>
            <a:rPr lang="en-US" dirty="0"/>
            <a:t>Multimodal Considerations &amp; MMLOS</a:t>
          </a:r>
        </a:p>
      </dgm:t>
    </dgm:pt>
    <dgm:pt modelId="{0C02E1D1-5DA0-4A2B-9DA8-328D88751975}" type="parTrans" cxnId="{1C0A4504-2C93-413E-A14D-02C863D408C1}">
      <dgm:prSet/>
      <dgm:spPr/>
      <dgm:t>
        <a:bodyPr/>
        <a:lstStyle/>
        <a:p>
          <a:endParaRPr lang="en-US"/>
        </a:p>
      </dgm:t>
    </dgm:pt>
    <dgm:pt modelId="{EDE6B823-E222-4296-BB92-B2FC5F23C757}" type="sibTrans" cxnId="{1C0A4504-2C93-413E-A14D-02C863D408C1}">
      <dgm:prSet/>
      <dgm:spPr/>
      <dgm:t>
        <a:bodyPr/>
        <a:lstStyle/>
        <a:p>
          <a:endParaRPr lang="en-US"/>
        </a:p>
      </dgm:t>
    </dgm:pt>
    <dgm:pt modelId="{0A9D5B18-8C9E-41CE-A162-81402B4FCB75}">
      <dgm:prSet/>
      <dgm:spPr/>
      <dgm:t>
        <a:bodyPr/>
        <a:lstStyle/>
        <a:p>
          <a:r>
            <a:rPr lang="en-US" dirty="0"/>
            <a:t> Congestion (Operations)</a:t>
          </a:r>
        </a:p>
      </dgm:t>
    </dgm:pt>
    <dgm:pt modelId="{CAC72E91-D594-4D75-90AE-33327315753D}" type="parTrans" cxnId="{EFA48FBE-E0D7-41B2-8561-C3AC4C1D0815}">
      <dgm:prSet/>
      <dgm:spPr/>
      <dgm:t>
        <a:bodyPr/>
        <a:lstStyle/>
        <a:p>
          <a:endParaRPr lang="en-US"/>
        </a:p>
      </dgm:t>
    </dgm:pt>
    <dgm:pt modelId="{C20DA3DD-A89C-40F2-94CD-DA0D3875B83D}" type="sibTrans" cxnId="{EFA48FBE-E0D7-41B2-8561-C3AC4C1D0815}">
      <dgm:prSet/>
      <dgm:spPr/>
      <dgm:t>
        <a:bodyPr/>
        <a:lstStyle/>
        <a:p>
          <a:endParaRPr lang="en-US"/>
        </a:p>
      </dgm:t>
    </dgm:pt>
    <dgm:pt modelId="{0A3F1B51-01EC-462B-885A-AB22D0A48E16}">
      <dgm:prSet/>
      <dgm:spPr/>
      <dgm:t>
        <a:bodyPr/>
        <a:lstStyle/>
        <a:p>
          <a:r>
            <a:rPr lang="en-US" dirty="0"/>
            <a:t>Complete Streets</a:t>
          </a:r>
        </a:p>
      </dgm:t>
    </dgm:pt>
    <dgm:pt modelId="{0A685DFF-E224-4FD9-9E70-745C9DEE92E2}" type="parTrans" cxnId="{CD6D1D34-2E08-406C-81D5-1D96A06B01E2}">
      <dgm:prSet/>
      <dgm:spPr/>
      <dgm:t>
        <a:bodyPr/>
        <a:lstStyle/>
        <a:p>
          <a:endParaRPr lang="en-US"/>
        </a:p>
      </dgm:t>
    </dgm:pt>
    <dgm:pt modelId="{34417D2D-1A70-454A-AB4F-13E5978EFDFB}" type="sibTrans" cxnId="{CD6D1D34-2E08-406C-81D5-1D96A06B01E2}">
      <dgm:prSet/>
      <dgm:spPr/>
      <dgm:t>
        <a:bodyPr/>
        <a:lstStyle/>
        <a:p>
          <a:endParaRPr lang="en-US"/>
        </a:p>
      </dgm:t>
    </dgm:pt>
    <dgm:pt modelId="{EC320B7F-7173-4193-B850-84DAE6791C50}">
      <dgm:prSet/>
      <dgm:spPr/>
      <dgm:t>
        <a:bodyPr/>
        <a:lstStyle/>
        <a:p>
          <a:r>
            <a:rPr lang="en-US" dirty="0"/>
            <a:t>State of Good Repair</a:t>
          </a:r>
        </a:p>
      </dgm:t>
    </dgm:pt>
    <dgm:pt modelId="{1DC2A9CF-8207-4D04-9F39-C91BB41BA55F}" type="parTrans" cxnId="{7211D2E8-E5B5-49CD-A5DE-825300615B2D}">
      <dgm:prSet/>
      <dgm:spPr/>
      <dgm:t>
        <a:bodyPr/>
        <a:lstStyle/>
        <a:p>
          <a:endParaRPr lang="en-US"/>
        </a:p>
      </dgm:t>
    </dgm:pt>
    <dgm:pt modelId="{A401E2C4-B26F-41E2-9BCD-F410EE68E6D0}" type="sibTrans" cxnId="{7211D2E8-E5B5-49CD-A5DE-825300615B2D}">
      <dgm:prSet/>
      <dgm:spPr/>
      <dgm:t>
        <a:bodyPr/>
        <a:lstStyle/>
        <a:p>
          <a:endParaRPr lang="en-US"/>
        </a:p>
      </dgm:t>
    </dgm:pt>
    <dgm:pt modelId="{092FCF1F-F266-41AA-89AF-A6CB30B77B99}">
      <dgm:prSet/>
      <dgm:spPr/>
      <dgm:t>
        <a:bodyPr/>
        <a:lstStyle/>
        <a:p>
          <a:r>
            <a:rPr lang="en-US" dirty="0"/>
            <a:t>Sustainability &amp; Equity</a:t>
          </a:r>
        </a:p>
      </dgm:t>
    </dgm:pt>
    <dgm:pt modelId="{5A80C8E6-F6CE-476B-A621-F2F8DB2D9970}" type="parTrans" cxnId="{07DA8F0F-394A-412F-9A29-5D9EC5CA3543}">
      <dgm:prSet/>
      <dgm:spPr/>
      <dgm:t>
        <a:bodyPr/>
        <a:lstStyle/>
        <a:p>
          <a:endParaRPr lang="en-US"/>
        </a:p>
      </dgm:t>
    </dgm:pt>
    <dgm:pt modelId="{8AD9789E-271E-4054-A76C-E44C48B68ADA}" type="sibTrans" cxnId="{07DA8F0F-394A-412F-9A29-5D9EC5CA3543}">
      <dgm:prSet/>
      <dgm:spPr/>
      <dgm:t>
        <a:bodyPr/>
        <a:lstStyle/>
        <a:p>
          <a:endParaRPr lang="en-US"/>
        </a:p>
      </dgm:t>
    </dgm:pt>
    <dgm:pt modelId="{EBB52A8E-10E1-49CA-8ADE-E26467C2D464}" type="pres">
      <dgm:prSet presAssocID="{DDE3E8AB-937F-40EE-8509-6F38FCFE4769}" presName="root" presStyleCnt="0">
        <dgm:presLayoutVars>
          <dgm:dir/>
          <dgm:resizeHandles val="exact"/>
        </dgm:presLayoutVars>
      </dgm:prSet>
      <dgm:spPr/>
    </dgm:pt>
    <dgm:pt modelId="{B3907EE2-B028-464E-8BBA-DB78C2C74623}" type="pres">
      <dgm:prSet presAssocID="{75EBDC06-B7D9-483D-AA17-E7020E2592E6}" presName="compNode" presStyleCnt="0"/>
      <dgm:spPr/>
    </dgm:pt>
    <dgm:pt modelId="{F524DD14-8932-4C38-BD1F-E608ADCAD15A}" type="pres">
      <dgm:prSet presAssocID="{75EBDC06-B7D9-483D-AA17-E7020E2592E6}" presName="bgRect" presStyleLbl="bgShp" presStyleIdx="0" presStyleCnt="6"/>
      <dgm:spPr>
        <a:solidFill>
          <a:srgbClr val="50BDB4"/>
        </a:solidFill>
      </dgm:spPr>
    </dgm:pt>
    <dgm:pt modelId="{3D3B7BEA-2BDD-4EC3-BB1B-A0B7CA8FC512}" type="pres">
      <dgm:prSet presAssocID="{75EBDC06-B7D9-483D-AA17-E7020E2592E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 with solid fill"/>
        </a:ext>
      </dgm:extLst>
    </dgm:pt>
    <dgm:pt modelId="{A769CFBF-560A-406A-B399-4C32BE754208}" type="pres">
      <dgm:prSet presAssocID="{75EBDC06-B7D9-483D-AA17-E7020E2592E6}" presName="spaceRect" presStyleCnt="0"/>
      <dgm:spPr/>
    </dgm:pt>
    <dgm:pt modelId="{CF11AC29-A5D5-4C33-80DF-825E62CD9910}" type="pres">
      <dgm:prSet presAssocID="{75EBDC06-B7D9-483D-AA17-E7020E2592E6}" presName="parTx" presStyleLbl="revTx" presStyleIdx="0" presStyleCnt="6">
        <dgm:presLayoutVars>
          <dgm:chMax val="0"/>
          <dgm:chPref val="0"/>
        </dgm:presLayoutVars>
      </dgm:prSet>
      <dgm:spPr/>
    </dgm:pt>
    <dgm:pt modelId="{2F66AE74-51CF-4CED-A929-0AA46CA567D3}" type="pres">
      <dgm:prSet presAssocID="{0728E323-6D40-4940-8C77-A6B9C89D29C0}" presName="sibTrans" presStyleCnt="0"/>
      <dgm:spPr/>
    </dgm:pt>
    <dgm:pt modelId="{42CC97ED-0491-44E7-BB4A-41AF7E224B36}" type="pres">
      <dgm:prSet presAssocID="{314C4356-DB92-418D-8456-F1851B4C90E8}" presName="compNode" presStyleCnt="0"/>
      <dgm:spPr/>
    </dgm:pt>
    <dgm:pt modelId="{AD1B60B9-FE76-4039-9E74-67C809666621}" type="pres">
      <dgm:prSet presAssocID="{314C4356-DB92-418D-8456-F1851B4C90E8}" presName="bgRect" presStyleLbl="bgShp" presStyleIdx="1" presStyleCnt="6"/>
      <dgm:spPr>
        <a:solidFill>
          <a:srgbClr val="50BDB4"/>
        </a:solidFill>
      </dgm:spPr>
    </dgm:pt>
    <dgm:pt modelId="{1C15D43B-B0D3-4B94-B422-A58EC76428ED}" type="pres">
      <dgm:prSet presAssocID="{314C4356-DB92-418D-8456-F1851B4C90E8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 with solid fill"/>
        </a:ext>
      </dgm:extLst>
    </dgm:pt>
    <dgm:pt modelId="{ACA059DF-01FF-46F8-AA92-E0D45158B764}" type="pres">
      <dgm:prSet presAssocID="{314C4356-DB92-418D-8456-F1851B4C90E8}" presName="spaceRect" presStyleCnt="0"/>
      <dgm:spPr/>
    </dgm:pt>
    <dgm:pt modelId="{3C6DB754-B873-4CBE-870E-A802A88D1BE6}" type="pres">
      <dgm:prSet presAssocID="{314C4356-DB92-418D-8456-F1851B4C90E8}" presName="parTx" presStyleLbl="revTx" presStyleIdx="1" presStyleCnt="6">
        <dgm:presLayoutVars>
          <dgm:chMax val="0"/>
          <dgm:chPref val="0"/>
        </dgm:presLayoutVars>
      </dgm:prSet>
      <dgm:spPr/>
    </dgm:pt>
    <dgm:pt modelId="{4E1153F1-B158-4874-8561-A191FA99336E}" type="pres">
      <dgm:prSet presAssocID="{EDE6B823-E222-4296-BB92-B2FC5F23C757}" presName="sibTrans" presStyleCnt="0"/>
      <dgm:spPr/>
    </dgm:pt>
    <dgm:pt modelId="{4F0D51B0-0B4C-417D-AD73-EC4186AF6BC4}" type="pres">
      <dgm:prSet presAssocID="{0A9D5B18-8C9E-41CE-A162-81402B4FCB75}" presName="compNode" presStyleCnt="0"/>
      <dgm:spPr/>
    </dgm:pt>
    <dgm:pt modelId="{06759B1E-9E27-4305-8CB0-880041448902}" type="pres">
      <dgm:prSet presAssocID="{0A9D5B18-8C9E-41CE-A162-81402B4FCB75}" presName="bgRect" presStyleLbl="bgShp" presStyleIdx="2" presStyleCnt="6"/>
      <dgm:spPr>
        <a:solidFill>
          <a:srgbClr val="50BDB4"/>
        </a:solidFill>
      </dgm:spPr>
    </dgm:pt>
    <dgm:pt modelId="{4A02DA37-F15E-4FCC-BD6C-C7CAC24A8AFA}" type="pres">
      <dgm:prSet presAssocID="{0A9D5B18-8C9E-41CE-A162-81402B4FCB75}" presName="iconRect" presStyleLbl="node1" presStyleIdx="2" presStyleCnt="6" custLinFactNeighborX="-32202" custLinFactNeighborY="1272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 with solid fill"/>
        </a:ext>
      </dgm:extLst>
    </dgm:pt>
    <dgm:pt modelId="{77BD4057-E6A8-4BA6-B5FA-779D242453C8}" type="pres">
      <dgm:prSet presAssocID="{0A9D5B18-8C9E-41CE-A162-81402B4FCB75}" presName="spaceRect" presStyleCnt="0"/>
      <dgm:spPr/>
    </dgm:pt>
    <dgm:pt modelId="{F1E58246-CBA3-4D74-81D2-EC150320C634}" type="pres">
      <dgm:prSet presAssocID="{0A9D5B18-8C9E-41CE-A162-81402B4FCB75}" presName="parTx" presStyleLbl="revTx" presStyleIdx="2" presStyleCnt="6">
        <dgm:presLayoutVars>
          <dgm:chMax val="0"/>
          <dgm:chPref val="0"/>
        </dgm:presLayoutVars>
      </dgm:prSet>
      <dgm:spPr/>
    </dgm:pt>
    <dgm:pt modelId="{9CA81723-346D-4BCB-9163-8E654193C82B}" type="pres">
      <dgm:prSet presAssocID="{C20DA3DD-A89C-40F2-94CD-DA0D3875B83D}" presName="sibTrans" presStyleCnt="0"/>
      <dgm:spPr/>
    </dgm:pt>
    <dgm:pt modelId="{FFDF7AA7-FD13-4A7C-AFB5-45BD9C1EC06B}" type="pres">
      <dgm:prSet presAssocID="{0A3F1B51-01EC-462B-885A-AB22D0A48E16}" presName="compNode" presStyleCnt="0"/>
      <dgm:spPr/>
    </dgm:pt>
    <dgm:pt modelId="{AC61153E-62AA-4B18-A1BA-B1CEEA4B94AE}" type="pres">
      <dgm:prSet presAssocID="{0A3F1B51-01EC-462B-885A-AB22D0A48E16}" presName="bgRect" presStyleLbl="bgShp" presStyleIdx="3" presStyleCnt="6"/>
      <dgm:spPr>
        <a:solidFill>
          <a:srgbClr val="50BDB4"/>
        </a:solidFill>
      </dgm:spPr>
    </dgm:pt>
    <dgm:pt modelId="{A3C246AE-64DB-4895-97C3-A62AAD8406AB}" type="pres">
      <dgm:prSet presAssocID="{0A3F1B51-01EC-462B-885A-AB22D0A48E1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ing with solid fill"/>
        </a:ext>
      </dgm:extLst>
    </dgm:pt>
    <dgm:pt modelId="{4B43D673-BB84-452C-AE6F-3FC2B9C767F1}" type="pres">
      <dgm:prSet presAssocID="{0A3F1B51-01EC-462B-885A-AB22D0A48E16}" presName="spaceRect" presStyleCnt="0"/>
      <dgm:spPr/>
    </dgm:pt>
    <dgm:pt modelId="{9E5166EA-40F0-4E11-87A8-ED48252C11DC}" type="pres">
      <dgm:prSet presAssocID="{0A3F1B51-01EC-462B-885A-AB22D0A48E16}" presName="parTx" presStyleLbl="revTx" presStyleIdx="3" presStyleCnt="6">
        <dgm:presLayoutVars>
          <dgm:chMax val="0"/>
          <dgm:chPref val="0"/>
        </dgm:presLayoutVars>
      </dgm:prSet>
      <dgm:spPr/>
    </dgm:pt>
    <dgm:pt modelId="{3A26A5B8-9795-4D79-A4CB-CFA321801D3D}" type="pres">
      <dgm:prSet presAssocID="{34417D2D-1A70-454A-AB4F-13E5978EFDFB}" presName="sibTrans" presStyleCnt="0"/>
      <dgm:spPr/>
    </dgm:pt>
    <dgm:pt modelId="{674E8545-469F-41D5-AF80-8AAFE8A5FEDA}" type="pres">
      <dgm:prSet presAssocID="{EC320B7F-7173-4193-B850-84DAE6791C50}" presName="compNode" presStyleCnt="0"/>
      <dgm:spPr/>
    </dgm:pt>
    <dgm:pt modelId="{E35FDAC9-D07C-4792-9DB8-31CE77EF53D8}" type="pres">
      <dgm:prSet presAssocID="{EC320B7F-7173-4193-B850-84DAE6791C50}" presName="bgRect" presStyleLbl="bgShp" presStyleIdx="4" presStyleCnt="6"/>
      <dgm:spPr>
        <a:solidFill>
          <a:srgbClr val="50BDB4"/>
        </a:solidFill>
      </dgm:spPr>
    </dgm:pt>
    <dgm:pt modelId="{3EC346B7-A1ED-454D-81B7-6F3782A14638}" type="pres">
      <dgm:prSet presAssocID="{EC320B7F-7173-4193-B850-84DAE6791C50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20B0216-4F9E-4630-A194-C5B19765C3C6}" type="pres">
      <dgm:prSet presAssocID="{EC320B7F-7173-4193-B850-84DAE6791C50}" presName="spaceRect" presStyleCnt="0"/>
      <dgm:spPr/>
    </dgm:pt>
    <dgm:pt modelId="{03B06C73-DE48-4A59-9B7C-5922C1A2C72D}" type="pres">
      <dgm:prSet presAssocID="{EC320B7F-7173-4193-B850-84DAE6791C50}" presName="parTx" presStyleLbl="revTx" presStyleIdx="4" presStyleCnt="6">
        <dgm:presLayoutVars>
          <dgm:chMax val="0"/>
          <dgm:chPref val="0"/>
        </dgm:presLayoutVars>
      </dgm:prSet>
      <dgm:spPr/>
    </dgm:pt>
    <dgm:pt modelId="{59988C1C-62B5-4A76-AB19-59CB8AD04807}" type="pres">
      <dgm:prSet presAssocID="{A401E2C4-B26F-41E2-9BCD-F410EE68E6D0}" presName="sibTrans" presStyleCnt="0"/>
      <dgm:spPr/>
    </dgm:pt>
    <dgm:pt modelId="{E13CF172-D9B3-4620-91E1-8276B3D08C2A}" type="pres">
      <dgm:prSet presAssocID="{092FCF1F-F266-41AA-89AF-A6CB30B77B99}" presName="compNode" presStyleCnt="0"/>
      <dgm:spPr/>
    </dgm:pt>
    <dgm:pt modelId="{86C5F2A6-8ECA-448B-A103-743A44A74C07}" type="pres">
      <dgm:prSet presAssocID="{092FCF1F-F266-41AA-89AF-A6CB30B77B99}" presName="bgRect" presStyleLbl="bgShp" presStyleIdx="5" presStyleCnt="6"/>
      <dgm:spPr>
        <a:solidFill>
          <a:srgbClr val="50BDB4"/>
        </a:solidFill>
      </dgm:spPr>
    </dgm:pt>
    <dgm:pt modelId="{20DE0F25-32A5-41D1-A005-FB663912B512}" type="pres">
      <dgm:prSet presAssocID="{092FCF1F-F266-41AA-89AF-A6CB30B77B9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7F6A73ED-436A-4AA6-A4C5-E3B6A9CD0772}" type="pres">
      <dgm:prSet presAssocID="{092FCF1F-F266-41AA-89AF-A6CB30B77B99}" presName="spaceRect" presStyleCnt="0"/>
      <dgm:spPr/>
    </dgm:pt>
    <dgm:pt modelId="{2AC3BC50-B7A3-49A3-875E-F5494D0E17AF}" type="pres">
      <dgm:prSet presAssocID="{092FCF1F-F266-41AA-89AF-A6CB30B77B99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1C0A4504-2C93-413E-A14D-02C863D408C1}" srcId="{DDE3E8AB-937F-40EE-8509-6F38FCFE4769}" destId="{314C4356-DB92-418D-8456-F1851B4C90E8}" srcOrd="1" destOrd="0" parTransId="{0C02E1D1-5DA0-4A2B-9DA8-328D88751975}" sibTransId="{EDE6B823-E222-4296-BB92-B2FC5F23C757}"/>
    <dgm:cxn modelId="{07DA8F0F-394A-412F-9A29-5D9EC5CA3543}" srcId="{DDE3E8AB-937F-40EE-8509-6F38FCFE4769}" destId="{092FCF1F-F266-41AA-89AF-A6CB30B77B99}" srcOrd="5" destOrd="0" parTransId="{5A80C8E6-F6CE-476B-A621-F2F8DB2D9970}" sibTransId="{8AD9789E-271E-4054-A76C-E44C48B68ADA}"/>
    <dgm:cxn modelId="{99BE3724-545D-4AAA-81FF-195E59D581F5}" type="presOf" srcId="{75EBDC06-B7D9-483D-AA17-E7020E2592E6}" destId="{CF11AC29-A5D5-4C33-80DF-825E62CD9910}" srcOrd="0" destOrd="0" presId="urn:microsoft.com/office/officeart/2018/2/layout/IconVerticalSolidList"/>
    <dgm:cxn modelId="{B531D124-ECCB-47DF-86AE-84F8605F4B38}" type="presOf" srcId="{DDE3E8AB-937F-40EE-8509-6F38FCFE4769}" destId="{EBB52A8E-10E1-49CA-8ADE-E26467C2D464}" srcOrd="0" destOrd="0" presId="urn:microsoft.com/office/officeart/2018/2/layout/IconVerticalSolidList"/>
    <dgm:cxn modelId="{CD6D1D34-2E08-406C-81D5-1D96A06B01E2}" srcId="{DDE3E8AB-937F-40EE-8509-6F38FCFE4769}" destId="{0A3F1B51-01EC-462B-885A-AB22D0A48E16}" srcOrd="3" destOrd="0" parTransId="{0A685DFF-E224-4FD9-9E70-745C9DEE92E2}" sibTransId="{34417D2D-1A70-454A-AB4F-13E5978EFDFB}"/>
    <dgm:cxn modelId="{4BC6513A-A47A-4EDA-ADB2-4AAE9A2B2A49}" type="presOf" srcId="{0A3F1B51-01EC-462B-885A-AB22D0A48E16}" destId="{9E5166EA-40F0-4E11-87A8-ED48252C11DC}" srcOrd="0" destOrd="0" presId="urn:microsoft.com/office/officeart/2018/2/layout/IconVerticalSolidList"/>
    <dgm:cxn modelId="{85ADFF3D-A989-4889-9FCD-87CE0B249C99}" type="presOf" srcId="{0A9D5B18-8C9E-41CE-A162-81402B4FCB75}" destId="{F1E58246-CBA3-4D74-81D2-EC150320C634}" srcOrd="0" destOrd="0" presId="urn:microsoft.com/office/officeart/2018/2/layout/IconVerticalSolidList"/>
    <dgm:cxn modelId="{68698640-FB1E-4021-8F0A-34A6ABC04942}" type="presOf" srcId="{314C4356-DB92-418D-8456-F1851B4C90E8}" destId="{3C6DB754-B873-4CBE-870E-A802A88D1BE6}" srcOrd="0" destOrd="0" presId="urn:microsoft.com/office/officeart/2018/2/layout/IconVerticalSolidList"/>
    <dgm:cxn modelId="{5347D34D-3934-48E6-860C-451D2BF25821}" type="presOf" srcId="{092FCF1F-F266-41AA-89AF-A6CB30B77B99}" destId="{2AC3BC50-B7A3-49A3-875E-F5494D0E17AF}" srcOrd="0" destOrd="0" presId="urn:microsoft.com/office/officeart/2018/2/layout/IconVerticalSolidList"/>
    <dgm:cxn modelId="{EFA48FBE-E0D7-41B2-8561-C3AC4C1D0815}" srcId="{DDE3E8AB-937F-40EE-8509-6F38FCFE4769}" destId="{0A9D5B18-8C9E-41CE-A162-81402B4FCB75}" srcOrd="2" destOrd="0" parTransId="{CAC72E91-D594-4D75-90AE-33327315753D}" sibTransId="{C20DA3DD-A89C-40F2-94CD-DA0D3875B83D}"/>
    <dgm:cxn modelId="{760B02C8-21A5-4222-8398-DC55A7299AE9}" type="presOf" srcId="{EC320B7F-7173-4193-B850-84DAE6791C50}" destId="{03B06C73-DE48-4A59-9B7C-5922C1A2C72D}" srcOrd="0" destOrd="0" presId="urn:microsoft.com/office/officeart/2018/2/layout/IconVerticalSolidList"/>
    <dgm:cxn modelId="{38A416DD-8080-429E-8D7E-CDCD676C3E8D}" srcId="{DDE3E8AB-937F-40EE-8509-6F38FCFE4769}" destId="{75EBDC06-B7D9-483D-AA17-E7020E2592E6}" srcOrd="0" destOrd="0" parTransId="{A4E1F61E-57A3-4C65-9D19-C1EDBF905075}" sibTransId="{0728E323-6D40-4940-8C77-A6B9C89D29C0}"/>
    <dgm:cxn modelId="{7211D2E8-E5B5-49CD-A5DE-825300615B2D}" srcId="{DDE3E8AB-937F-40EE-8509-6F38FCFE4769}" destId="{EC320B7F-7173-4193-B850-84DAE6791C50}" srcOrd="4" destOrd="0" parTransId="{1DC2A9CF-8207-4D04-9F39-C91BB41BA55F}" sibTransId="{A401E2C4-B26F-41E2-9BCD-F410EE68E6D0}"/>
    <dgm:cxn modelId="{861333B2-C4F0-4A98-8526-BEAD670F1217}" type="presParOf" srcId="{EBB52A8E-10E1-49CA-8ADE-E26467C2D464}" destId="{B3907EE2-B028-464E-8BBA-DB78C2C74623}" srcOrd="0" destOrd="0" presId="urn:microsoft.com/office/officeart/2018/2/layout/IconVerticalSolidList"/>
    <dgm:cxn modelId="{7D51D708-C554-4E17-8F38-5067F50E5E07}" type="presParOf" srcId="{B3907EE2-B028-464E-8BBA-DB78C2C74623}" destId="{F524DD14-8932-4C38-BD1F-E608ADCAD15A}" srcOrd="0" destOrd="0" presId="urn:microsoft.com/office/officeart/2018/2/layout/IconVerticalSolidList"/>
    <dgm:cxn modelId="{A3ECACA0-22AF-4F86-BCD2-2A5B26065586}" type="presParOf" srcId="{B3907EE2-B028-464E-8BBA-DB78C2C74623}" destId="{3D3B7BEA-2BDD-4EC3-BB1B-A0B7CA8FC512}" srcOrd="1" destOrd="0" presId="urn:microsoft.com/office/officeart/2018/2/layout/IconVerticalSolidList"/>
    <dgm:cxn modelId="{69E809B8-AD5D-44CB-B93A-BB64D255AA91}" type="presParOf" srcId="{B3907EE2-B028-464E-8BBA-DB78C2C74623}" destId="{A769CFBF-560A-406A-B399-4C32BE754208}" srcOrd="2" destOrd="0" presId="urn:microsoft.com/office/officeart/2018/2/layout/IconVerticalSolidList"/>
    <dgm:cxn modelId="{97F66B52-3484-42CC-BFF8-5BE483815EE2}" type="presParOf" srcId="{B3907EE2-B028-464E-8BBA-DB78C2C74623}" destId="{CF11AC29-A5D5-4C33-80DF-825E62CD9910}" srcOrd="3" destOrd="0" presId="urn:microsoft.com/office/officeart/2018/2/layout/IconVerticalSolidList"/>
    <dgm:cxn modelId="{2EADB1AE-7E46-4964-9D97-28B32964B3EF}" type="presParOf" srcId="{EBB52A8E-10E1-49CA-8ADE-E26467C2D464}" destId="{2F66AE74-51CF-4CED-A929-0AA46CA567D3}" srcOrd="1" destOrd="0" presId="urn:microsoft.com/office/officeart/2018/2/layout/IconVerticalSolidList"/>
    <dgm:cxn modelId="{D0141448-E1B8-461E-8F80-E3C539DFCF41}" type="presParOf" srcId="{EBB52A8E-10E1-49CA-8ADE-E26467C2D464}" destId="{42CC97ED-0491-44E7-BB4A-41AF7E224B36}" srcOrd="2" destOrd="0" presId="urn:microsoft.com/office/officeart/2018/2/layout/IconVerticalSolidList"/>
    <dgm:cxn modelId="{0B0A9E63-4FDF-4511-8F05-277CBEF85C31}" type="presParOf" srcId="{42CC97ED-0491-44E7-BB4A-41AF7E224B36}" destId="{AD1B60B9-FE76-4039-9E74-67C809666621}" srcOrd="0" destOrd="0" presId="urn:microsoft.com/office/officeart/2018/2/layout/IconVerticalSolidList"/>
    <dgm:cxn modelId="{B3C75C72-E4A5-4408-8507-9DE0F9599CE0}" type="presParOf" srcId="{42CC97ED-0491-44E7-BB4A-41AF7E224B36}" destId="{1C15D43B-B0D3-4B94-B422-A58EC76428ED}" srcOrd="1" destOrd="0" presId="urn:microsoft.com/office/officeart/2018/2/layout/IconVerticalSolidList"/>
    <dgm:cxn modelId="{595D6FD1-D380-4D70-BF21-2A0771FD7310}" type="presParOf" srcId="{42CC97ED-0491-44E7-BB4A-41AF7E224B36}" destId="{ACA059DF-01FF-46F8-AA92-E0D45158B764}" srcOrd="2" destOrd="0" presId="urn:microsoft.com/office/officeart/2018/2/layout/IconVerticalSolidList"/>
    <dgm:cxn modelId="{B3E9C6DC-8A5B-41A1-82DB-598A1A32AC46}" type="presParOf" srcId="{42CC97ED-0491-44E7-BB4A-41AF7E224B36}" destId="{3C6DB754-B873-4CBE-870E-A802A88D1BE6}" srcOrd="3" destOrd="0" presId="urn:microsoft.com/office/officeart/2018/2/layout/IconVerticalSolidList"/>
    <dgm:cxn modelId="{59E39C35-6A81-4B8E-9F61-C83B725F1BB2}" type="presParOf" srcId="{EBB52A8E-10E1-49CA-8ADE-E26467C2D464}" destId="{4E1153F1-B158-4874-8561-A191FA99336E}" srcOrd="3" destOrd="0" presId="urn:microsoft.com/office/officeart/2018/2/layout/IconVerticalSolidList"/>
    <dgm:cxn modelId="{02BA6BFC-7E4C-43B9-822E-04EDB000B2E3}" type="presParOf" srcId="{EBB52A8E-10E1-49CA-8ADE-E26467C2D464}" destId="{4F0D51B0-0B4C-417D-AD73-EC4186AF6BC4}" srcOrd="4" destOrd="0" presId="urn:microsoft.com/office/officeart/2018/2/layout/IconVerticalSolidList"/>
    <dgm:cxn modelId="{ACC02BB3-387E-4DC6-A683-9E5A3D0651D3}" type="presParOf" srcId="{4F0D51B0-0B4C-417D-AD73-EC4186AF6BC4}" destId="{06759B1E-9E27-4305-8CB0-880041448902}" srcOrd="0" destOrd="0" presId="urn:microsoft.com/office/officeart/2018/2/layout/IconVerticalSolidList"/>
    <dgm:cxn modelId="{4E9A88FF-8815-4620-BE1D-4325D6BB6B7E}" type="presParOf" srcId="{4F0D51B0-0B4C-417D-AD73-EC4186AF6BC4}" destId="{4A02DA37-F15E-4FCC-BD6C-C7CAC24A8AFA}" srcOrd="1" destOrd="0" presId="urn:microsoft.com/office/officeart/2018/2/layout/IconVerticalSolidList"/>
    <dgm:cxn modelId="{C15DC8D6-E084-44DC-8882-F6D277329D5E}" type="presParOf" srcId="{4F0D51B0-0B4C-417D-AD73-EC4186AF6BC4}" destId="{77BD4057-E6A8-4BA6-B5FA-779D242453C8}" srcOrd="2" destOrd="0" presId="urn:microsoft.com/office/officeart/2018/2/layout/IconVerticalSolidList"/>
    <dgm:cxn modelId="{FF999CAB-6CA2-4894-9857-29ACACF33664}" type="presParOf" srcId="{4F0D51B0-0B4C-417D-AD73-EC4186AF6BC4}" destId="{F1E58246-CBA3-4D74-81D2-EC150320C634}" srcOrd="3" destOrd="0" presId="urn:microsoft.com/office/officeart/2018/2/layout/IconVerticalSolidList"/>
    <dgm:cxn modelId="{A23EB895-C43F-48BF-AB81-B9B257696432}" type="presParOf" srcId="{EBB52A8E-10E1-49CA-8ADE-E26467C2D464}" destId="{9CA81723-346D-4BCB-9163-8E654193C82B}" srcOrd="5" destOrd="0" presId="urn:microsoft.com/office/officeart/2018/2/layout/IconVerticalSolidList"/>
    <dgm:cxn modelId="{9B12A94A-F408-4079-9E40-020F1EEC465B}" type="presParOf" srcId="{EBB52A8E-10E1-49CA-8ADE-E26467C2D464}" destId="{FFDF7AA7-FD13-4A7C-AFB5-45BD9C1EC06B}" srcOrd="6" destOrd="0" presId="urn:microsoft.com/office/officeart/2018/2/layout/IconVerticalSolidList"/>
    <dgm:cxn modelId="{4ABB8413-E3E6-4617-A582-70EBE97B360E}" type="presParOf" srcId="{FFDF7AA7-FD13-4A7C-AFB5-45BD9C1EC06B}" destId="{AC61153E-62AA-4B18-A1BA-B1CEEA4B94AE}" srcOrd="0" destOrd="0" presId="urn:microsoft.com/office/officeart/2018/2/layout/IconVerticalSolidList"/>
    <dgm:cxn modelId="{19F8346E-A2CD-45E3-B0A8-FB8488EE0766}" type="presParOf" srcId="{FFDF7AA7-FD13-4A7C-AFB5-45BD9C1EC06B}" destId="{A3C246AE-64DB-4895-97C3-A62AAD8406AB}" srcOrd="1" destOrd="0" presId="urn:microsoft.com/office/officeart/2018/2/layout/IconVerticalSolidList"/>
    <dgm:cxn modelId="{FB9D466D-4B8F-4C96-A559-D9A01D362674}" type="presParOf" srcId="{FFDF7AA7-FD13-4A7C-AFB5-45BD9C1EC06B}" destId="{4B43D673-BB84-452C-AE6F-3FC2B9C767F1}" srcOrd="2" destOrd="0" presId="urn:microsoft.com/office/officeart/2018/2/layout/IconVerticalSolidList"/>
    <dgm:cxn modelId="{4EE0503D-4C4B-4806-AC96-200C4644AAE6}" type="presParOf" srcId="{FFDF7AA7-FD13-4A7C-AFB5-45BD9C1EC06B}" destId="{9E5166EA-40F0-4E11-87A8-ED48252C11DC}" srcOrd="3" destOrd="0" presId="urn:microsoft.com/office/officeart/2018/2/layout/IconVerticalSolidList"/>
    <dgm:cxn modelId="{D1B609BA-8A63-4E8E-A973-350041B0110E}" type="presParOf" srcId="{EBB52A8E-10E1-49CA-8ADE-E26467C2D464}" destId="{3A26A5B8-9795-4D79-A4CB-CFA321801D3D}" srcOrd="7" destOrd="0" presId="urn:microsoft.com/office/officeart/2018/2/layout/IconVerticalSolidList"/>
    <dgm:cxn modelId="{BDBDE0D6-922F-4564-A43E-3C44DD1BC07D}" type="presParOf" srcId="{EBB52A8E-10E1-49CA-8ADE-E26467C2D464}" destId="{674E8545-469F-41D5-AF80-8AAFE8A5FEDA}" srcOrd="8" destOrd="0" presId="urn:microsoft.com/office/officeart/2018/2/layout/IconVerticalSolidList"/>
    <dgm:cxn modelId="{03C774EE-1C78-4582-87B0-66F821DDAFCF}" type="presParOf" srcId="{674E8545-469F-41D5-AF80-8AAFE8A5FEDA}" destId="{E35FDAC9-D07C-4792-9DB8-31CE77EF53D8}" srcOrd="0" destOrd="0" presId="urn:microsoft.com/office/officeart/2018/2/layout/IconVerticalSolidList"/>
    <dgm:cxn modelId="{8E0CC195-D08D-458D-8592-AC92B66D4F73}" type="presParOf" srcId="{674E8545-469F-41D5-AF80-8AAFE8A5FEDA}" destId="{3EC346B7-A1ED-454D-81B7-6F3782A14638}" srcOrd="1" destOrd="0" presId="urn:microsoft.com/office/officeart/2018/2/layout/IconVerticalSolidList"/>
    <dgm:cxn modelId="{2129E780-C1BC-44F6-8A0C-5E87FE79185E}" type="presParOf" srcId="{674E8545-469F-41D5-AF80-8AAFE8A5FEDA}" destId="{920B0216-4F9E-4630-A194-C5B19765C3C6}" srcOrd="2" destOrd="0" presId="urn:microsoft.com/office/officeart/2018/2/layout/IconVerticalSolidList"/>
    <dgm:cxn modelId="{588736DD-9473-404D-ADD5-F3998DFED0FB}" type="presParOf" srcId="{674E8545-469F-41D5-AF80-8AAFE8A5FEDA}" destId="{03B06C73-DE48-4A59-9B7C-5922C1A2C72D}" srcOrd="3" destOrd="0" presId="urn:microsoft.com/office/officeart/2018/2/layout/IconVerticalSolidList"/>
    <dgm:cxn modelId="{24637CF0-66B8-40FF-A409-B84883AEABF5}" type="presParOf" srcId="{EBB52A8E-10E1-49CA-8ADE-E26467C2D464}" destId="{59988C1C-62B5-4A76-AB19-59CB8AD04807}" srcOrd="9" destOrd="0" presId="urn:microsoft.com/office/officeart/2018/2/layout/IconVerticalSolidList"/>
    <dgm:cxn modelId="{A64E7570-D04E-460B-B2CD-A970F817F16A}" type="presParOf" srcId="{EBB52A8E-10E1-49CA-8ADE-E26467C2D464}" destId="{E13CF172-D9B3-4620-91E1-8276B3D08C2A}" srcOrd="10" destOrd="0" presId="urn:microsoft.com/office/officeart/2018/2/layout/IconVerticalSolidList"/>
    <dgm:cxn modelId="{4101ACCB-9DF1-4003-9A39-73834D94AFC0}" type="presParOf" srcId="{E13CF172-D9B3-4620-91E1-8276B3D08C2A}" destId="{86C5F2A6-8ECA-448B-A103-743A44A74C07}" srcOrd="0" destOrd="0" presId="urn:microsoft.com/office/officeart/2018/2/layout/IconVerticalSolidList"/>
    <dgm:cxn modelId="{101A5FAC-BEBB-41E9-835A-CB2B7DCB56DC}" type="presParOf" srcId="{E13CF172-D9B3-4620-91E1-8276B3D08C2A}" destId="{20DE0F25-32A5-41D1-A005-FB663912B512}" srcOrd="1" destOrd="0" presId="urn:microsoft.com/office/officeart/2018/2/layout/IconVerticalSolidList"/>
    <dgm:cxn modelId="{B8AC25AA-5434-41A6-91A5-850D1B957873}" type="presParOf" srcId="{E13CF172-D9B3-4620-91E1-8276B3D08C2A}" destId="{7F6A73ED-436A-4AA6-A4C5-E3B6A9CD0772}" srcOrd="2" destOrd="0" presId="urn:microsoft.com/office/officeart/2018/2/layout/IconVerticalSolidList"/>
    <dgm:cxn modelId="{05C53826-1BF4-407A-B5AE-D7C42245E820}" type="presParOf" srcId="{E13CF172-D9B3-4620-91E1-8276B3D08C2A}" destId="{2AC3BC50-B7A3-49A3-875E-F5494D0E17A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54BF82-555B-47A0-BA04-C73CF1BD6FE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E366E00-B0E1-4739-AE61-A38736B0B70E}">
      <dgm:prSet/>
      <dgm:spPr/>
      <dgm:t>
        <a:bodyPr/>
        <a:lstStyle/>
        <a:p>
          <a:r>
            <a:rPr lang="en-US" dirty="0"/>
            <a:t>Safety Improvements</a:t>
          </a:r>
        </a:p>
      </dgm:t>
    </dgm:pt>
    <dgm:pt modelId="{2F0BCEF7-2AE0-463E-8B9D-7A9490EEBEFB}" type="parTrans" cxnId="{E372AE44-705F-4396-82CB-8A52812B1560}">
      <dgm:prSet/>
      <dgm:spPr/>
      <dgm:t>
        <a:bodyPr/>
        <a:lstStyle/>
        <a:p>
          <a:endParaRPr lang="en-US"/>
        </a:p>
      </dgm:t>
    </dgm:pt>
    <dgm:pt modelId="{AFABC5D5-B94D-4C9E-AEA9-F95F56147E1A}" type="sibTrans" cxnId="{E372AE44-705F-4396-82CB-8A52812B1560}">
      <dgm:prSet/>
      <dgm:spPr/>
      <dgm:t>
        <a:bodyPr/>
        <a:lstStyle/>
        <a:p>
          <a:endParaRPr lang="en-US"/>
        </a:p>
      </dgm:t>
    </dgm:pt>
    <dgm:pt modelId="{15BBBD8F-F929-4560-8141-DC9EE02DCB60}">
      <dgm:prSet/>
      <dgm:spPr/>
      <dgm:t>
        <a:bodyPr/>
        <a:lstStyle/>
        <a:p>
          <a:r>
            <a:rPr lang="en-US" dirty="0"/>
            <a:t>ITS &amp; Targeted Vehicle Capacity</a:t>
          </a:r>
        </a:p>
      </dgm:t>
    </dgm:pt>
    <dgm:pt modelId="{83718E5A-45BF-44AD-A228-341DAA69DB55}" type="parTrans" cxnId="{903A9C6D-347F-4A74-84CD-8484AC15A9AA}">
      <dgm:prSet/>
      <dgm:spPr/>
      <dgm:t>
        <a:bodyPr/>
        <a:lstStyle/>
        <a:p>
          <a:endParaRPr lang="en-US"/>
        </a:p>
      </dgm:t>
    </dgm:pt>
    <dgm:pt modelId="{FAA1A9F0-D22D-41F4-9FE3-C376FA677C79}" type="sibTrans" cxnId="{903A9C6D-347F-4A74-84CD-8484AC15A9AA}">
      <dgm:prSet/>
      <dgm:spPr/>
      <dgm:t>
        <a:bodyPr/>
        <a:lstStyle/>
        <a:p>
          <a:endParaRPr lang="en-US"/>
        </a:p>
      </dgm:t>
    </dgm:pt>
    <dgm:pt modelId="{0FF9EB4A-67E2-4079-8F9F-F9C8F175F99C}">
      <dgm:prSet/>
      <dgm:spPr/>
      <dgm:t>
        <a:bodyPr/>
        <a:lstStyle/>
        <a:p>
          <a:r>
            <a:rPr lang="en-US" dirty="0"/>
            <a:t>Multimodal Expansion</a:t>
          </a:r>
        </a:p>
      </dgm:t>
    </dgm:pt>
    <dgm:pt modelId="{35F93FF5-9AE0-452B-8569-0AF4CE5C8CF8}" type="parTrans" cxnId="{71B610DD-D82E-463E-A550-F4C9D08A95F0}">
      <dgm:prSet/>
      <dgm:spPr/>
      <dgm:t>
        <a:bodyPr/>
        <a:lstStyle/>
        <a:p>
          <a:endParaRPr lang="en-US"/>
        </a:p>
      </dgm:t>
    </dgm:pt>
    <dgm:pt modelId="{BE5A9CCD-D4C3-4BCE-8B6F-CB252274D1A6}" type="sibTrans" cxnId="{71B610DD-D82E-463E-A550-F4C9D08A95F0}">
      <dgm:prSet/>
      <dgm:spPr/>
      <dgm:t>
        <a:bodyPr/>
        <a:lstStyle/>
        <a:p>
          <a:endParaRPr lang="en-US"/>
        </a:p>
      </dgm:t>
    </dgm:pt>
    <dgm:pt modelId="{4A313D60-8B17-43F0-857C-3DF42AF5A2D1}">
      <dgm:prSet/>
      <dgm:spPr/>
      <dgm:t>
        <a:bodyPr/>
        <a:lstStyle/>
        <a:p>
          <a:r>
            <a:rPr lang="en-US" dirty="0"/>
            <a:t>Public Transportation</a:t>
          </a:r>
        </a:p>
      </dgm:t>
    </dgm:pt>
    <dgm:pt modelId="{A9A8FBDE-0E07-452D-BDBB-BFF1BE9F6393}" type="parTrans" cxnId="{C4856E48-32D6-4A74-A199-A1D19471D44D}">
      <dgm:prSet/>
      <dgm:spPr/>
      <dgm:t>
        <a:bodyPr/>
        <a:lstStyle/>
        <a:p>
          <a:endParaRPr lang="en-US"/>
        </a:p>
      </dgm:t>
    </dgm:pt>
    <dgm:pt modelId="{8DFC22B9-F15E-4BD3-9E71-76556F2305D5}" type="sibTrans" cxnId="{C4856E48-32D6-4A74-A199-A1D19471D44D}">
      <dgm:prSet/>
      <dgm:spPr/>
      <dgm:t>
        <a:bodyPr/>
        <a:lstStyle/>
        <a:p>
          <a:endParaRPr lang="en-US"/>
        </a:p>
      </dgm:t>
    </dgm:pt>
    <dgm:pt modelId="{C3406472-94F3-44EB-8FC3-16548EF49AEF}">
      <dgm:prSet/>
      <dgm:spPr/>
      <dgm:t>
        <a:bodyPr/>
        <a:lstStyle/>
        <a:p>
          <a:r>
            <a:rPr lang="en-US" dirty="0"/>
            <a:t>Active Transportation</a:t>
          </a:r>
        </a:p>
      </dgm:t>
    </dgm:pt>
    <dgm:pt modelId="{8AFD2BDA-4D25-4267-928A-C5C55D253985}" type="parTrans" cxnId="{5DF91C86-735A-48EA-B6C3-8A28C684AC77}">
      <dgm:prSet/>
      <dgm:spPr/>
      <dgm:t>
        <a:bodyPr/>
        <a:lstStyle/>
        <a:p>
          <a:endParaRPr lang="en-US"/>
        </a:p>
      </dgm:t>
    </dgm:pt>
    <dgm:pt modelId="{34F5FD64-5BDC-4207-ADFB-22513F96B29D}" type="sibTrans" cxnId="{5DF91C86-735A-48EA-B6C3-8A28C684AC77}">
      <dgm:prSet/>
      <dgm:spPr/>
      <dgm:t>
        <a:bodyPr/>
        <a:lstStyle/>
        <a:p>
          <a:endParaRPr lang="en-US"/>
        </a:p>
      </dgm:t>
    </dgm:pt>
    <dgm:pt modelId="{5BEC61E8-36AB-4686-8A2B-D0E6C79C42A1}" type="pres">
      <dgm:prSet presAssocID="{C554BF82-555B-47A0-BA04-C73CF1BD6FEB}" presName="root" presStyleCnt="0">
        <dgm:presLayoutVars>
          <dgm:dir/>
          <dgm:resizeHandles val="exact"/>
        </dgm:presLayoutVars>
      </dgm:prSet>
      <dgm:spPr/>
    </dgm:pt>
    <dgm:pt modelId="{4ED58323-4A5F-45D0-AB8B-642F2FC92F4D}" type="pres">
      <dgm:prSet presAssocID="{7E366E00-B0E1-4739-AE61-A38736B0B70E}" presName="compNode" presStyleCnt="0"/>
      <dgm:spPr/>
    </dgm:pt>
    <dgm:pt modelId="{CD146282-AA32-4677-BF57-4D5368115167}" type="pres">
      <dgm:prSet presAssocID="{7E366E00-B0E1-4739-AE61-A38736B0B70E}" presName="bgRect" presStyleLbl="bgShp" presStyleIdx="0" presStyleCnt="3"/>
      <dgm:spPr>
        <a:solidFill>
          <a:srgbClr val="50BDB4"/>
        </a:solidFill>
      </dgm:spPr>
    </dgm:pt>
    <dgm:pt modelId="{22B1B050-564C-460C-87B5-C4FA1F4802C6}" type="pres">
      <dgm:prSet presAssocID="{7E366E00-B0E1-4739-AE61-A38736B0B70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BA939821-4CE3-41C5-ABD7-5FCB90431149}" type="pres">
      <dgm:prSet presAssocID="{7E366E00-B0E1-4739-AE61-A38736B0B70E}" presName="spaceRect" presStyleCnt="0"/>
      <dgm:spPr/>
    </dgm:pt>
    <dgm:pt modelId="{33B9AFC5-5A0B-4AE9-B542-7709F576C2E1}" type="pres">
      <dgm:prSet presAssocID="{7E366E00-B0E1-4739-AE61-A38736B0B70E}" presName="parTx" presStyleLbl="revTx" presStyleIdx="0" presStyleCnt="4">
        <dgm:presLayoutVars>
          <dgm:chMax val="0"/>
          <dgm:chPref val="0"/>
        </dgm:presLayoutVars>
      </dgm:prSet>
      <dgm:spPr/>
    </dgm:pt>
    <dgm:pt modelId="{836E52D4-7B68-4079-9EBB-5FE61FE85334}" type="pres">
      <dgm:prSet presAssocID="{AFABC5D5-B94D-4C9E-AEA9-F95F56147E1A}" presName="sibTrans" presStyleCnt="0"/>
      <dgm:spPr/>
    </dgm:pt>
    <dgm:pt modelId="{65E1792A-DB85-4A62-BD0C-AEF99E39274A}" type="pres">
      <dgm:prSet presAssocID="{15BBBD8F-F929-4560-8141-DC9EE02DCB60}" presName="compNode" presStyleCnt="0"/>
      <dgm:spPr/>
    </dgm:pt>
    <dgm:pt modelId="{E3CA3E42-FAAF-4051-AEFE-63F437E6383B}" type="pres">
      <dgm:prSet presAssocID="{15BBBD8F-F929-4560-8141-DC9EE02DCB60}" presName="bgRect" presStyleLbl="bgShp" presStyleIdx="1" presStyleCnt="3"/>
      <dgm:spPr>
        <a:solidFill>
          <a:srgbClr val="50BDB4"/>
        </a:solidFill>
      </dgm:spPr>
    </dgm:pt>
    <dgm:pt modelId="{9FAB7F74-7468-4B0A-B8C0-F9B367A6C5E8}" type="pres">
      <dgm:prSet presAssocID="{15BBBD8F-F929-4560-8141-DC9EE02DCB6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ffic light with solid fill"/>
        </a:ext>
      </dgm:extLst>
    </dgm:pt>
    <dgm:pt modelId="{28CE4891-F03B-4897-A87E-CDC054AE1FA7}" type="pres">
      <dgm:prSet presAssocID="{15BBBD8F-F929-4560-8141-DC9EE02DCB60}" presName="spaceRect" presStyleCnt="0"/>
      <dgm:spPr/>
    </dgm:pt>
    <dgm:pt modelId="{0095F8FB-9F3C-4409-9A55-8532768090AE}" type="pres">
      <dgm:prSet presAssocID="{15BBBD8F-F929-4560-8141-DC9EE02DCB60}" presName="parTx" presStyleLbl="revTx" presStyleIdx="1" presStyleCnt="4">
        <dgm:presLayoutVars>
          <dgm:chMax val="0"/>
          <dgm:chPref val="0"/>
        </dgm:presLayoutVars>
      </dgm:prSet>
      <dgm:spPr/>
    </dgm:pt>
    <dgm:pt modelId="{4ED0AAA4-B015-40C7-AB9F-FA58214F65B1}" type="pres">
      <dgm:prSet presAssocID="{FAA1A9F0-D22D-41F4-9FE3-C376FA677C79}" presName="sibTrans" presStyleCnt="0"/>
      <dgm:spPr/>
    </dgm:pt>
    <dgm:pt modelId="{E45014A2-F430-46E5-AB20-BFF0263F6E4E}" type="pres">
      <dgm:prSet presAssocID="{0FF9EB4A-67E2-4079-8F9F-F9C8F175F99C}" presName="compNode" presStyleCnt="0"/>
      <dgm:spPr/>
    </dgm:pt>
    <dgm:pt modelId="{A1A67A54-C459-47C1-AD68-0D15D3C9DC1C}" type="pres">
      <dgm:prSet presAssocID="{0FF9EB4A-67E2-4079-8F9F-F9C8F175F99C}" presName="bgRect" presStyleLbl="bgShp" presStyleIdx="2" presStyleCnt="3"/>
      <dgm:spPr>
        <a:solidFill>
          <a:srgbClr val="50BDB4"/>
        </a:solidFill>
      </dgm:spPr>
    </dgm:pt>
    <dgm:pt modelId="{B6924812-B428-424F-8200-B57B7F905721}" type="pres">
      <dgm:prSet presAssocID="{0FF9EB4A-67E2-4079-8F9F-F9C8F175F99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D37A1070-C7ED-4799-B49D-98EC03B6419E}" type="pres">
      <dgm:prSet presAssocID="{0FF9EB4A-67E2-4079-8F9F-F9C8F175F99C}" presName="spaceRect" presStyleCnt="0"/>
      <dgm:spPr/>
    </dgm:pt>
    <dgm:pt modelId="{B94C3709-9A33-439B-A7F3-32EF6CC3244F}" type="pres">
      <dgm:prSet presAssocID="{0FF9EB4A-67E2-4079-8F9F-F9C8F175F99C}" presName="parTx" presStyleLbl="revTx" presStyleIdx="2" presStyleCnt="4">
        <dgm:presLayoutVars>
          <dgm:chMax val="0"/>
          <dgm:chPref val="0"/>
        </dgm:presLayoutVars>
      </dgm:prSet>
      <dgm:spPr/>
    </dgm:pt>
    <dgm:pt modelId="{0A435CB8-611F-4D63-9F65-8AAA9532BEB7}" type="pres">
      <dgm:prSet presAssocID="{0FF9EB4A-67E2-4079-8F9F-F9C8F175F99C}" presName="desTx" presStyleLbl="revTx" presStyleIdx="3" presStyleCnt="4" custLinFactNeighborX="-20945">
        <dgm:presLayoutVars/>
      </dgm:prSet>
      <dgm:spPr/>
    </dgm:pt>
  </dgm:ptLst>
  <dgm:cxnLst>
    <dgm:cxn modelId="{4E87392E-FDF0-4164-9F99-E0A043723068}" type="presOf" srcId="{0FF9EB4A-67E2-4079-8F9F-F9C8F175F99C}" destId="{B94C3709-9A33-439B-A7F3-32EF6CC3244F}" srcOrd="0" destOrd="0" presId="urn:microsoft.com/office/officeart/2018/2/layout/IconVerticalSolidList"/>
    <dgm:cxn modelId="{2382935B-E40B-49CC-8EB8-417200646939}" type="presOf" srcId="{4A313D60-8B17-43F0-857C-3DF42AF5A2D1}" destId="{0A435CB8-611F-4D63-9F65-8AAA9532BEB7}" srcOrd="0" destOrd="0" presId="urn:microsoft.com/office/officeart/2018/2/layout/IconVerticalSolidList"/>
    <dgm:cxn modelId="{E372AE44-705F-4396-82CB-8A52812B1560}" srcId="{C554BF82-555B-47A0-BA04-C73CF1BD6FEB}" destId="{7E366E00-B0E1-4739-AE61-A38736B0B70E}" srcOrd="0" destOrd="0" parTransId="{2F0BCEF7-2AE0-463E-8B9D-7A9490EEBEFB}" sibTransId="{AFABC5D5-B94D-4C9E-AEA9-F95F56147E1A}"/>
    <dgm:cxn modelId="{C4856E48-32D6-4A74-A199-A1D19471D44D}" srcId="{0FF9EB4A-67E2-4079-8F9F-F9C8F175F99C}" destId="{4A313D60-8B17-43F0-857C-3DF42AF5A2D1}" srcOrd="0" destOrd="0" parTransId="{A9A8FBDE-0E07-452D-BDBB-BFF1BE9F6393}" sibTransId="{8DFC22B9-F15E-4BD3-9E71-76556F2305D5}"/>
    <dgm:cxn modelId="{903A9C6D-347F-4A74-84CD-8484AC15A9AA}" srcId="{C554BF82-555B-47A0-BA04-C73CF1BD6FEB}" destId="{15BBBD8F-F929-4560-8141-DC9EE02DCB60}" srcOrd="1" destOrd="0" parTransId="{83718E5A-45BF-44AD-A228-341DAA69DB55}" sibTransId="{FAA1A9F0-D22D-41F4-9FE3-C376FA677C79}"/>
    <dgm:cxn modelId="{673D9A73-C5A2-4F35-8723-B15A61D14787}" type="presOf" srcId="{C554BF82-555B-47A0-BA04-C73CF1BD6FEB}" destId="{5BEC61E8-36AB-4686-8A2B-D0E6C79C42A1}" srcOrd="0" destOrd="0" presId="urn:microsoft.com/office/officeart/2018/2/layout/IconVerticalSolidList"/>
    <dgm:cxn modelId="{5DF91C86-735A-48EA-B6C3-8A28C684AC77}" srcId="{0FF9EB4A-67E2-4079-8F9F-F9C8F175F99C}" destId="{C3406472-94F3-44EB-8FC3-16548EF49AEF}" srcOrd="1" destOrd="0" parTransId="{8AFD2BDA-4D25-4267-928A-C5C55D253985}" sibTransId="{34F5FD64-5BDC-4207-ADFB-22513F96B29D}"/>
    <dgm:cxn modelId="{71636B9F-D57C-48E8-A7F7-0986287E3105}" type="presOf" srcId="{C3406472-94F3-44EB-8FC3-16548EF49AEF}" destId="{0A435CB8-611F-4D63-9F65-8AAA9532BEB7}" srcOrd="0" destOrd="1" presId="urn:microsoft.com/office/officeart/2018/2/layout/IconVerticalSolidList"/>
    <dgm:cxn modelId="{DC22C5BB-1CD1-4605-BDD4-430832E8E234}" type="presOf" srcId="{7E366E00-B0E1-4739-AE61-A38736B0B70E}" destId="{33B9AFC5-5A0B-4AE9-B542-7709F576C2E1}" srcOrd="0" destOrd="0" presId="urn:microsoft.com/office/officeart/2018/2/layout/IconVerticalSolidList"/>
    <dgm:cxn modelId="{DD8F3DCE-B55C-42B4-B32A-46272EC50BD9}" type="presOf" srcId="{15BBBD8F-F929-4560-8141-DC9EE02DCB60}" destId="{0095F8FB-9F3C-4409-9A55-8532768090AE}" srcOrd="0" destOrd="0" presId="urn:microsoft.com/office/officeart/2018/2/layout/IconVerticalSolidList"/>
    <dgm:cxn modelId="{71B610DD-D82E-463E-A550-F4C9D08A95F0}" srcId="{C554BF82-555B-47A0-BA04-C73CF1BD6FEB}" destId="{0FF9EB4A-67E2-4079-8F9F-F9C8F175F99C}" srcOrd="2" destOrd="0" parTransId="{35F93FF5-9AE0-452B-8569-0AF4CE5C8CF8}" sibTransId="{BE5A9CCD-D4C3-4BCE-8B6F-CB252274D1A6}"/>
    <dgm:cxn modelId="{D644BF26-0CB8-4FC0-AD33-1F16DFFC9C0D}" type="presParOf" srcId="{5BEC61E8-36AB-4686-8A2B-D0E6C79C42A1}" destId="{4ED58323-4A5F-45D0-AB8B-642F2FC92F4D}" srcOrd="0" destOrd="0" presId="urn:microsoft.com/office/officeart/2018/2/layout/IconVerticalSolidList"/>
    <dgm:cxn modelId="{728F3A1C-C59A-4CB8-8E9C-0D3C65583009}" type="presParOf" srcId="{4ED58323-4A5F-45D0-AB8B-642F2FC92F4D}" destId="{CD146282-AA32-4677-BF57-4D5368115167}" srcOrd="0" destOrd="0" presId="urn:microsoft.com/office/officeart/2018/2/layout/IconVerticalSolidList"/>
    <dgm:cxn modelId="{1FDCE871-57CA-4AC9-B492-C7FCCFEF6AA6}" type="presParOf" srcId="{4ED58323-4A5F-45D0-AB8B-642F2FC92F4D}" destId="{22B1B050-564C-460C-87B5-C4FA1F4802C6}" srcOrd="1" destOrd="0" presId="urn:microsoft.com/office/officeart/2018/2/layout/IconVerticalSolidList"/>
    <dgm:cxn modelId="{B86518E7-05C6-4B59-8984-B6F93FC7E3ED}" type="presParOf" srcId="{4ED58323-4A5F-45D0-AB8B-642F2FC92F4D}" destId="{BA939821-4CE3-41C5-ABD7-5FCB90431149}" srcOrd="2" destOrd="0" presId="urn:microsoft.com/office/officeart/2018/2/layout/IconVerticalSolidList"/>
    <dgm:cxn modelId="{B5BD42ED-A8C8-46B1-B868-1193B03213EB}" type="presParOf" srcId="{4ED58323-4A5F-45D0-AB8B-642F2FC92F4D}" destId="{33B9AFC5-5A0B-4AE9-B542-7709F576C2E1}" srcOrd="3" destOrd="0" presId="urn:microsoft.com/office/officeart/2018/2/layout/IconVerticalSolidList"/>
    <dgm:cxn modelId="{798E0CB8-CA3C-445D-9810-27905EA8F4EA}" type="presParOf" srcId="{5BEC61E8-36AB-4686-8A2B-D0E6C79C42A1}" destId="{836E52D4-7B68-4079-9EBB-5FE61FE85334}" srcOrd="1" destOrd="0" presId="urn:microsoft.com/office/officeart/2018/2/layout/IconVerticalSolidList"/>
    <dgm:cxn modelId="{55C49405-289F-4007-8880-7FE08689318C}" type="presParOf" srcId="{5BEC61E8-36AB-4686-8A2B-D0E6C79C42A1}" destId="{65E1792A-DB85-4A62-BD0C-AEF99E39274A}" srcOrd="2" destOrd="0" presId="urn:microsoft.com/office/officeart/2018/2/layout/IconVerticalSolidList"/>
    <dgm:cxn modelId="{E8109DF4-6178-4E8A-8024-9B952F0600F3}" type="presParOf" srcId="{65E1792A-DB85-4A62-BD0C-AEF99E39274A}" destId="{E3CA3E42-FAAF-4051-AEFE-63F437E6383B}" srcOrd="0" destOrd="0" presId="urn:microsoft.com/office/officeart/2018/2/layout/IconVerticalSolidList"/>
    <dgm:cxn modelId="{20893F5C-2A88-4EF4-BEAC-7859DFD5E04F}" type="presParOf" srcId="{65E1792A-DB85-4A62-BD0C-AEF99E39274A}" destId="{9FAB7F74-7468-4B0A-B8C0-F9B367A6C5E8}" srcOrd="1" destOrd="0" presId="urn:microsoft.com/office/officeart/2018/2/layout/IconVerticalSolidList"/>
    <dgm:cxn modelId="{45354E14-9AEB-46BF-A129-86A77E417769}" type="presParOf" srcId="{65E1792A-DB85-4A62-BD0C-AEF99E39274A}" destId="{28CE4891-F03B-4897-A87E-CDC054AE1FA7}" srcOrd="2" destOrd="0" presId="urn:microsoft.com/office/officeart/2018/2/layout/IconVerticalSolidList"/>
    <dgm:cxn modelId="{1D4DA5FD-CFD5-448D-BC7C-8CA05F08E902}" type="presParOf" srcId="{65E1792A-DB85-4A62-BD0C-AEF99E39274A}" destId="{0095F8FB-9F3C-4409-9A55-8532768090AE}" srcOrd="3" destOrd="0" presId="urn:microsoft.com/office/officeart/2018/2/layout/IconVerticalSolidList"/>
    <dgm:cxn modelId="{5B675210-34F9-4C6C-B801-BD3E6B15704C}" type="presParOf" srcId="{5BEC61E8-36AB-4686-8A2B-D0E6C79C42A1}" destId="{4ED0AAA4-B015-40C7-AB9F-FA58214F65B1}" srcOrd="3" destOrd="0" presId="urn:microsoft.com/office/officeart/2018/2/layout/IconVerticalSolidList"/>
    <dgm:cxn modelId="{A71DF45F-ADE8-4FCE-AD9E-9996ABEFDA25}" type="presParOf" srcId="{5BEC61E8-36AB-4686-8A2B-D0E6C79C42A1}" destId="{E45014A2-F430-46E5-AB20-BFF0263F6E4E}" srcOrd="4" destOrd="0" presId="urn:microsoft.com/office/officeart/2018/2/layout/IconVerticalSolidList"/>
    <dgm:cxn modelId="{FFAC1B9D-5419-4EFF-AA30-E96B5C164DF9}" type="presParOf" srcId="{E45014A2-F430-46E5-AB20-BFF0263F6E4E}" destId="{A1A67A54-C459-47C1-AD68-0D15D3C9DC1C}" srcOrd="0" destOrd="0" presId="urn:microsoft.com/office/officeart/2018/2/layout/IconVerticalSolidList"/>
    <dgm:cxn modelId="{A864F312-1CE3-48AE-9F22-484FC0C33213}" type="presParOf" srcId="{E45014A2-F430-46E5-AB20-BFF0263F6E4E}" destId="{B6924812-B428-424F-8200-B57B7F905721}" srcOrd="1" destOrd="0" presId="urn:microsoft.com/office/officeart/2018/2/layout/IconVerticalSolidList"/>
    <dgm:cxn modelId="{C9E4D609-492F-4A09-A3D4-F673484CF962}" type="presParOf" srcId="{E45014A2-F430-46E5-AB20-BFF0263F6E4E}" destId="{D37A1070-C7ED-4799-B49D-98EC03B6419E}" srcOrd="2" destOrd="0" presId="urn:microsoft.com/office/officeart/2018/2/layout/IconVerticalSolidList"/>
    <dgm:cxn modelId="{554883C5-F406-49CF-895A-BB689E2BFB2B}" type="presParOf" srcId="{E45014A2-F430-46E5-AB20-BFF0263F6E4E}" destId="{B94C3709-9A33-439B-A7F3-32EF6CC3244F}" srcOrd="3" destOrd="0" presId="urn:microsoft.com/office/officeart/2018/2/layout/IconVerticalSolidList"/>
    <dgm:cxn modelId="{A0A57008-F4D8-4710-9345-5501E69D1736}" type="presParOf" srcId="{E45014A2-F430-46E5-AB20-BFF0263F6E4E}" destId="{0A435CB8-611F-4D63-9F65-8AAA9532BEB7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CC8E1B-220D-4345-8A37-6D663BDD316A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C6DDBFA-97E1-4AD4-B8BB-77B9C102528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 dirty="0"/>
            <a:t>Natural Disasters</a:t>
          </a:r>
        </a:p>
      </dgm:t>
    </dgm:pt>
    <dgm:pt modelId="{D9F7D5D8-03CD-4AE3-ABDF-94ECFE508A81}" type="parTrans" cxnId="{D48F2056-A0AB-4EAD-A840-9E7896D0ADD0}">
      <dgm:prSet/>
      <dgm:spPr/>
      <dgm:t>
        <a:bodyPr/>
        <a:lstStyle/>
        <a:p>
          <a:endParaRPr lang="en-US"/>
        </a:p>
      </dgm:t>
    </dgm:pt>
    <dgm:pt modelId="{BF8C37AB-B9F0-43D2-A10A-1127EAFE603F}" type="sibTrans" cxnId="{D48F2056-A0AB-4EAD-A840-9E7896D0ADD0}">
      <dgm:prSet/>
      <dgm:spPr/>
      <dgm:t>
        <a:bodyPr/>
        <a:lstStyle/>
        <a:p>
          <a:endParaRPr lang="en-US"/>
        </a:p>
      </dgm:t>
    </dgm:pt>
    <dgm:pt modelId="{75727EB4-412B-49DA-86C6-F3E4988C5AD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 dirty="0"/>
            <a:t>Cybersecurity Threats</a:t>
          </a:r>
        </a:p>
      </dgm:t>
    </dgm:pt>
    <dgm:pt modelId="{0634DF45-5233-447A-93E9-5FAA580C4814}" type="parTrans" cxnId="{236429E4-6119-42C7-B243-07EFFE00D0D2}">
      <dgm:prSet/>
      <dgm:spPr/>
      <dgm:t>
        <a:bodyPr/>
        <a:lstStyle/>
        <a:p>
          <a:endParaRPr lang="en-US"/>
        </a:p>
      </dgm:t>
    </dgm:pt>
    <dgm:pt modelId="{DA50D423-9EC5-4E06-B838-3EE0A10C2032}" type="sibTrans" cxnId="{236429E4-6119-42C7-B243-07EFFE00D0D2}">
      <dgm:prSet/>
      <dgm:spPr/>
      <dgm:t>
        <a:bodyPr/>
        <a:lstStyle/>
        <a:p>
          <a:endParaRPr lang="en-US"/>
        </a:p>
      </dgm:t>
    </dgm:pt>
    <dgm:pt modelId="{DDBF85F1-6354-4540-AF60-A2BE0EE4DF4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 dirty="0"/>
            <a:t>Climate Impacts</a:t>
          </a:r>
        </a:p>
      </dgm:t>
    </dgm:pt>
    <dgm:pt modelId="{895279AE-7E95-4BEF-B192-E5AF2AB8642B}" type="parTrans" cxnId="{ADB785FE-7133-4632-862B-1C8011039359}">
      <dgm:prSet/>
      <dgm:spPr/>
      <dgm:t>
        <a:bodyPr/>
        <a:lstStyle/>
        <a:p>
          <a:endParaRPr lang="en-US"/>
        </a:p>
      </dgm:t>
    </dgm:pt>
    <dgm:pt modelId="{337B0364-03D8-4152-A53F-9EB0CEC18CC3}" type="sibTrans" cxnId="{ADB785FE-7133-4632-862B-1C8011039359}">
      <dgm:prSet/>
      <dgm:spPr/>
      <dgm:t>
        <a:bodyPr/>
        <a:lstStyle/>
        <a:p>
          <a:endParaRPr lang="en-US"/>
        </a:p>
      </dgm:t>
    </dgm:pt>
    <dgm:pt modelId="{BD182E46-4E9B-492E-B24F-67D82685A70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 dirty="0"/>
            <a:t>Equity</a:t>
          </a:r>
        </a:p>
      </dgm:t>
    </dgm:pt>
    <dgm:pt modelId="{98A13ABC-E378-4864-B284-24E84630BE6E}" type="parTrans" cxnId="{A23B07DC-C839-4988-B913-09C4D6237496}">
      <dgm:prSet/>
      <dgm:spPr/>
      <dgm:t>
        <a:bodyPr/>
        <a:lstStyle/>
        <a:p>
          <a:endParaRPr lang="en-US"/>
        </a:p>
      </dgm:t>
    </dgm:pt>
    <dgm:pt modelId="{FCC4596A-2418-4B31-942A-8E269F1F116C}" type="sibTrans" cxnId="{A23B07DC-C839-4988-B913-09C4D6237496}">
      <dgm:prSet/>
      <dgm:spPr/>
      <dgm:t>
        <a:bodyPr/>
        <a:lstStyle/>
        <a:p>
          <a:endParaRPr lang="en-US"/>
        </a:p>
      </dgm:t>
    </dgm:pt>
    <dgm:pt modelId="{A24DC19D-8D50-47DE-B0DE-2DAE1A83D89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 dirty="0"/>
            <a:t>Economy</a:t>
          </a:r>
        </a:p>
      </dgm:t>
    </dgm:pt>
    <dgm:pt modelId="{3025F7FD-1EDC-4043-BF57-E4D21D2E246C}" type="parTrans" cxnId="{C38CFFB0-90BE-44CC-837E-5FC0FBFE0B52}">
      <dgm:prSet/>
      <dgm:spPr/>
      <dgm:t>
        <a:bodyPr/>
        <a:lstStyle/>
        <a:p>
          <a:endParaRPr lang="en-US"/>
        </a:p>
      </dgm:t>
    </dgm:pt>
    <dgm:pt modelId="{308C3F35-63AC-4154-8A02-BA88BF171ED4}" type="sibTrans" cxnId="{C38CFFB0-90BE-44CC-837E-5FC0FBFE0B52}">
      <dgm:prSet/>
      <dgm:spPr/>
      <dgm:t>
        <a:bodyPr/>
        <a:lstStyle/>
        <a:p>
          <a:endParaRPr lang="en-US"/>
        </a:p>
      </dgm:t>
    </dgm:pt>
    <dgm:pt modelId="{33620359-99BD-4B81-94B9-ACE655A289DC}" type="pres">
      <dgm:prSet presAssocID="{2DCC8E1B-220D-4345-8A37-6D663BDD316A}" presName="root" presStyleCnt="0">
        <dgm:presLayoutVars>
          <dgm:dir/>
          <dgm:resizeHandles val="exact"/>
        </dgm:presLayoutVars>
      </dgm:prSet>
      <dgm:spPr/>
    </dgm:pt>
    <dgm:pt modelId="{68D8DC1A-B71A-4E18-9021-A55FBE04F997}" type="pres">
      <dgm:prSet presAssocID="{4C6DDBFA-97E1-4AD4-B8BB-77B9C1025280}" presName="compNode" presStyleCnt="0"/>
      <dgm:spPr/>
    </dgm:pt>
    <dgm:pt modelId="{8FC8E8D6-675F-47E8-A745-597AD9A3415D}" type="pres">
      <dgm:prSet presAssocID="{4C6DDBFA-97E1-4AD4-B8BB-77B9C1025280}" presName="iconBgRect" presStyleLbl="bgShp" presStyleIdx="0" presStyleCnt="5"/>
      <dgm:spPr>
        <a:solidFill>
          <a:srgbClr val="50BDB4"/>
        </a:solidFill>
      </dgm:spPr>
    </dgm:pt>
    <dgm:pt modelId="{1E1BBD5F-FF37-4FE4-8585-9D99F1A2ECFA}" type="pres">
      <dgm:prSet presAssocID="{4C6DDBFA-97E1-4AD4-B8BB-77B9C102528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ren with solid fill"/>
        </a:ext>
      </dgm:extLst>
    </dgm:pt>
    <dgm:pt modelId="{8A1DCAD1-5ED9-43A7-8671-F71877FB2567}" type="pres">
      <dgm:prSet presAssocID="{4C6DDBFA-97E1-4AD4-B8BB-77B9C1025280}" presName="spaceRect" presStyleCnt="0"/>
      <dgm:spPr/>
    </dgm:pt>
    <dgm:pt modelId="{7C286FA0-C7F8-4A12-A473-CB8FCE98A518}" type="pres">
      <dgm:prSet presAssocID="{4C6DDBFA-97E1-4AD4-B8BB-77B9C1025280}" presName="textRect" presStyleLbl="revTx" presStyleIdx="0" presStyleCnt="5">
        <dgm:presLayoutVars>
          <dgm:chMax val="1"/>
          <dgm:chPref val="1"/>
        </dgm:presLayoutVars>
      </dgm:prSet>
      <dgm:spPr/>
    </dgm:pt>
    <dgm:pt modelId="{6A2E8A99-BE42-4B53-BAFF-DCD08252857D}" type="pres">
      <dgm:prSet presAssocID="{BF8C37AB-B9F0-43D2-A10A-1127EAFE603F}" presName="sibTrans" presStyleCnt="0"/>
      <dgm:spPr/>
    </dgm:pt>
    <dgm:pt modelId="{1462AE5C-7B15-48AA-B144-DE0BFCD001EA}" type="pres">
      <dgm:prSet presAssocID="{75727EB4-412B-49DA-86C6-F3E4988C5ADE}" presName="compNode" presStyleCnt="0"/>
      <dgm:spPr/>
    </dgm:pt>
    <dgm:pt modelId="{C01DA8F4-6BEF-4993-A886-A256AD8BF955}" type="pres">
      <dgm:prSet presAssocID="{75727EB4-412B-49DA-86C6-F3E4988C5ADE}" presName="iconBgRect" presStyleLbl="bgShp" presStyleIdx="1" presStyleCnt="5"/>
      <dgm:spPr>
        <a:solidFill>
          <a:srgbClr val="50BDB4"/>
        </a:solidFill>
      </dgm:spPr>
    </dgm:pt>
    <dgm:pt modelId="{D4221152-B7C1-4162-8FE8-F55BCF6F98DA}" type="pres">
      <dgm:prSet presAssocID="{75727EB4-412B-49DA-86C6-F3E4988C5AD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28C4E9D7-40F1-4543-A549-1570E882CBA6}" type="pres">
      <dgm:prSet presAssocID="{75727EB4-412B-49DA-86C6-F3E4988C5ADE}" presName="spaceRect" presStyleCnt="0"/>
      <dgm:spPr/>
    </dgm:pt>
    <dgm:pt modelId="{02651379-13D3-452F-85C3-5F0478089A48}" type="pres">
      <dgm:prSet presAssocID="{75727EB4-412B-49DA-86C6-F3E4988C5ADE}" presName="textRect" presStyleLbl="revTx" presStyleIdx="1" presStyleCnt="5">
        <dgm:presLayoutVars>
          <dgm:chMax val="1"/>
          <dgm:chPref val="1"/>
        </dgm:presLayoutVars>
      </dgm:prSet>
      <dgm:spPr/>
    </dgm:pt>
    <dgm:pt modelId="{45039A72-A190-4E46-AEEF-5C2D7CA1E6F4}" type="pres">
      <dgm:prSet presAssocID="{DA50D423-9EC5-4E06-B838-3EE0A10C2032}" presName="sibTrans" presStyleCnt="0"/>
      <dgm:spPr/>
    </dgm:pt>
    <dgm:pt modelId="{72B24C60-797A-43B7-B421-19F43F137162}" type="pres">
      <dgm:prSet presAssocID="{DDBF85F1-6354-4540-AF60-A2BE0EE4DF40}" presName="compNode" presStyleCnt="0"/>
      <dgm:spPr/>
    </dgm:pt>
    <dgm:pt modelId="{4BA660FF-B848-435D-BA27-271F1E0398AD}" type="pres">
      <dgm:prSet presAssocID="{DDBF85F1-6354-4540-AF60-A2BE0EE4DF40}" presName="iconBgRect" presStyleLbl="bgShp" presStyleIdx="2" presStyleCnt="5"/>
      <dgm:spPr>
        <a:solidFill>
          <a:srgbClr val="50BDB4"/>
        </a:solidFill>
      </dgm:spPr>
    </dgm:pt>
    <dgm:pt modelId="{54267FA2-32ED-4535-89BB-6C504B421D69}" type="pres">
      <dgm:prSet presAssocID="{DDBF85F1-6354-4540-AF60-A2BE0EE4DF4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 With Lightning And Rain with solid fill"/>
        </a:ext>
      </dgm:extLst>
    </dgm:pt>
    <dgm:pt modelId="{2369A70C-B7AA-43D5-8781-538CFC7A32A0}" type="pres">
      <dgm:prSet presAssocID="{DDBF85F1-6354-4540-AF60-A2BE0EE4DF40}" presName="spaceRect" presStyleCnt="0"/>
      <dgm:spPr/>
    </dgm:pt>
    <dgm:pt modelId="{82328B79-FE69-4B49-96B0-A329F1AD11B7}" type="pres">
      <dgm:prSet presAssocID="{DDBF85F1-6354-4540-AF60-A2BE0EE4DF40}" presName="textRect" presStyleLbl="revTx" presStyleIdx="2" presStyleCnt="5">
        <dgm:presLayoutVars>
          <dgm:chMax val="1"/>
          <dgm:chPref val="1"/>
        </dgm:presLayoutVars>
      </dgm:prSet>
      <dgm:spPr/>
    </dgm:pt>
    <dgm:pt modelId="{8AC99A94-0245-4D76-B154-90661746E8F2}" type="pres">
      <dgm:prSet presAssocID="{337B0364-03D8-4152-A53F-9EB0CEC18CC3}" presName="sibTrans" presStyleCnt="0"/>
      <dgm:spPr/>
    </dgm:pt>
    <dgm:pt modelId="{1A7B47E6-207D-4CB8-8B04-884ED512955E}" type="pres">
      <dgm:prSet presAssocID="{BD182E46-4E9B-492E-B24F-67D82685A708}" presName="compNode" presStyleCnt="0"/>
      <dgm:spPr/>
    </dgm:pt>
    <dgm:pt modelId="{D4034A73-DE7A-4E1E-B07D-241333F83D15}" type="pres">
      <dgm:prSet presAssocID="{BD182E46-4E9B-492E-B24F-67D82685A708}" presName="iconBgRect" presStyleLbl="bgShp" presStyleIdx="3" presStyleCnt="5"/>
      <dgm:spPr>
        <a:solidFill>
          <a:srgbClr val="50BDB4"/>
        </a:solidFill>
      </dgm:spPr>
    </dgm:pt>
    <dgm:pt modelId="{59D9AF2F-3090-4A2C-A304-60928DAB519F}" type="pres">
      <dgm:prSet presAssocID="{BD182E46-4E9B-492E-B24F-67D82685A70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 with solid fill"/>
        </a:ext>
      </dgm:extLst>
    </dgm:pt>
    <dgm:pt modelId="{DEADC168-6B37-4FAA-B359-9159DFC0E5F9}" type="pres">
      <dgm:prSet presAssocID="{BD182E46-4E9B-492E-B24F-67D82685A708}" presName="spaceRect" presStyleCnt="0"/>
      <dgm:spPr/>
    </dgm:pt>
    <dgm:pt modelId="{852D2168-1BDF-4771-A9B2-11B9DAB2CECE}" type="pres">
      <dgm:prSet presAssocID="{BD182E46-4E9B-492E-B24F-67D82685A708}" presName="textRect" presStyleLbl="revTx" presStyleIdx="3" presStyleCnt="5">
        <dgm:presLayoutVars>
          <dgm:chMax val="1"/>
          <dgm:chPref val="1"/>
        </dgm:presLayoutVars>
      </dgm:prSet>
      <dgm:spPr/>
    </dgm:pt>
    <dgm:pt modelId="{0EFB7B59-6A38-49D8-91CD-A9D0A040DC4A}" type="pres">
      <dgm:prSet presAssocID="{FCC4596A-2418-4B31-942A-8E269F1F116C}" presName="sibTrans" presStyleCnt="0"/>
      <dgm:spPr/>
    </dgm:pt>
    <dgm:pt modelId="{FDDBCCF9-D6DE-4866-B38C-9736C7AEF598}" type="pres">
      <dgm:prSet presAssocID="{A24DC19D-8D50-47DE-B0DE-2DAE1A83D896}" presName="compNode" presStyleCnt="0"/>
      <dgm:spPr/>
    </dgm:pt>
    <dgm:pt modelId="{1606D04D-9E55-4B56-87CC-DB5398A67B41}" type="pres">
      <dgm:prSet presAssocID="{A24DC19D-8D50-47DE-B0DE-2DAE1A83D896}" presName="iconBgRect" presStyleLbl="bgShp" presStyleIdx="4" presStyleCnt="5"/>
      <dgm:spPr>
        <a:solidFill>
          <a:srgbClr val="50BDB4"/>
        </a:solidFill>
      </dgm:spPr>
    </dgm:pt>
    <dgm:pt modelId="{0E6FFAD7-675A-42D0-9D4A-6A6A9ECF8297}" type="pres">
      <dgm:prSet presAssocID="{A24DC19D-8D50-47DE-B0DE-2DAE1A83D89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05918A9D-A5E6-4472-B67E-2C4034562124}" type="pres">
      <dgm:prSet presAssocID="{A24DC19D-8D50-47DE-B0DE-2DAE1A83D896}" presName="spaceRect" presStyleCnt="0"/>
      <dgm:spPr/>
    </dgm:pt>
    <dgm:pt modelId="{8F3A7D36-7BF1-41BB-ADF0-DB3376D0B055}" type="pres">
      <dgm:prSet presAssocID="{A24DC19D-8D50-47DE-B0DE-2DAE1A83D89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7006E561-CE50-485B-89BD-51F0D45BF121}" type="presOf" srcId="{75727EB4-412B-49DA-86C6-F3E4988C5ADE}" destId="{02651379-13D3-452F-85C3-5F0478089A48}" srcOrd="0" destOrd="0" presId="urn:microsoft.com/office/officeart/2018/5/layout/IconCircleLabelList"/>
    <dgm:cxn modelId="{4DF7C965-CA6F-4B36-AEF2-101F95C666D0}" type="presOf" srcId="{A24DC19D-8D50-47DE-B0DE-2DAE1A83D896}" destId="{8F3A7D36-7BF1-41BB-ADF0-DB3376D0B055}" srcOrd="0" destOrd="0" presId="urn:microsoft.com/office/officeart/2018/5/layout/IconCircleLabelList"/>
    <dgm:cxn modelId="{D48F2056-A0AB-4EAD-A840-9E7896D0ADD0}" srcId="{2DCC8E1B-220D-4345-8A37-6D663BDD316A}" destId="{4C6DDBFA-97E1-4AD4-B8BB-77B9C1025280}" srcOrd="0" destOrd="0" parTransId="{D9F7D5D8-03CD-4AE3-ABDF-94ECFE508A81}" sibTransId="{BF8C37AB-B9F0-43D2-A10A-1127EAFE603F}"/>
    <dgm:cxn modelId="{8B211E57-AB73-4450-9B13-31CA1BB8917E}" type="presOf" srcId="{4C6DDBFA-97E1-4AD4-B8BB-77B9C1025280}" destId="{7C286FA0-C7F8-4A12-A473-CB8FCE98A518}" srcOrd="0" destOrd="0" presId="urn:microsoft.com/office/officeart/2018/5/layout/IconCircleLabelList"/>
    <dgm:cxn modelId="{C064FC9A-A18A-48C3-8065-AC562E9A1439}" type="presOf" srcId="{BD182E46-4E9B-492E-B24F-67D82685A708}" destId="{852D2168-1BDF-4771-A9B2-11B9DAB2CECE}" srcOrd="0" destOrd="0" presId="urn:microsoft.com/office/officeart/2018/5/layout/IconCircleLabelList"/>
    <dgm:cxn modelId="{C38CFFB0-90BE-44CC-837E-5FC0FBFE0B52}" srcId="{2DCC8E1B-220D-4345-8A37-6D663BDD316A}" destId="{A24DC19D-8D50-47DE-B0DE-2DAE1A83D896}" srcOrd="4" destOrd="0" parTransId="{3025F7FD-1EDC-4043-BF57-E4D21D2E246C}" sibTransId="{308C3F35-63AC-4154-8A02-BA88BF171ED4}"/>
    <dgm:cxn modelId="{1DE901C3-E10C-45DC-9651-09A8AC24FAAF}" type="presOf" srcId="{2DCC8E1B-220D-4345-8A37-6D663BDD316A}" destId="{33620359-99BD-4B81-94B9-ACE655A289DC}" srcOrd="0" destOrd="0" presId="urn:microsoft.com/office/officeart/2018/5/layout/IconCircleLabelList"/>
    <dgm:cxn modelId="{A23B07DC-C839-4988-B913-09C4D6237496}" srcId="{2DCC8E1B-220D-4345-8A37-6D663BDD316A}" destId="{BD182E46-4E9B-492E-B24F-67D82685A708}" srcOrd="3" destOrd="0" parTransId="{98A13ABC-E378-4864-B284-24E84630BE6E}" sibTransId="{FCC4596A-2418-4B31-942A-8E269F1F116C}"/>
    <dgm:cxn modelId="{236429E4-6119-42C7-B243-07EFFE00D0D2}" srcId="{2DCC8E1B-220D-4345-8A37-6D663BDD316A}" destId="{75727EB4-412B-49DA-86C6-F3E4988C5ADE}" srcOrd="1" destOrd="0" parTransId="{0634DF45-5233-447A-93E9-5FAA580C4814}" sibTransId="{DA50D423-9EC5-4E06-B838-3EE0A10C2032}"/>
    <dgm:cxn modelId="{0B9134E7-4C89-4C98-84E0-3213B9AC0C94}" type="presOf" srcId="{DDBF85F1-6354-4540-AF60-A2BE0EE4DF40}" destId="{82328B79-FE69-4B49-96B0-A329F1AD11B7}" srcOrd="0" destOrd="0" presId="urn:microsoft.com/office/officeart/2018/5/layout/IconCircleLabelList"/>
    <dgm:cxn modelId="{ADB785FE-7133-4632-862B-1C8011039359}" srcId="{2DCC8E1B-220D-4345-8A37-6D663BDD316A}" destId="{DDBF85F1-6354-4540-AF60-A2BE0EE4DF40}" srcOrd="2" destOrd="0" parTransId="{895279AE-7E95-4BEF-B192-E5AF2AB8642B}" sibTransId="{337B0364-03D8-4152-A53F-9EB0CEC18CC3}"/>
    <dgm:cxn modelId="{0513BA95-AC0B-4EFE-AA5B-A95A2310386D}" type="presParOf" srcId="{33620359-99BD-4B81-94B9-ACE655A289DC}" destId="{68D8DC1A-B71A-4E18-9021-A55FBE04F997}" srcOrd="0" destOrd="0" presId="urn:microsoft.com/office/officeart/2018/5/layout/IconCircleLabelList"/>
    <dgm:cxn modelId="{738C5A2A-23E3-4181-AFF7-1D44B488E489}" type="presParOf" srcId="{68D8DC1A-B71A-4E18-9021-A55FBE04F997}" destId="{8FC8E8D6-675F-47E8-A745-597AD9A3415D}" srcOrd="0" destOrd="0" presId="urn:microsoft.com/office/officeart/2018/5/layout/IconCircleLabelList"/>
    <dgm:cxn modelId="{1BF00453-76CB-45D6-8BA1-4DA73D1E23D4}" type="presParOf" srcId="{68D8DC1A-B71A-4E18-9021-A55FBE04F997}" destId="{1E1BBD5F-FF37-4FE4-8585-9D99F1A2ECFA}" srcOrd="1" destOrd="0" presId="urn:microsoft.com/office/officeart/2018/5/layout/IconCircleLabelList"/>
    <dgm:cxn modelId="{B28B11A0-C3D0-41B6-BA66-049337AEEEAB}" type="presParOf" srcId="{68D8DC1A-B71A-4E18-9021-A55FBE04F997}" destId="{8A1DCAD1-5ED9-43A7-8671-F71877FB2567}" srcOrd="2" destOrd="0" presId="urn:microsoft.com/office/officeart/2018/5/layout/IconCircleLabelList"/>
    <dgm:cxn modelId="{896D5961-8085-4461-A3D1-D32C3092FF9F}" type="presParOf" srcId="{68D8DC1A-B71A-4E18-9021-A55FBE04F997}" destId="{7C286FA0-C7F8-4A12-A473-CB8FCE98A518}" srcOrd="3" destOrd="0" presId="urn:microsoft.com/office/officeart/2018/5/layout/IconCircleLabelList"/>
    <dgm:cxn modelId="{11686BDC-2FD1-4389-B572-1D8EB8698F9F}" type="presParOf" srcId="{33620359-99BD-4B81-94B9-ACE655A289DC}" destId="{6A2E8A99-BE42-4B53-BAFF-DCD08252857D}" srcOrd="1" destOrd="0" presId="urn:microsoft.com/office/officeart/2018/5/layout/IconCircleLabelList"/>
    <dgm:cxn modelId="{22913147-0143-4A42-801A-23CD2E58980A}" type="presParOf" srcId="{33620359-99BD-4B81-94B9-ACE655A289DC}" destId="{1462AE5C-7B15-48AA-B144-DE0BFCD001EA}" srcOrd="2" destOrd="0" presId="urn:microsoft.com/office/officeart/2018/5/layout/IconCircleLabelList"/>
    <dgm:cxn modelId="{C9224B95-7BA2-464C-8F0C-220A078EBDC5}" type="presParOf" srcId="{1462AE5C-7B15-48AA-B144-DE0BFCD001EA}" destId="{C01DA8F4-6BEF-4993-A886-A256AD8BF955}" srcOrd="0" destOrd="0" presId="urn:microsoft.com/office/officeart/2018/5/layout/IconCircleLabelList"/>
    <dgm:cxn modelId="{9E9AD385-3D37-45B1-880B-391AE9B27DFB}" type="presParOf" srcId="{1462AE5C-7B15-48AA-B144-DE0BFCD001EA}" destId="{D4221152-B7C1-4162-8FE8-F55BCF6F98DA}" srcOrd="1" destOrd="0" presId="urn:microsoft.com/office/officeart/2018/5/layout/IconCircleLabelList"/>
    <dgm:cxn modelId="{D781F9F4-98F9-44B3-B838-E71CBEA84F90}" type="presParOf" srcId="{1462AE5C-7B15-48AA-B144-DE0BFCD001EA}" destId="{28C4E9D7-40F1-4543-A549-1570E882CBA6}" srcOrd="2" destOrd="0" presId="urn:microsoft.com/office/officeart/2018/5/layout/IconCircleLabelList"/>
    <dgm:cxn modelId="{B7F6957D-7881-4919-8673-403FA895404D}" type="presParOf" srcId="{1462AE5C-7B15-48AA-B144-DE0BFCD001EA}" destId="{02651379-13D3-452F-85C3-5F0478089A48}" srcOrd="3" destOrd="0" presId="urn:microsoft.com/office/officeart/2018/5/layout/IconCircleLabelList"/>
    <dgm:cxn modelId="{BD8B3A3C-FBDD-4114-BB86-544936946E87}" type="presParOf" srcId="{33620359-99BD-4B81-94B9-ACE655A289DC}" destId="{45039A72-A190-4E46-AEEF-5C2D7CA1E6F4}" srcOrd="3" destOrd="0" presId="urn:microsoft.com/office/officeart/2018/5/layout/IconCircleLabelList"/>
    <dgm:cxn modelId="{4FC58B7C-6802-4EEF-8FB8-8AB8309A100C}" type="presParOf" srcId="{33620359-99BD-4B81-94B9-ACE655A289DC}" destId="{72B24C60-797A-43B7-B421-19F43F137162}" srcOrd="4" destOrd="0" presId="urn:microsoft.com/office/officeart/2018/5/layout/IconCircleLabelList"/>
    <dgm:cxn modelId="{3F6DA298-B55B-4466-A164-A32698DF5EC9}" type="presParOf" srcId="{72B24C60-797A-43B7-B421-19F43F137162}" destId="{4BA660FF-B848-435D-BA27-271F1E0398AD}" srcOrd="0" destOrd="0" presId="urn:microsoft.com/office/officeart/2018/5/layout/IconCircleLabelList"/>
    <dgm:cxn modelId="{6D3D4F15-DB87-4D44-B35C-C2754592E98B}" type="presParOf" srcId="{72B24C60-797A-43B7-B421-19F43F137162}" destId="{54267FA2-32ED-4535-89BB-6C504B421D69}" srcOrd="1" destOrd="0" presId="urn:microsoft.com/office/officeart/2018/5/layout/IconCircleLabelList"/>
    <dgm:cxn modelId="{6AFA75D9-AE2A-472C-A7AD-335ACE6716EA}" type="presParOf" srcId="{72B24C60-797A-43B7-B421-19F43F137162}" destId="{2369A70C-B7AA-43D5-8781-538CFC7A32A0}" srcOrd="2" destOrd="0" presId="urn:microsoft.com/office/officeart/2018/5/layout/IconCircleLabelList"/>
    <dgm:cxn modelId="{58D76A18-A417-4FEF-879E-2030F82E8A85}" type="presParOf" srcId="{72B24C60-797A-43B7-B421-19F43F137162}" destId="{82328B79-FE69-4B49-96B0-A329F1AD11B7}" srcOrd="3" destOrd="0" presId="urn:microsoft.com/office/officeart/2018/5/layout/IconCircleLabelList"/>
    <dgm:cxn modelId="{F220D8E2-DDE2-44CB-BE12-DD2CBEFFBACD}" type="presParOf" srcId="{33620359-99BD-4B81-94B9-ACE655A289DC}" destId="{8AC99A94-0245-4D76-B154-90661746E8F2}" srcOrd="5" destOrd="0" presId="urn:microsoft.com/office/officeart/2018/5/layout/IconCircleLabelList"/>
    <dgm:cxn modelId="{B22BA05E-054C-4546-8E14-05B3AABE663C}" type="presParOf" srcId="{33620359-99BD-4B81-94B9-ACE655A289DC}" destId="{1A7B47E6-207D-4CB8-8B04-884ED512955E}" srcOrd="6" destOrd="0" presId="urn:microsoft.com/office/officeart/2018/5/layout/IconCircleLabelList"/>
    <dgm:cxn modelId="{4028271F-965F-4C87-9AF6-794409503866}" type="presParOf" srcId="{1A7B47E6-207D-4CB8-8B04-884ED512955E}" destId="{D4034A73-DE7A-4E1E-B07D-241333F83D15}" srcOrd="0" destOrd="0" presId="urn:microsoft.com/office/officeart/2018/5/layout/IconCircleLabelList"/>
    <dgm:cxn modelId="{FECC4C82-BF49-4891-9414-4A03A027D018}" type="presParOf" srcId="{1A7B47E6-207D-4CB8-8B04-884ED512955E}" destId="{59D9AF2F-3090-4A2C-A304-60928DAB519F}" srcOrd="1" destOrd="0" presId="urn:microsoft.com/office/officeart/2018/5/layout/IconCircleLabelList"/>
    <dgm:cxn modelId="{B138D263-EEE6-4BD1-B554-7F43C4C19D01}" type="presParOf" srcId="{1A7B47E6-207D-4CB8-8B04-884ED512955E}" destId="{DEADC168-6B37-4FAA-B359-9159DFC0E5F9}" srcOrd="2" destOrd="0" presId="urn:microsoft.com/office/officeart/2018/5/layout/IconCircleLabelList"/>
    <dgm:cxn modelId="{2AF5FEC9-0D68-4C71-BC87-A25660EC14C4}" type="presParOf" srcId="{1A7B47E6-207D-4CB8-8B04-884ED512955E}" destId="{852D2168-1BDF-4771-A9B2-11B9DAB2CECE}" srcOrd="3" destOrd="0" presId="urn:microsoft.com/office/officeart/2018/5/layout/IconCircleLabelList"/>
    <dgm:cxn modelId="{842FE541-3BA3-4C44-BB60-899D303445B0}" type="presParOf" srcId="{33620359-99BD-4B81-94B9-ACE655A289DC}" destId="{0EFB7B59-6A38-49D8-91CD-A9D0A040DC4A}" srcOrd="7" destOrd="0" presId="urn:microsoft.com/office/officeart/2018/5/layout/IconCircleLabelList"/>
    <dgm:cxn modelId="{40BDEE12-567D-4802-B489-032B1A416D52}" type="presParOf" srcId="{33620359-99BD-4B81-94B9-ACE655A289DC}" destId="{FDDBCCF9-D6DE-4866-B38C-9736C7AEF598}" srcOrd="8" destOrd="0" presId="urn:microsoft.com/office/officeart/2018/5/layout/IconCircleLabelList"/>
    <dgm:cxn modelId="{CD8D2651-6DC0-4627-969D-A2CB01A84F60}" type="presParOf" srcId="{FDDBCCF9-D6DE-4866-B38C-9736C7AEF598}" destId="{1606D04D-9E55-4B56-87CC-DB5398A67B41}" srcOrd="0" destOrd="0" presId="urn:microsoft.com/office/officeart/2018/5/layout/IconCircleLabelList"/>
    <dgm:cxn modelId="{C35DA0B3-FACB-44AC-A19C-ED8E0865EB41}" type="presParOf" srcId="{FDDBCCF9-D6DE-4866-B38C-9736C7AEF598}" destId="{0E6FFAD7-675A-42D0-9D4A-6A6A9ECF8297}" srcOrd="1" destOrd="0" presId="urn:microsoft.com/office/officeart/2018/5/layout/IconCircleLabelList"/>
    <dgm:cxn modelId="{3F60AF39-2E05-48C3-BE37-F228B0D2CC56}" type="presParOf" srcId="{FDDBCCF9-D6DE-4866-B38C-9736C7AEF598}" destId="{05918A9D-A5E6-4472-B67E-2C4034562124}" srcOrd="2" destOrd="0" presId="urn:microsoft.com/office/officeart/2018/5/layout/IconCircleLabelList"/>
    <dgm:cxn modelId="{A49733BB-C036-43FC-9F06-9BCF28630088}" type="presParOf" srcId="{FDDBCCF9-D6DE-4866-B38C-9736C7AEF598}" destId="{8F3A7D36-7BF1-41BB-ADF0-DB3376D0B05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B06E6-A3D1-4B09-B2D7-B2B734C01113}">
      <dsp:nvSpPr>
        <dsp:cNvPr id="0" name=""/>
        <dsp:cNvSpPr/>
      </dsp:nvSpPr>
      <dsp:spPr>
        <a:xfrm>
          <a:off x="13734" y="465210"/>
          <a:ext cx="787192" cy="787192"/>
        </a:xfrm>
        <a:prstGeom prst="ellipse">
          <a:avLst/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87E339-0922-4566-A0A1-E874B7B94C35}">
      <dsp:nvSpPr>
        <dsp:cNvPr id="0" name=""/>
        <dsp:cNvSpPr/>
      </dsp:nvSpPr>
      <dsp:spPr>
        <a:xfrm>
          <a:off x="179045" y="630521"/>
          <a:ext cx="456571" cy="4565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55D94D-C4B9-48A9-B251-DF0B98A36DB3}">
      <dsp:nvSpPr>
        <dsp:cNvPr id="0" name=""/>
        <dsp:cNvSpPr/>
      </dsp:nvSpPr>
      <dsp:spPr>
        <a:xfrm>
          <a:off x="969612" y="465210"/>
          <a:ext cx="1855526" cy="787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Land use assumptions</a:t>
          </a:r>
        </a:p>
      </dsp:txBody>
      <dsp:txXfrm>
        <a:off x="969612" y="465210"/>
        <a:ext cx="1855526" cy="787192"/>
      </dsp:txXfrm>
    </dsp:sp>
    <dsp:sp modelId="{C3BE9F1C-94F1-46A5-9FFF-68F28117C3A3}">
      <dsp:nvSpPr>
        <dsp:cNvPr id="0" name=""/>
        <dsp:cNvSpPr/>
      </dsp:nvSpPr>
      <dsp:spPr>
        <a:xfrm>
          <a:off x="3148449" y="465210"/>
          <a:ext cx="787192" cy="787192"/>
        </a:xfrm>
        <a:prstGeom prst="ellipse">
          <a:avLst/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5044C7-D17C-4AC0-B617-99000B309E86}">
      <dsp:nvSpPr>
        <dsp:cNvPr id="0" name=""/>
        <dsp:cNvSpPr/>
      </dsp:nvSpPr>
      <dsp:spPr>
        <a:xfrm>
          <a:off x="3313760" y="630521"/>
          <a:ext cx="456571" cy="4565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6DEE50-A0FE-4A8B-8EF4-4ACE11F8D67B}">
      <dsp:nvSpPr>
        <dsp:cNvPr id="0" name=""/>
        <dsp:cNvSpPr/>
      </dsp:nvSpPr>
      <dsp:spPr>
        <a:xfrm>
          <a:off x="4104326" y="465210"/>
          <a:ext cx="1855526" cy="787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State-owned transportation facility analysis</a:t>
          </a:r>
        </a:p>
      </dsp:txBody>
      <dsp:txXfrm>
        <a:off x="4104326" y="465210"/>
        <a:ext cx="1855526" cy="787192"/>
      </dsp:txXfrm>
    </dsp:sp>
    <dsp:sp modelId="{088205A6-4BCE-4717-9BB0-6F5679DE3B2C}">
      <dsp:nvSpPr>
        <dsp:cNvPr id="0" name=""/>
        <dsp:cNvSpPr/>
      </dsp:nvSpPr>
      <dsp:spPr>
        <a:xfrm>
          <a:off x="6283164" y="465210"/>
          <a:ext cx="787192" cy="787192"/>
        </a:xfrm>
        <a:prstGeom prst="ellipse">
          <a:avLst/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42E2C0-F944-465C-8580-45831B649AC0}">
      <dsp:nvSpPr>
        <dsp:cNvPr id="0" name=""/>
        <dsp:cNvSpPr/>
      </dsp:nvSpPr>
      <dsp:spPr>
        <a:xfrm>
          <a:off x="6448475" y="630521"/>
          <a:ext cx="456571" cy="4565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C4E84C-9BC8-471A-955A-100A73ADE365}">
      <dsp:nvSpPr>
        <dsp:cNvPr id="0" name=""/>
        <dsp:cNvSpPr/>
      </dsp:nvSpPr>
      <dsp:spPr>
        <a:xfrm>
          <a:off x="7239041" y="465210"/>
          <a:ext cx="1855526" cy="787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Facility and service needs</a:t>
          </a:r>
        </a:p>
      </dsp:txBody>
      <dsp:txXfrm>
        <a:off x="7239041" y="465210"/>
        <a:ext cx="1855526" cy="787192"/>
      </dsp:txXfrm>
    </dsp:sp>
    <dsp:sp modelId="{60307B20-6EF6-499F-8FA5-AC64B12B2C78}">
      <dsp:nvSpPr>
        <dsp:cNvPr id="0" name=""/>
        <dsp:cNvSpPr/>
      </dsp:nvSpPr>
      <dsp:spPr>
        <a:xfrm>
          <a:off x="13734" y="2100343"/>
          <a:ext cx="787192" cy="787192"/>
        </a:xfrm>
        <a:prstGeom prst="ellipse">
          <a:avLst/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379F7D-95D8-4D32-8445-CDAB108A3A80}">
      <dsp:nvSpPr>
        <dsp:cNvPr id="0" name=""/>
        <dsp:cNvSpPr/>
      </dsp:nvSpPr>
      <dsp:spPr>
        <a:xfrm>
          <a:off x="179045" y="2265654"/>
          <a:ext cx="456571" cy="4565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380C48-F964-4ACE-9CB1-83E6EAE6ABA4}">
      <dsp:nvSpPr>
        <dsp:cNvPr id="0" name=""/>
        <dsp:cNvSpPr/>
      </dsp:nvSpPr>
      <dsp:spPr>
        <a:xfrm>
          <a:off x="969612" y="2100343"/>
          <a:ext cx="1855526" cy="787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Funding analysis</a:t>
          </a:r>
        </a:p>
      </dsp:txBody>
      <dsp:txXfrm>
        <a:off x="969612" y="2100343"/>
        <a:ext cx="1855526" cy="787192"/>
      </dsp:txXfrm>
    </dsp:sp>
    <dsp:sp modelId="{0ACBF349-B6DB-42B1-91A3-680A5622C6F7}">
      <dsp:nvSpPr>
        <dsp:cNvPr id="0" name=""/>
        <dsp:cNvSpPr/>
      </dsp:nvSpPr>
      <dsp:spPr>
        <a:xfrm>
          <a:off x="3148449" y="2100343"/>
          <a:ext cx="787192" cy="787192"/>
        </a:xfrm>
        <a:prstGeom prst="ellipse">
          <a:avLst/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BB6D5B-935C-4362-A61B-E1BA313A9A9D}">
      <dsp:nvSpPr>
        <dsp:cNvPr id="0" name=""/>
        <dsp:cNvSpPr/>
      </dsp:nvSpPr>
      <dsp:spPr>
        <a:xfrm>
          <a:off x="3313760" y="2265654"/>
          <a:ext cx="456571" cy="45657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DB38BB-CB35-4BB4-915A-6A0E3F1ADF29}">
      <dsp:nvSpPr>
        <dsp:cNvPr id="0" name=""/>
        <dsp:cNvSpPr/>
      </dsp:nvSpPr>
      <dsp:spPr>
        <a:xfrm>
          <a:off x="4104326" y="2100343"/>
          <a:ext cx="1855526" cy="787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Intergovernmental coordination efforts</a:t>
          </a:r>
        </a:p>
      </dsp:txBody>
      <dsp:txXfrm>
        <a:off x="4104326" y="2100343"/>
        <a:ext cx="1855526" cy="787192"/>
      </dsp:txXfrm>
    </dsp:sp>
    <dsp:sp modelId="{4BFB2523-DB5E-4463-83BA-017C295DA29C}">
      <dsp:nvSpPr>
        <dsp:cNvPr id="0" name=""/>
        <dsp:cNvSpPr/>
      </dsp:nvSpPr>
      <dsp:spPr>
        <a:xfrm>
          <a:off x="6283164" y="2100343"/>
          <a:ext cx="787192" cy="787192"/>
        </a:xfrm>
        <a:prstGeom prst="ellipse">
          <a:avLst/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89FCBC-DD9E-4C90-9E57-25518C440C22}">
      <dsp:nvSpPr>
        <dsp:cNvPr id="0" name=""/>
        <dsp:cNvSpPr/>
      </dsp:nvSpPr>
      <dsp:spPr>
        <a:xfrm>
          <a:off x="6448475" y="2265654"/>
          <a:ext cx="456571" cy="45657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64910-7862-4181-B31E-EB9E9E6A40FC}">
      <dsp:nvSpPr>
        <dsp:cNvPr id="0" name=""/>
        <dsp:cNvSpPr/>
      </dsp:nvSpPr>
      <dsp:spPr>
        <a:xfrm>
          <a:off x="7239041" y="2100343"/>
          <a:ext cx="1855526" cy="787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Demand management strategies</a:t>
          </a:r>
        </a:p>
      </dsp:txBody>
      <dsp:txXfrm>
        <a:off x="7239041" y="2100343"/>
        <a:ext cx="1855526" cy="787192"/>
      </dsp:txXfrm>
    </dsp:sp>
    <dsp:sp modelId="{89118531-A8D7-4648-B14A-90F04139B007}">
      <dsp:nvSpPr>
        <dsp:cNvPr id="0" name=""/>
        <dsp:cNvSpPr/>
      </dsp:nvSpPr>
      <dsp:spPr>
        <a:xfrm>
          <a:off x="13734" y="3735476"/>
          <a:ext cx="787192" cy="787192"/>
        </a:xfrm>
        <a:prstGeom prst="ellipse">
          <a:avLst/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05567-176E-4994-991B-E4881A612756}">
      <dsp:nvSpPr>
        <dsp:cNvPr id="0" name=""/>
        <dsp:cNvSpPr/>
      </dsp:nvSpPr>
      <dsp:spPr>
        <a:xfrm>
          <a:off x="179045" y="3900786"/>
          <a:ext cx="456571" cy="456571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1BB43D-680A-4069-948F-4C32B9E9EA69}">
      <dsp:nvSpPr>
        <dsp:cNvPr id="0" name=""/>
        <dsp:cNvSpPr/>
      </dsp:nvSpPr>
      <dsp:spPr>
        <a:xfrm>
          <a:off x="969612" y="3735476"/>
          <a:ext cx="1855526" cy="787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Multimodal transportation analysis</a:t>
          </a:r>
        </a:p>
      </dsp:txBody>
      <dsp:txXfrm>
        <a:off x="969612" y="3735476"/>
        <a:ext cx="1855526" cy="787192"/>
      </dsp:txXfrm>
    </dsp:sp>
    <dsp:sp modelId="{B7F0F60B-C2C8-46A8-B019-CCAE925D6B55}">
      <dsp:nvSpPr>
        <dsp:cNvPr id="0" name=""/>
        <dsp:cNvSpPr/>
      </dsp:nvSpPr>
      <dsp:spPr>
        <a:xfrm>
          <a:off x="3148449" y="3735476"/>
          <a:ext cx="787192" cy="787192"/>
        </a:xfrm>
        <a:prstGeom prst="ellipse">
          <a:avLst/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BEB544-DEA2-4FC1-A0BD-47BB183870ED}">
      <dsp:nvSpPr>
        <dsp:cNvPr id="0" name=""/>
        <dsp:cNvSpPr/>
      </dsp:nvSpPr>
      <dsp:spPr>
        <a:xfrm>
          <a:off x="3313760" y="3900786"/>
          <a:ext cx="456571" cy="456571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4722DD-4933-4FA3-9F30-2B4FC0E00CF2}">
      <dsp:nvSpPr>
        <dsp:cNvPr id="0" name=""/>
        <dsp:cNvSpPr/>
      </dsp:nvSpPr>
      <dsp:spPr>
        <a:xfrm>
          <a:off x="4104326" y="3735476"/>
          <a:ext cx="1855526" cy="787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Community engagement</a:t>
          </a:r>
        </a:p>
      </dsp:txBody>
      <dsp:txXfrm>
        <a:off x="4104326" y="3735476"/>
        <a:ext cx="1855526" cy="787192"/>
      </dsp:txXfrm>
    </dsp:sp>
    <dsp:sp modelId="{23698080-C96D-4F4C-839B-0C27175AB2AE}">
      <dsp:nvSpPr>
        <dsp:cNvPr id="0" name=""/>
        <dsp:cNvSpPr/>
      </dsp:nvSpPr>
      <dsp:spPr>
        <a:xfrm>
          <a:off x="6283164" y="3735476"/>
          <a:ext cx="787192" cy="787192"/>
        </a:xfrm>
        <a:prstGeom prst="ellipse">
          <a:avLst/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F6A8E-D695-46DE-B757-46BEAEA13152}">
      <dsp:nvSpPr>
        <dsp:cNvPr id="0" name=""/>
        <dsp:cNvSpPr/>
      </dsp:nvSpPr>
      <dsp:spPr>
        <a:xfrm>
          <a:off x="6448475" y="3900786"/>
          <a:ext cx="456571" cy="456571"/>
        </a:xfrm>
        <a:prstGeom prst="rect">
          <a:avLst/>
        </a:prstGeom>
        <a:blipFill>
          <a:blip xmlns:r="http://schemas.openxmlformats.org/officeDocument/2006/relationships"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100712-7EDC-494A-9F0B-5EEF107ED892}">
      <dsp:nvSpPr>
        <dsp:cNvPr id="0" name=""/>
        <dsp:cNvSpPr/>
      </dsp:nvSpPr>
      <dsp:spPr>
        <a:xfrm>
          <a:off x="7239041" y="3735476"/>
          <a:ext cx="1855526" cy="787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ADA Transition Plan</a:t>
          </a:r>
        </a:p>
      </dsp:txBody>
      <dsp:txXfrm>
        <a:off x="7239041" y="3735476"/>
        <a:ext cx="1855526" cy="787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4DD14-8932-4C38-BD1F-E608ADCAD15A}">
      <dsp:nvSpPr>
        <dsp:cNvPr id="0" name=""/>
        <dsp:cNvSpPr/>
      </dsp:nvSpPr>
      <dsp:spPr>
        <a:xfrm>
          <a:off x="0" y="1224"/>
          <a:ext cx="7645925" cy="521873"/>
        </a:xfrm>
        <a:prstGeom prst="roundRect">
          <a:avLst>
            <a:gd name="adj" fmla="val 10000"/>
          </a:avLst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B7BEA-2BDD-4EC3-BB1B-A0B7CA8FC512}">
      <dsp:nvSpPr>
        <dsp:cNvPr id="0" name=""/>
        <dsp:cNvSpPr/>
      </dsp:nvSpPr>
      <dsp:spPr>
        <a:xfrm>
          <a:off x="157866" y="118646"/>
          <a:ext cx="287030" cy="2870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1AC29-A5D5-4C33-80DF-825E62CD9910}">
      <dsp:nvSpPr>
        <dsp:cNvPr id="0" name=""/>
        <dsp:cNvSpPr/>
      </dsp:nvSpPr>
      <dsp:spPr>
        <a:xfrm>
          <a:off x="602764" y="1224"/>
          <a:ext cx="7043160" cy="521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32" tIns="55232" rIns="55232" bIns="5523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Safety – The Safety System Approach</a:t>
          </a:r>
        </a:p>
      </dsp:txBody>
      <dsp:txXfrm>
        <a:off x="602764" y="1224"/>
        <a:ext cx="7043160" cy="521873"/>
      </dsp:txXfrm>
    </dsp:sp>
    <dsp:sp modelId="{AD1B60B9-FE76-4039-9E74-67C809666621}">
      <dsp:nvSpPr>
        <dsp:cNvPr id="0" name=""/>
        <dsp:cNvSpPr/>
      </dsp:nvSpPr>
      <dsp:spPr>
        <a:xfrm>
          <a:off x="0" y="653567"/>
          <a:ext cx="7645925" cy="521873"/>
        </a:xfrm>
        <a:prstGeom prst="roundRect">
          <a:avLst>
            <a:gd name="adj" fmla="val 10000"/>
          </a:avLst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15D43B-B0D3-4B94-B422-A58EC76428ED}">
      <dsp:nvSpPr>
        <dsp:cNvPr id="0" name=""/>
        <dsp:cNvSpPr/>
      </dsp:nvSpPr>
      <dsp:spPr>
        <a:xfrm>
          <a:off x="157866" y="770988"/>
          <a:ext cx="287030" cy="2870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DB754-B873-4CBE-870E-A802A88D1BE6}">
      <dsp:nvSpPr>
        <dsp:cNvPr id="0" name=""/>
        <dsp:cNvSpPr/>
      </dsp:nvSpPr>
      <dsp:spPr>
        <a:xfrm>
          <a:off x="602764" y="653567"/>
          <a:ext cx="7043160" cy="521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32" tIns="55232" rIns="55232" bIns="5523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Multimodal Considerations &amp; MMLOS</a:t>
          </a:r>
        </a:p>
      </dsp:txBody>
      <dsp:txXfrm>
        <a:off x="602764" y="653567"/>
        <a:ext cx="7043160" cy="521873"/>
      </dsp:txXfrm>
    </dsp:sp>
    <dsp:sp modelId="{06759B1E-9E27-4305-8CB0-880041448902}">
      <dsp:nvSpPr>
        <dsp:cNvPr id="0" name=""/>
        <dsp:cNvSpPr/>
      </dsp:nvSpPr>
      <dsp:spPr>
        <a:xfrm>
          <a:off x="0" y="1305909"/>
          <a:ext cx="7645925" cy="521873"/>
        </a:xfrm>
        <a:prstGeom prst="roundRect">
          <a:avLst>
            <a:gd name="adj" fmla="val 10000"/>
          </a:avLst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2DA37-F15E-4FCC-BD6C-C7CAC24A8AFA}">
      <dsp:nvSpPr>
        <dsp:cNvPr id="0" name=""/>
        <dsp:cNvSpPr/>
      </dsp:nvSpPr>
      <dsp:spPr>
        <a:xfrm>
          <a:off x="65437" y="1459861"/>
          <a:ext cx="287030" cy="2870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58246-CBA3-4D74-81D2-EC150320C634}">
      <dsp:nvSpPr>
        <dsp:cNvPr id="0" name=""/>
        <dsp:cNvSpPr/>
      </dsp:nvSpPr>
      <dsp:spPr>
        <a:xfrm>
          <a:off x="602764" y="1305909"/>
          <a:ext cx="7043160" cy="521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32" tIns="55232" rIns="55232" bIns="5523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 Congestion (Operations)</a:t>
          </a:r>
        </a:p>
      </dsp:txBody>
      <dsp:txXfrm>
        <a:off x="602764" y="1305909"/>
        <a:ext cx="7043160" cy="521873"/>
      </dsp:txXfrm>
    </dsp:sp>
    <dsp:sp modelId="{AC61153E-62AA-4B18-A1BA-B1CEEA4B94AE}">
      <dsp:nvSpPr>
        <dsp:cNvPr id="0" name=""/>
        <dsp:cNvSpPr/>
      </dsp:nvSpPr>
      <dsp:spPr>
        <a:xfrm>
          <a:off x="0" y="1958251"/>
          <a:ext cx="7645925" cy="521873"/>
        </a:xfrm>
        <a:prstGeom prst="roundRect">
          <a:avLst>
            <a:gd name="adj" fmla="val 10000"/>
          </a:avLst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246AE-64DB-4895-97C3-A62AAD8406AB}">
      <dsp:nvSpPr>
        <dsp:cNvPr id="0" name=""/>
        <dsp:cNvSpPr/>
      </dsp:nvSpPr>
      <dsp:spPr>
        <a:xfrm>
          <a:off x="157866" y="2075673"/>
          <a:ext cx="287030" cy="2870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5166EA-40F0-4E11-87A8-ED48252C11DC}">
      <dsp:nvSpPr>
        <dsp:cNvPr id="0" name=""/>
        <dsp:cNvSpPr/>
      </dsp:nvSpPr>
      <dsp:spPr>
        <a:xfrm>
          <a:off x="602764" y="1958251"/>
          <a:ext cx="7043160" cy="521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32" tIns="55232" rIns="55232" bIns="5523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Complete Streets</a:t>
          </a:r>
        </a:p>
      </dsp:txBody>
      <dsp:txXfrm>
        <a:off x="602764" y="1958251"/>
        <a:ext cx="7043160" cy="521873"/>
      </dsp:txXfrm>
    </dsp:sp>
    <dsp:sp modelId="{E35FDAC9-D07C-4792-9DB8-31CE77EF53D8}">
      <dsp:nvSpPr>
        <dsp:cNvPr id="0" name=""/>
        <dsp:cNvSpPr/>
      </dsp:nvSpPr>
      <dsp:spPr>
        <a:xfrm>
          <a:off x="0" y="2610594"/>
          <a:ext cx="7645925" cy="521873"/>
        </a:xfrm>
        <a:prstGeom prst="roundRect">
          <a:avLst>
            <a:gd name="adj" fmla="val 10000"/>
          </a:avLst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346B7-A1ED-454D-81B7-6F3782A14638}">
      <dsp:nvSpPr>
        <dsp:cNvPr id="0" name=""/>
        <dsp:cNvSpPr/>
      </dsp:nvSpPr>
      <dsp:spPr>
        <a:xfrm>
          <a:off x="157866" y="2728015"/>
          <a:ext cx="287030" cy="28703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06C73-DE48-4A59-9B7C-5922C1A2C72D}">
      <dsp:nvSpPr>
        <dsp:cNvPr id="0" name=""/>
        <dsp:cNvSpPr/>
      </dsp:nvSpPr>
      <dsp:spPr>
        <a:xfrm>
          <a:off x="602764" y="2610594"/>
          <a:ext cx="7043160" cy="521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32" tIns="55232" rIns="55232" bIns="5523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State of Good Repair</a:t>
          </a:r>
        </a:p>
      </dsp:txBody>
      <dsp:txXfrm>
        <a:off x="602764" y="2610594"/>
        <a:ext cx="7043160" cy="521873"/>
      </dsp:txXfrm>
    </dsp:sp>
    <dsp:sp modelId="{86C5F2A6-8ECA-448B-A103-743A44A74C07}">
      <dsp:nvSpPr>
        <dsp:cNvPr id="0" name=""/>
        <dsp:cNvSpPr/>
      </dsp:nvSpPr>
      <dsp:spPr>
        <a:xfrm>
          <a:off x="0" y="3262936"/>
          <a:ext cx="7645925" cy="521873"/>
        </a:xfrm>
        <a:prstGeom prst="roundRect">
          <a:avLst>
            <a:gd name="adj" fmla="val 10000"/>
          </a:avLst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DE0F25-32A5-41D1-A005-FB663912B512}">
      <dsp:nvSpPr>
        <dsp:cNvPr id="0" name=""/>
        <dsp:cNvSpPr/>
      </dsp:nvSpPr>
      <dsp:spPr>
        <a:xfrm>
          <a:off x="157866" y="3380358"/>
          <a:ext cx="287030" cy="28703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3BC50-B7A3-49A3-875E-F5494D0E17AF}">
      <dsp:nvSpPr>
        <dsp:cNvPr id="0" name=""/>
        <dsp:cNvSpPr/>
      </dsp:nvSpPr>
      <dsp:spPr>
        <a:xfrm>
          <a:off x="602764" y="3262936"/>
          <a:ext cx="7043160" cy="521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32" tIns="55232" rIns="55232" bIns="5523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Sustainability &amp; Equity</a:t>
          </a:r>
        </a:p>
      </dsp:txBody>
      <dsp:txXfrm>
        <a:off x="602764" y="3262936"/>
        <a:ext cx="7043160" cy="5218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46282-AA32-4677-BF57-4D5368115167}">
      <dsp:nvSpPr>
        <dsp:cNvPr id="0" name=""/>
        <dsp:cNvSpPr/>
      </dsp:nvSpPr>
      <dsp:spPr>
        <a:xfrm>
          <a:off x="0" y="398"/>
          <a:ext cx="9024988" cy="932586"/>
        </a:xfrm>
        <a:prstGeom prst="roundRect">
          <a:avLst>
            <a:gd name="adj" fmla="val 10000"/>
          </a:avLst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1B050-564C-460C-87B5-C4FA1F4802C6}">
      <dsp:nvSpPr>
        <dsp:cNvPr id="0" name=""/>
        <dsp:cNvSpPr/>
      </dsp:nvSpPr>
      <dsp:spPr>
        <a:xfrm>
          <a:off x="282107" y="210230"/>
          <a:ext cx="512922" cy="5129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B9AFC5-5A0B-4AE9-B542-7709F576C2E1}">
      <dsp:nvSpPr>
        <dsp:cNvPr id="0" name=""/>
        <dsp:cNvSpPr/>
      </dsp:nvSpPr>
      <dsp:spPr>
        <a:xfrm>
          <a:off x="1077137" y="398"/>
          <a:ext cx="7947850" cy="932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99" tIns="98699" rIns="98699" bIns="9869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Safety Improvements</a:t>
          </a:r>
        </a:p>
      </dsp:txBody>
      <dsp:txXfrm>
        <a:off x="1077137" y="398"/>
        <a:ext cx="7947850" cy="932586"/>
      </dsp:txXfrm>
    </dsp:sp>
    <dsp:sp modelId="{E3CA3E42-FAAF-4051-AEFE-63F437E6383B}">
      <dsp:nvSpPr>
        <dsp:cNvPr id="0" name=""/>
        <dsp:cNvSpPr/>
      </dsp:nvSpPr>
      <dsp:spPr>
        <a:xfrm>
          <a:off x="0" y="1166131"/>
          <a:ext cx="9024988" cy="932586"/>
        </a:xfrm>
        <a:prstGeom prst="roundRect">
          <a:avLst>
            <a:gd name="adj" fmla="val 10000"/>
          </a:avLst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B7F74-7468-4B0A-B8C0-F9B367A6C5E8}">
      <dsp:nvSpPr>
        <dsp:cNvPr id="0" name=""/>
        <dsp:cNvSpPr/>
      </dsp:nvSpPr>
      <dsp:spPr>
        <a:xfrm>
          <a:off x="282107" y="1375963"/>
          <a:ext cx="512922" cy="5129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95F8FB-9F3C-4409-9A55-8532768090AE}">
      <dsp:nvSpPr>
        <dsp:cNvPr id="0" name=""/>
        <dsp:cNvSpPr/>
      </dsp:nvSpPr>
      <dsp:spPr>
        <a:xfrm>
          <a:off x="1077137" y="1166131"/>
          <a:ext cx="7947850" cy="932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99" tIns="98699" rIns="98699" bIns="9869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ITS &amp; Targeted Vehicle Capacity</a:t>
          </a:r>
        </a:p>
      </dsp:txBody>
      <dsp:txXfrm>
        <a:off x="1077137" y="1166131"/>
        <a:ext cx="7947850" cy="932586"/>
      </dsp:txXfrm>
    </dsp:sp>
    <dsp:sp modelId="{A1A67A54-C459-47C1-AD68-0D15D3C9DC1C}">
      <dsp:nvSpPr>
        <dsp:cNvPr id="0" name=""/>
        <dsp:cNvSpPr/>
      </dsp:nvSpPr>
      <dsp:spPr>
        <a:xfrm>
          <a:off x="0" y="2331864"/>
          <a:ext cx="9024988" cy="932586"/>
        </a:xfrm>
        <a:prstGeom prst="roundRect">
          <a:avLst>
            <a:gd name="adj" fmla="val 10000"/>
          </a:avLst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924812-B428-424F-8200-B57B7F905721}">
      <dsp:nvSpPr>
        <dsp:cNvPr id="0" name=""/>
        <dsp:cNvSpPr/>
      </dsp:nvSpPr>
      <dsp:spPr>
        <a:xfrm>
          <a:off x="282107" y="2541696"/>
          <a:ext cx="512922" cy="5129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C3709-9A33-439B-A7F3-32EF6CC3244F}">
      <dsp:nvSpPr>
        <dsp:cNvPr id="0" name=""/>
        <dsp:cNvSpPr/>
      </dsp:nvSpPr>
      <dsp:spPr>
        <a:xfrm>
          <a:off x="1077137" y="2331864"/>
          <a:ext cx="4061244" cy="932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99" tIns="98699" rIns="98699" bIns="9869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Multimodal Expansion</a:t>
          </a:r>
        </a:p>
      </dsp:txBody>
      <dsp:txXfrm>
        <a:off x="1077137" y="2331864"/>
        <a:ext cx="4061244" cy="932586"/>
      </dsp:txXfrm>
    </dsp:sp>
    <dsp:sp modelId="{0A435CB8-611F-4D63-9F65-8AAA9532BEB7}">
      <dsp:nvSpPr>
        <dsp:cNvPr id="0" name=""/>
        <dsp:cNvSpPr/>
      </dsp:nvSpPr>
      <dsp:spPr>
        <a:xfrm>
          <a:off x="4324332" y="2331864"/>
          <a:ext cx="3886606" cy="932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99" tIns="98699" rIns="98699" bIns="9869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Public Transportation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Active Transportation</a:t>
          </a:r>
        </a:p>
      </dsp:txBody>
      <dsp:txXfrm>
        <a:off x="4324332" y="2331864"/>
        <a:ext cx="3886606" cy="9325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C8E8D6-675F-47E8-A745-597AD9A3415D}">
      <dsp:nvSpPr>
        <dsp:cNvPr id="0" name=""/>
        <dsp:cNvSpPr/>
      </dsp:nvSpPr>
      <dsp:spPr>
        <a:xfrm>
          <a:off x="478799" y="813017"/>
          <a:ext cx="1098000" cy="1098000"/>
        </a:xfrm>
        <a:prstGeom prst="ellipse">
          <a:avLst/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BBD5F-FF37-4FE4-8585-9D99F1A2ECFA}">
      <dsp:nvSpPr>
        <dsp:cNvPr id="0" name=""/>
        <dsp:cNvSpPr/>
      </dsp:nvSpPr>
      <dsp:spPr>
        <a:xfrm>
          <a:off x="712799" y="1047017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86FA0-C7F8-4A12-A473-CB8FCE98A518}">
      <dsp:nvSpPr>
        <dsp:cNvPr id="0" name=""/>
        <dsp:cNvSpPr/>
      </dsp:nvSpPr>
      <dsp:spPr>
        <a:xfrm>
          <a:off x="127799" y="2253017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cap="none" dirty="0"/>
            <a:t>Natural Disasters</a:t>
          </a:r>
        </a:p>
      </dsp:txBody>
      <dsp:txXfrm>
        <a:off x="127799" y="2253017"/>
        <a:ext cx="1800000" cy="720000"/>
      </dsp:txXfrm>
    </dsp:sp>
    <dsp:sp modelId="{C01DA8F4-6BEF-4993-A886-A256AD8BF955}">
      <dsp:nvSpPr>
        <dsp:cNvPr id="0" name=""/>
        <dsp:cNvSpPr/>
      </dsp:nvSpPr>
      <dsp:spPr>
        <a:xfrm>
          <a:off x="2593799" y="813017"/>
          <a:ext cx="1098000" cy="1098000"/>
        </a:xfrm>
        <a:prstGeom prst="ellipse">
          <a:avLst/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221152-B7C1-4162-8FE8-F55BCF6F98DA}">
      <dsp:nvSpPr>
        <dsp:cNvPr id="0" name=""/>
        <dsp:cNvSpPr/>
      </dsp:nvSpPr>
      <dsp:spPr>
        <a:xfrm>
          <a:off x="2827799" y="1047017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51379-13D3-452F-85C3-5F0478089A48}">
      <dsp:nvSpPr>
        <dsp:cNvPr id="0" name=""/>
        <dsp:cNvSpPr/>
      </dsp:nvSpPr>
      <dsp:spPr>
        <a:xfrm>
          <a:off x="2242799" y="2253017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cap="none" dirty="0"/>
            <a:t>Cybersecurity Threats</a:t>
          </a:r>
        </a:p>
      </dsp:txBody>
      <dsp:txXfrm>
        <a:off x="2242799" y="2253017"/>
        <a:ext cx="1800000" cy="720000"/>
      </dsp:txXfrm>
    </dsp:sp>
    <dsp:sp modelId="{4BA660FF-B848-435D-BA27-271F1E0398AD}">
      <dsp:nvSpPr>
        <dsp:cNvPr id="0" name=""/>
        <dsp:cNvSpPr/>
      </dsp:nvSpPr>
      <dsp:spPr>
        <a:xfrm>
          <a:off x="4708799" y="813017"/>
          <a:ext cx="1098000" cy="1098000"/>
        </a:xfrm>
        <a:prstGeom prst="ellipse">
          <a:avLst/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267FA2-32ED-4535-89BB-6C504B421D69}">
      <dsp:nvSpPr>
        <dsp:cNvPr id="0" name=""/>
        <dsp:cNvSpPr/>
      </dsp:nvSpPr>
      <dsp:spPr>
        <a:xfrm>
          <a:off x="4942799" y="1047017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328B79-FE69-4B49-96B0-A329F1AD11B7}">
      <dsp:nvSpPr>
        <dsp:cNvPr id="0" name=""/>
        <dsp:cNvSpPr/>
      </dsp:nvSpPr>
      <dsp:spPr>
        <a:xfrm>
          <a:off x="4357799" y="2253017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cap="none" dirty="0"/>
            <a:t>Climate Impacts</a:t>
          </a:r>
        </a:p>
      </dsp:txBody>
      <dsp:txXfrm>
        <a:off x="4357799" y="2253017"/>
        <a:ext cx="1800000" cy="720000"/>
      </dsp:txXfrm>
    </dsp:sp>
    <dsp:sp modelId="{D4034A73-DE7A-4E1E-B07D-241333F83D15}">
      <dsp:nvSpPr>
        <dsp:cNvPr id="0" name=""/>
        <dsp:cNvSpPr/>
      </dsp:nvSpPr>
      <dsp:spPr>
        <a:xfrm>
          <a:off x="6823799" y="813017"/>
          <a:ext cx="1098000" cy="1098000"/>
        </a:xfrm>
        <a:prstGeom prst="ellipse">
          <a:avLst/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D9AF2F-3090-4A2C-A304-60928DAB519F}">
      <dsp:nvSpPr>
        <dsp:cNvPr id="0" name=""/>
        <dsp:cNvSpPr/>
      </dsp:nvSpPr>
      <dsp:spPr>
        <a:xfrm>
          <a:off x="7057799" y="1047017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2D2168-1BDF-4771-A9B2-11B9DAB2CECE}">
      <dsp:nvSpPr>
        <dsp:cNvPr id="0" name=""/>
        <dsp:cNvSpPr/>
      </dsp:nvSpPr>
      <dsp:spPr>
        <a:xfrm>
          <a:off x="6472799" y="2253017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cap="none" dirty="0"/>
            <a:t>Equity</a:t>
          </a:r>
        </a:p>
      </dsp:txBody>
      <dsp:txXfrm>
        <a:off x="6472799" y="2253017"/>
        <a:ext cx="1800000" cy="720000"/>
      </dsp:txXfrm>
    </dsp:sp>
    <dsp:sp modelId="{1606D04D-9E55-4B56-87CC-DB5398A67B41}">
      <dsp:nvSpPr>
        <dsp:cNvPr id="0" name=""/>
        <dsp:cNvSpPr/>
      </dsp:nvSpPr>
      <dsp:spPr>
        <a:xfrm>
          <a:off x="8938799" y="813017"/>
          <a:ext cx="1098000" cy="1098000"/>
        </a:xfrm>
        <a:prstGeom prst="ellipse">
          <a:avLst/>
        </a:prstGeom>
        <a:solidFill>
          <a:srgbClr val="50BDB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FFAD7-675A-42D0-9D4A-6A6A9ECF8297}">
      <dsp:nvSpPr>
        <dsp:cNvPr id="0" name=""/>
        <dsp:cNvSpPr/>
      </dsp:nvSpPr>
      <dsp:spPr>
        <a:xfrm>
          <a:off x="9172799" y="1047017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3A7D36-7BF1-41BB-ADF0-DB3376D0B055}">
      <dsp:nvSpPr>
        <dsp:cNvPr id="0" name=""/>
        <dsp:cNvSpPr/>
      </dsp:nvSpPr>
      <dsp:spPr>
        <a:xfrm>
          <a:off x="8587799" y="2253017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cap="none" dirty="0"/>
            <a:t>Economy</a:t>
          </a:r>
        </a:p>
      </dsp:txBody>
      <dsp:txXfrm>
        <a:off x="8587799" y="2253017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05D95-54A5-1F44-B208-E07EE41AD230}" type="datetimeFigureOut">
              <a:rPr lang="en-US" smtClean="0"/>
              <a:t>2/6/2025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5BC31-BC2C-8E4F-9381-C0EC562CA4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92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5BC31-BC2C-8E4F-9381-C0EC562CA44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8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2CBEBC-CFD5-2AA5-7802-8E0AC1F04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318" r="1065" b="196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3B5FA21-7B66-7D4F-A4FA-3BF5FC272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973" y="2116450"/>
            <a:ext cx="7007051" cy="1400175"/>
          </a:xfrm>
          <a:effectLst/>
        </p:spPr>
        <p:txBody>
          <a:bodyPr/>
          <a:lstStyle>
            <a:lvl1pPr marL="0" indent="0" algn="l">
              <a:buNone/>
              <a:defRPr sz="2000">
                <a:solidFill>
                  <a:srgbClr val="66AAD3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53C5E-AA57-1640-BB98-8960B7FEBD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9973" y="677036"/>
            <a:ext cx="7577322" cy="2017034"/>
          </a:xfrm>
          <a:effectLst/>
        </p:spPr>
        <p:txBody>
          <a:bodyPr anchor="t" anchorCtr="0"/>
          <a:lstStyle>
            <a:lvl1pPr algn="l">
              <a:defRPr sz="4800" spc="0">
                <a:solidFill>
                  <a:srgbClr val="005696"/>
                </a:solidFill>
                <a:effectLst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9" name="Picture 8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B9DE6B3C-C40E-C7CA-1815-3877CAE52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6276" y="366451"/>
            <a:ext cx="2319195" cy="2471922"/>
          </a:xfrm>
          <a:prstGeom prst="rect">
            <a:avLst/>
          </a:prstGeom>
        </p:spPr>
      </p:pic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69C08CE4-2D22-F12D-886D-04A085AFB7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06276" y="6268269"/>
            <a:ext cx="2236523" cy="3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47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D421B-7967-2D43-B87D-FD73F702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6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4598D-EC03-4749-B5C8-63C5166A2C9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1825624"/>
            <a:ext cx="10515599" cy="3786035"/>
          </a:xfrm>
        </p:spPr>
        <p:txBody>
          <a:bodyPr/>
          <a:lstStyle>
            <a:lvl1pPr>
              <a:lnSpc>
                <a:spcPts val="316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ts val="3160"/>
              </a:lnSpc>
              <a:defRPr/>
            </a:lvl2pPr>
            <a:lvl3pPr>
              <a:lnSpc>
                <a:spcPts val="3160"/>
              </a:lnSpc>
              <a:defRPr/>
            </a:lvl3pPr>
            <a:lvl4pPr>
              <a:lnSpc>
                <a:spcPts val="3160"/>
              </a:lnSpc>
              <a:defRPr/>
            </a:lvl4pPr>
            <a:lvl5pPr>
              <a:lnSpc>
                <a:spcPts val="3160"/>
              </a:lnSpc>
              <a:defRPr/>
            </a:lvl5pPr>
          </a:lstStyle>
          <a:p>
            <a:pPr lvl="0"/>
            <a:r>
              <a:rPr lang="en-US" dirty="0" err="1"/>
              <a:t>Vjdb</a:t>
            </a:r>
            <a:endParaRPr lang="en-US" dirty="0"/>
          </a:p>
          <a:p>
            <a:pPr lvl="0"/>
            <a:r>
              <a:rPr lang="en-US" dirty="0" err="1"/>
              <a:t>Dvsjkfbh</a:t>
            </a:r>
            <a:endParaRPr lang="en-US" dirty="0"/>
          </a:p>
          <a:p>
            <a:pPr lvl="0"/>
            <a:r>
              <a:rPr lang="en-US" dirty="0" err="1"/>
              <a:t>dkxvck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D0B1D-2E8C-4644-9B9C-22F422F2C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rgbClr val="66AAD3"/>
                </a:solidFill>
              </a:defRPr>
            </a:lvl1pPr>
          </a:lstStyle>
          <a:p>
            <a:fld id="{0F43753A-820F-4E4C-808D-1184121AF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31F36493-0A36-A57F-FC15-15F1C10204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1437" y="5855388"/>
            <a:ext cx="687830" cy="7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7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937491-9CAA-7341-BF2A-D0F922F908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F6A4E-D8C2-EB48-8162-0E82518E9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31" y="964039"/>
            <a:ext cx="4890455" cy="3491003"/>
          </a:xfrm>
          <a:effectLst>
            <a:outerShdw blurRad="444500" dist="38100" dir="2700000" algn="tl" rotWithShape="0">
              <a:prstClr val="black">
                <a:alpha val="70000"/>
              </a:prstClr>
            </a:outerShdw>
          </a:effectLst>
        </p:spPr>
        <p:txBody>
          <a:bodyPr anchor="t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94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C8D2F-DD88-2741-A124-32BFF6D1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6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7CAF7-168A-2B4D-B744-957924486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47754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DE375-C9B9-874C-882E-166ED8966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6046" y="1825625"/>
            <a:ext cx="5147754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0733FB-3510-13E2-DF1E-D9F3C689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9334" y="6405952"/>
            <a:ext cx="2743200" cy="365125"/>
          </a:xfrm>
        </p:spPr>
        <p:txBody>
          <a:bodyPr/>
          <a:lstStyle>
            <a:lvl1pPr algn="l">
              <a:defRPr>
                <a:solidFill>
                  <a:srgbClr val="66AAD3"/>
                </a:solidFill>
              </a:defRPr>
            </a:lvl1pPr>
          </a:lstStyle>
          <a:p>
            <a:fld id="{0F43753A-820F-4E4C-808D-1184121AF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9FBAD07C-3319-6B5F-4DBD-D01085C715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1437" y="5855388"/>
            <a:ext cx="687830" cy="7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52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F9C60-8028-0142-B40D-A5230677A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74397-EA86-474B-8DAA-65C81889E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03810" cy="823912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DF88D-4F23-3D40-ADFD-A0152C453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03810" cy="3684588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30E6A5-0C99-D543-9923-7524B8254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8400" y="1681163"/>
            <a:ext cx="5103811" cy="823912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76AEC7-7189-964D-BF09-D45FB85AB9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8400" y="2505075"/>
            <a:ext cx="5103812" cy="3684588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131C23-9A34-9A9F-07BB-3A14F194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9334" y="6405952"/>
            <a:ext cx="2743200" cy="365125"/>
          </a:xfrm>
        </p:spPr>
        <p:txBody>
          <a:bodyPr/>
          <a:lstStyle>
            <a:lvl1pPr algn="l">
              <a:defRPr>
                <a:solidFill>
                  <a:srgbClr val="66AAD3"/>
                </a:solidFill>
              </a:defRPr>
            </a:lvl1pPr>
          </a:lstStyle>
          <a:p>
            <a:fld id="{0F43753A-820F-4E4C-808D-1184121AF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EFD053CE-6AFA-E625-86E0-54DB735A3E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1437" y="5855388"/>
            <a:ext cx="687830" cy="7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D6601-E6A3-2549-9101-00E7F500B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6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A2A17B8-662A-47C3-670B-D8008F2F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9334" y="6405952"/>
            <a:ext cx="2743200" cy="365125"/>
          </a:xfrm>
        </p:spPr>
        <p:txBody>
          <a:bodyPr/>
          <a:lstStyle>
            <a:lvl1pPr algn="l">
              <a:defRPr>
                <a:solidFill>
                  <a:srgbClr val="66AAD3"/>
                </a:solidFill>
              </a:defRPr>
            </a:lvl1pPr>
          </a:lstStyle>
          <a:p>
            <a:fld id="{0F43753A-820F-4E4C-808D-1184121AF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A12BBB80-02E9-E1B1-DDD0-A309939FB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1437" y="5855388"/>
            <a:ext cx="687830" cy="7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3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40F2738-14C9-C2EB-3A8A-585A5995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9334" y="6405952"/>
            <a:ext cx="2743200" cy="365125"/>
          </a:xfrm>
        </p:spPr>
        <p:txBody>
          <a:bodyPr/>
          <a:lstStyle>
            <a:lvl1pPr algn="l">
              <a:defRPr>
                <a:solidFill>
                  <a:srgbClr val="66AAD3"/>
                </a:solidFill>
              </a:defRPr>
            </a:lvl1pPr>
          </a:lstStyle>
          <a:p>
            <a:fld id="{0F43753A-820F-4E4C-808D-1184121AF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4581B129-6E2C-E248-5F02-8CB00F80C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1437" y="5855388"/>
            <a:ext cx="687830" cy="7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34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F84CAD2-F4AD-11EC-40DD-780CE3C85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9334" y="6405952"/>
            <a:ext cx="2743200" cy="365125"/>
          </a:xfrm>
        </p:spPr>
        <p:txBody>
          <a:bodyPr/>
          <a:lstStyle>
            <a:lvl1pPr algn="l">
              <a:defRPr>
                <a:solidFill>
                  <a:srgbClr val="66AAD3"/>
                </a:solidFill>
              </a:defRPr>
            </a:lvl1pPr>
          </a:lstStyle>
          <a:p>
            <a:fld id="{0F43753A-820F-4E4C-808D-1184121AF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B328D0FA-FF3D-7D1C-C3D9-1C22F578C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1437" y="5855388"/>
            <a:ext cx="687830" cy="7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67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1B9B28-AA0A-B245-9D70-E723FB320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02902-A85D-6044-BFA7-9FC31D382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37860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10B45-835E-9440-B0F6-D7F496DB4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334" y="64059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238F93"/>
                </a:solidFill>
                <a:latin typeface="Lato" panose="020F0502020204030203" pitchFamily="34" charset="77"/>
              </a:defRPr>
            </a:lvl1pPr>
          </a:lstStyle>
          <a:p>
            <a:pPr algn="l"/>
            <a:fld id="{0F43753A-820F-4E4C-808D-1184121AF949}" type="slidenum">
              <a:rPr lang="en-US" smtClean="0"/>
              <a:pPr algn="l"/>
              <a:t>‹#›</a:t>
            </a:fld>
            <a:endParaRPr lang="en-US" dirty="0">
              <a:solidFill>
                <a:srgbClr val="238F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4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8F93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ts val="296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ts val="296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ts val="296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ts val="296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ts val="296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3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C70B6-C6E4-814E-8D39-3E4FEBB31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545" y="2032686"/>
            <a:ext cx="7138626" cy="10327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Steven Goodsell, Dan Grayuski | Fehr &amp; Peers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73489-4303-184C-984E-CBD862ABD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740830"/>
            <a:ext cx="9690238" cy="1400175"/>
          </a:xfrm>
        </p:spPr>
        <p:txBody>
          <a:bodyPr/>
          <a:lstStyle/>
          <a:p>
            <a:r>
              <a:rPr lang="en-US" sz="4400" dirty="0"/>
              <a:t>Comprehensive Plan Update </a:t>
            </a:r>
            <a:br>
              <a:rPr lang="en-US" sz="4400" dirty="0"/>
            </a:br>
            <a:r>
              <a:rPr lang="en-US" sz="4400" dirty="0"/>
              <a:t>Transportation Element</a:t>
            </a:r>
          </a:p>
        </p:txBody>
      </p:sp>
    </p:spTree>
    <p:extLst>
      <p:ext uri="{BB962C8B-B14F-4D97-AF65-F5344CB8AC3E}">
        <p14:creationId xmlns:p14="http://schemas.microsoft.com/office/powerpoint/2010/main" val="3804116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A14293A-1687-A5F4-243B-A0C4A01DE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79296"/>
            <a:ext cx="9889504" cy="378603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50BDB4"/>
                </a:solidFill>
                <a:latin typeface="Arial Black" panose="020B0A04020102020204" pitchFamily="34" charset="0"/>
              </a:rPr>
              <a:t>	3 future land use alternatives will be considered –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Affects of future land uses on the transportation system                                              will be analyzed u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 TRPC’s travel demand model.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8125E-22B4-4435-0B7D-A06534374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6E2E480-0F84-F9E4-75A0-823151AFCE3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1258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HB 1110 &amp; HB 1337: Housing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F874FA-7A94-70AE-66CD-417D892E1A63}"/>
              </a:ext>
            </a:extLst>
          </p:cNvPr>
          <p:cNvSpPr txBox="1">
            <a:spLocks/>
          </p:cNvSpPr>
          <p:nvPr/>
        </p:nvSpPr>
        <p:spPr>
          <a:xfrm>
            <a:off x="620146" y="4072314"/>
            <a:ext cx="4735283" cy="3319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A28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290F05-F9B6-8BE2-94B4-0D0B4AC9B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212" y="4358973"/>
            <a:ext cx="2695575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12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FE127-91FA-AC4F-91C6-D2C9AD4C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31" y="964039"/>
            <a:ext cx="6109858" cy="3491003"/>
          </a:xfrm>
        </p:spPr>
        <p:txBody>
          <a:bodyPr/>
          <a:lstStyle/>
          <a:p>
            <a:r>
              <a:rPr lang="en-US" dirty="0"/>
              <a:t>Checklist </a:t>
            </a:r>
            <a:br>
              <a:rPr lang="en-US" dirty="0"/>
            </a:br>
            <a:r>
              <a:rPr lang="en-US" dirty="0"/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2505027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6E59A-29C0-871B-2C44-5128B23FA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3B5B8E-FD75-F5BC-56DC-80800F93B2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68823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Commerce Transportation Element Checklist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F2773EA-54D2-1A98-7A07-3F8985B646ED}"/>
              </a:ext>
            </a:extLst>
          </p:cNvPr>
          <p:cNvSpPr txBox="1">
            <a:spLocks/>
          </p:cNvSpPr>
          <p:nvPr/>
        </p:nvSpPr>
        <p:spPr>
          <a:xfrm>
            <a:off x="838199" y="1825624"/>
            <a:ext cx="10796451" cy="3799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316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LcPeriod"/>
            </a:pPr>
            <a:r>
              <a:rPr lang="en-US" dirty="0"/>
              <a:t>Existing conditions inventory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Multimodal level of service (MMLOS) standards 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Mitigations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Future year forecast based on land use assumptions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State and local system needs to equitably meet current and future demand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514350" indent="-514350">
              <a:buFont typeface="+mj-lt"/>
              <a:buAutoNum type="alphaLcPeriod"/>
            </a:pPr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1C736-783B-664C-7FAA-8CC2921EF0DD}"/>
              </a:ext>
            </a:extLst>
          </p:cNvPr>
          <p:cNvSpPr txBox="1"/>
          <p:nvPr/>
        </p:nvSpPr>
        <p:spPr>
          <a:xfrm>
            <a:off x="926426" y="5631608"/>
            <a:ext cx="5571651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67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https://www.commerce.wa.gov/growth-management/gma-topics/periodic-update/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9EA9C-158E-062E-D648-30C018593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00" y="599281"/>
            <a:ext cx="240982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47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055E4-970E-3C7E-2C08-95C27DBDA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06B1A22-917A-A4FB-614E-D869CFDA54F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7412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Commerce Transportation Element Checklist - Continued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7A5644-DD44-9EC0-567E-06387F6213C6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9002486" cy="3799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316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LcPeriod" startAt="6"/>
            </a:pPr>
            <a:r>
              <a:rPr lang="en-US" dirty="0"/>
              <a:t>ADA Transition Plan</a:t>
            </a:r>
          </a:p>
          <a:p>
            <a:pPr marL="514350" indent="-514350">
              <a:buFont typeface="+mj-lt"/>
              <a:buAutoNum type="alphaLcPeriod" startAt="6"/>
            </a:pPr>
            <a:r>
              <a:rPr lang="en-US" dirty="0"/>
              <a:t>An active transportation component </a:t>
            </a:r>
          </a:p>
          <a:p>
            <a:pPr marL="514350" indent="-514350">
              <a:buFont typeface="+mj-lt"/>
              <a:buAutoNum type="alphaLcPeriod" startAt="6"/>
            </a:pPr>
            <a:r>
              <a:rPr lang="en-US" dirty="0"/>
              <a:t>Transportation Demand Management (TDM)</a:t>
            </a:r>
          </a:p>
          <a:p>
            <a:pPr marL="514350" indent="-514350">
              <a:buFont typeface="+mj-lt"/>
              <a:buAutoNum type="alphaLcPeriod" startAt="6"/>
            </a:pPr>
            <a:r>
              <a:rPr lang="en-US" dirty="0"/>
              <a:t>Future funding analysis</a:t>
            </a:r>
          </a:p>
          <a:p>
            <a:pPr marL="514350" indent="-514350">
              <a:buFont typeface="+mj-lt"/>
              <a:buAutoNum type="alphaLcPeriod" startAt="6"/>
            </a:pPr>
            <a:r>
              <a:rPr lang="en-US" dirty="0"/>
              <a:t>Multi-year financing plan based on needs identified in the comprehensive plan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71636-EAB4-F1CA-B6F2-629496666AC3}"/>
              </a:ext>
            </a:extLst>
          </p:cNvPr>
          <p:cNvSpPr txBox="1"/>
          <p:nvPr/>
        </p:nvSpPr>
        <p:spPr>
          <a:xfrm>
            <a:off x="926426" y="5631608"/>
            <a:ext cx="5571651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67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https://www.commerce.wa.gov/growth-management/gma-topics/periodic-update/</a:t>
            </a:r>
          </a:p>
        </p:txBody>
      </p:sp>
    </p:spTree>
    <p:extLst>
      <p:ext uri="{BB962C8B-B14F-4D97-AF65-F5344CB8AC3E}">
        <p14:creationId xmlns:p14="http://schemas.microsoft.com/office/powerpoint/2010/main" val="1698127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C94F7-C565-7AB6-C140-822FAD7B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8AFCD8D-D707-9A06-3BA0-916CB49F7AD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7412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Commerce Transportation Element Checklist - Continued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F5E6113-1BB3-E6AF-583B-F04337CA213B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9946064" cy="3799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316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LcPeriod" startAt="11"/>
            </a:pPr>
            <a:r>
              <a:rPr lang="en-US" sz="2200" dirty="0"/>
              <a:t>Discussion of how additional funds will be raised, or how land use assumptions will be reassessed to ensure that LOS standards will be met</a:t>
            </a:r>
          </a:p>
          <a:p>
            <a:pPr marL="511175" lvl="1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50BDB4"/>
                </a:solidFill>
              </a:rPr>
              <a:t>	Including state facilities – WSDOT to set requirements</a:t>
            </a:r>
          </a:p>
          <a:p>
            <a:pPr marL="514350" indent="-514350">
              <a:buFont typeface="+mj-lt"/>
              <a:buAutoNum type="alphaLcPeriod" startAt="11"/>
            </a:pPr>
            <a:r>
              <a:rPr lang="en-US" dirty="0"/>
              <a:t>Description of intergovernmental coordination efforts</a:t>
            </a:r>
          </a:p>
          <a:p>
            <a:pPr marL="511175" lvl="1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50BDB4"/>
                </a:solidFill>
              </a:rPr>
              <a:t>	Consistency with the Regional Transportation Plan (RTP)</a:t>
            </a:r>
          </a:p>
          <a:p>
            <a:pPr marL="514350" indent="-514350">
              <a:buFont typeface="+mj-lt"/>
              <a:buAutoNum type="alphaLcPeriod" startAt="11"/>
            </a:pPr>
            <a:endParaRPr lang="en-US" sz="2200" dirty="0"/>
          </a:p>
          <a:p>
            <a:pPr marL="514350" indent="-514350">
              <a:buFont typeface="+mj-lt"/>
              <a:buAutoNum type="alphaLcPeriod" startAt="11"/>
            </a:pPr>
            <a:endParaRPr lang="en-US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FACD7F-F235-74AC-6D20-301FE8247883}"/>
              </a:ext>
            </a:extLst>
          </p:cNvPr>
          <p:cNvSpPr txBox="1"/>
          <p:nvPr/>
        </p:nvSpPr>
        <p:spPr>
          <a:xfrm>
            <a:off x="926426" y="5631608"/>
            <a:ext cx="5571651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67" dirty="0">
                <a:solidFill>
                  <a:srgbClr val="7F7F7F"/>
                </a:solidFill>
                <a:latin typeface="+mj-lt"/>
              </a:rPr>
              <a:t>https://www.commerce.wa.gov/growth-management/gma-topics/periodic-update/</a:t>
            </a:r>
          </a:p>
        </p:txBody>
      </p:sp>
    </p:spTree>
    <p:extLst>
      <p:ext uri="{BB962C8B-B14F-4D97-AF65-F5344CB8AC3E}">
        <p14:creationId xmlns:p14="http://schemas.microsoft.com/office/powerpoint/2010/main" val="2230712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6BAE5-3860-9A1C-DDC6-39C386DFE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23292C-6327-D592-6B01-4264E14B3A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6475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TRPC Checklist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73D9B3-5E97-1330-1952-4C51BFDECC34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10049759" cy="3799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316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Almost identical to the Commerce checklist</a:t>
            </a:r>
          </a:p>
          <a:p>
            <a:r>
              <a:rPr lang="en-US" dirty="0"/>
              <a:t>Additional checklist item: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50BDB4"/>
                </a:solidFill>
              </a:rPr>
              <a:t>“The transportation element demonstrates how the town/city/county is making system investments to reduce the number of traffic fatalities and serious injuries on its roadways.” (RTP Policy 4.i)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764BB2-FDFA-D268-8F83-28E010B7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824" y="491770"/>
            <a:ext cx="2005842" cy="110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67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E30D5-4050-73DB-A1DC-31516F3E8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DC965-3337-D546-D93C-307694942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30" y="964039"/>
            <a:ext cx="6452455" cy="3491003"/>
          </a:xfrm>
        </p:spPr>
        <p:txBody>
          <a:bodyPr/>
          <a:lstStyle/>
          <a:p>
            <a:r>
              <a:rPr lang="en-US" dirty="0"/>
              <a:t>Transportation Themes</a:t>
            </a:r>
          </a:p>
        </p:txBody>
      </p:sp>
    </p:spTree>
    <p:extLst>
      <p:ext uri="{BB962C8B-B14F-4D97-AF65-F5344CB8AC3E}">
        <p14:creationId xmlns:p14="http://schemas.microsoft.com/office/powerpoint/2010/main" val="3652274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68BD8AC-0D02-DE22-49A6-668F1F5A785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i="0" kern="1200" dirty="0"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Transportation Themes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779D3-5B1D-3A4B-74E8-DF8888E06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9334" y="640595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F43753A-820F-4E4C-808D-1184121AF949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 dirty="0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29A307A9-59DD-FFF1-6B74-1BD0AA907B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9457351"/>
              </p:ext>
            </p:extLst>
          </p:nvPr>
        </p:nvGraphicFramePr>
        <p:xfrm>
          <a:off x="2273037" y="1825624"/>
          <a:ext cx="7645925" cy="378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 descr="Car with solid fill">
            <a:extLst>
              <a:ext uri="{FF2B5EF4-FFF2-40B4-BE49-F238E27FC236}">
                <a16:creationId xmlns:a16="http://schemas.microsoft.com/office/drawing/2014/main" id="{6E4B1EFE-3953-038B-870E-8E085E3AF865}"/>
              </a:ext>
            </a:extLst>
          </p:cNvPr>
          <p:cNvSpPr/>
          <p:nvPr/>
        </p:nvSpPr>
        <p:spPr>
          <a:xfrm>
            <a:off x="2625504" y="3285485"/>
            <a:ext cx="287030" cy="287030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415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01B6C-8EA5-B2F0-507C-E8FAF4B91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7F2096-8298-1D83-A177-8D25AF77E2DC}"/>
              </a:ext>
            </a:extLst>
          </p:cNvPr>
          <p:cNvSpPr txBox="1">
            <a:spLocks/>
          </p:cNvSpPr>
          <p:nvPr/>
        </p:nvSpPr>
        <p:spPr>
          <a:xfrm>
            <a:off x="583676" y="488952"/>
            <a:ext cx="3564118" cy="1696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5696"/>
                </a:solidFill>
                <a:latin typeface="Arial Black" panose="020B0604020202020204" pitchFamily="34" charset="0"/>
              </a:rPr>
              <a:t>The Safe System Approach</a:t>
            </a:r>
          </a:p>
        </p:txBody>
      </p:sp>
      <p:pic>
        <p:nvPicPr>
          <p:cNvPr id="6" name="Graphic 5" descr="This is a circular diagram. On the circumference is a band with six safe system principles: Death and serious injury is unacceptable; Humans make mistakes; Humans are vulnerable, responsibility is shared; safety is proactive; and redundancy is crucial. Inside this, the circle is divided into five sections with logos representing each section: Safe vehicles, safe speeds, safe roads, post-crash care, and safe road users.">
            <a:extLst>
              <a:ext uri="{FF2B5EF4-FFF2-40B4-BE49-F238E27FC236}">
                <a16:creationId xmlns:a16="http://schemas.microsoft.com/office/drawing/2014/main" id="{B99BE6A9-5E87-0713-ED00-C6EB4A880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73763" y="906763"/>
            <a:ext cx="5044473" cy="50444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F56246-CDC9-09E7-9C29-E8D587AC63BE}"/>
              </a:ext>
            </a:extLst>
          </p:cNvPr>
          <p:cNvSpPr txBox="1"/>
          <p:nvPr/>
        </p:nvSpPr>
        <p:spPr>
          <a:xfrm>
            <a:off x="8058544" y="5583287"/>
            <a:ext cx="1339980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en-US" sz="1067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FHWA</a:t>
            </a:r>
          </a:p>
        </p:txBody>
      </p:sp>
    </p:spTree>
    <p:extLst>
      <p:ext uri="{BB962C8B-B14F-4D97-AF65-F5344CB8AC3E}">
        <p14:creationId xmlns:p14="http://schemas.microsoft.com/office/powerpoint/2010/main" val="3853195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81B11-5376-82D6-C476-74B1A1FA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8C5189-EF00-03BD-28D1-0517318A771C}"/>
              </a:ext>
            </a:extLst>
          </p:cNvPr>
          <p:cNvSpPr txBox="1">
            <a:spLocks/>
          </p:cNvSpPr>
          <p:nvPr/>
        </p:nvSpPr>
        <p:spPr>
          <a:xfrm>
            <a:off x="734497" y="365125"/>
            <a:ext cx="96444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Multimodal Transportation &amp; MMLOS</a:t>
            </a:r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892EA1E1-6A92-6ABC-8083-BB8E18A0BF79}"/>
              </a:ext>
            </a:extLst>
          </p:cNvPr>
          <p:cNvSpPr/>
          <p:nvPr/>
        </p:nvSpPr>
        <p:spPr>
          <a:xfrm>
            <a:off x="1732624" y="2906632"/>
            <a:ext cx="1631555" cy="1631555"/>
          </a:xfrm>
          <a:prstGeom prst="teardrop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254000" dist="50800" dir="13500000">
              <a:schemeClr val="accent5">
                <a:alpha val="30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n-US" sz="1275" dirty="0">
              <a:solidFill>
                <a:srgbClr val="455942"/>
              </a:solidFill>
              <a:latin typeface="Montserrat" pitchFamily="2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1B5A93AC-3EDE-DB18-D901-36621C5D5EDA}"/>
              </a:ext>
            </a:extLst>
          </p:cNvPr>
          <p:cNvSpPr/>
          <p:nvPr/>
        </p:nvSpPr>
        <p:spPr>
          <a:xfrm>
            <a:off x="4069807" y="2906632"/>
            <a:ext cx="1631555" cy="1631555"/>
          </a:xfrm>
          <a:prstGeom prst="teardrop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254000" dist="50800" dir="13500000">
              <a:schemeClr val="accent5">
                <a:alpha val="30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n-US" sz="1275" dirty="0">
              <a:solidFill>
                <a:srgbClr val="1D3741"/>
              </a:solidFill>
              <a:latin typeface="Montserrat" pitchFamily="2" charset="0"/>
            </a:endParaRP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CAA399FD-DE20-B5E7-357E-45381FBD27BB}"/>
              </a:ext>
            </a:extLst>
          </p:cNvPr>
          <p:cNvSpPr/>
          <p:nvPr/>
        </p:nvSpPr>
        <p:spPr>
          <a:xfrm>
            <a:off x="6353623" y="2906632"/>
            <a:ext cx="1631555" cy="1631555"/>
          </a:xfrm>
          <a:prstGeom prst="teardrop">
            <a:avLst/>
          </a:prstGeom>
          <a:solidFill>
            <a:srgbClr val="C5E0B4"/>
          </a:solidFill>
          <a:ln>
            <a:noFill/>
          </a:ln>
          <a:effectLst>
            <a:innerShdw blurRad="254000" dist="50800" dir="13500000">
              <a:schemeClr val="accent5">
                <a:alpha val="30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n-US" sz="1275" dirty="0">
              <a:solidFill>
                <a:srgbClr val="455942"/>
              </a:solidFill>
              <a:latin typeface="Montserrat" pitchFamily="2" charset="0"/>
            </a:endParaRPr>
          </a:p>
        </p:txBody>
      </p:sp>
      <p:pic>
        <p:nvPicPr>
          <p:cNvPr id="9" name="Graphic 9" descr="Walk with solid fill">
            <a:extLst>
              <a:ext uri="{FF2B5EF4-FFF2-40B4-BE49-F238E27FC236}">
                <a16:creationId xmlns:a16="http://schemas.microsoft.com/office/drawing/2014/main" id="{D67CD91E-0ADA-84B1-A319-704960104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76753" y="3142978"/>
            <a:ext cx="782526" cy="782526"/>
          </a:xfrm>
          <a:prstGeom prst="rect">
            <a:avLst/>
          </a:prstGeom>
        </p:spPr>
      </p:pic>
      <p:pic>
        <p:nvPicPr>
          <p:cNvPr id="10" name="Graphic 10" descr="Car with solid fill">
            <a:extLst>
              <a:ext uri="{FF2B5EF4-FFF2-40B4-BE49-F238E27FC236}">
                <a16:creationId xmlns:a16="http://schemas.microsoft.com/office/drawing/2014/main" id="{27FFCFD4-71EC-08F8-6741-DBD33CB62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54818" y="3195517"/>
            <a:ext cx="977228" cy="977228"/>
          </a:xfrm>
          <a:prstGeom prst="rect">
            <a:avLst/>
          </a:prstGeom>
        </p:spPr>
      </p:pic>
      <p:pic>
        <p:nvPicPr>
          <p:cNvPr id="11" name="Graphic 10" descr="Cycling with solid fill">
            <a:extLst>
              <a:ext uri="{FF2B5EF4-FFF2-40B4-BE49-F238E27FC236}">
                <a16:creationId xmlns:a16="http://schemas.microsoft.com/office/drawing/2014/main" id="{818CDA11-A914-F5C6-B130-5BC4FF161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71655" y="3174332"/>
            <a:ext cx="785876" cy="785876"/>
          </a:xfrm>
          <a:prstGeom prst="rect">
            <a:avLst/>
          </a:prstGeom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F19F2DE6-659C-B33B-CA66-6A6A42DC0AAE}"/>
              </a:ext>
            </a:extLst>
          </p:cNvPr>
          <p:cNvSpPr txBox="1"/>
          <p:nvPr/>
        </p:nvSpPr>
        <p:spPr>
          <a:xfrm>
            <a:off x="2095404" y="3956935"/>
            <a:ext cx="90851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en-US" sz="135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Auto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F6F725ED-48E1-C0B7-7651-99144030E9DE}"/>
              </a:ext>
            </a:extLst>
          </p:cNvPr>
          <p:cNvSpPr txBox="1"/>
          <p:nvPr/>
        </p:nvSpPr>
        <p:spPr>
          <a:xfrm>
            <a:off x="4399020" y="3956935"/>
            <a:ext cx="113799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en-US" sz="135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Pedestrian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40A23617-93DF-010D-9F48-E3C0051862F4}"/>
              </a:ext>
            </a:extLst>
          </p:cNvPr>
          <p:cNvSpPr txBox="1"/>
          <p:nvPr/>
        </p:nvSpPr>
        <p:spPr>
          <a:xfrm>
            <a:off x="6642341" y="3956935"/>
            <a:ext cx="105411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en-US" sz="135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Bicycle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27BD45B7-80B1-1763-CF09-DA2B1A88B430}"/>
              </a:ext>
            </a:extLst>
          </p:cNvPr>
          <p:cNvSpPr/>
          <p:nvPr/>
        </p:nvSpPr>
        <p:spPr>
          <a:xfrm>
            <a:off x="8637439" y="2903456"/>
            <a:ext cx="1631555" cy="1631555"/>
          </a:xfrm>
          <a:prstGeom prst="teardrop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innerShdw blurRad="254000" dist="50800" dir="13500000">
              <a:schemeClr val="accent5">
                <a:alpha val="30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n-US" sz="1275" dirty="0">
              <a:solidFill>
                <a:srgbClr val="455942"/>
              </a:solidFill>
              <a:latin typeface="Montserrat" pitchFamily="2" charset="0"/>
            </a:endParaRPr>
          </a:p>
        </p:txBody>
      </p:sp>
      <p:pic>
        <p:nvPicPr>
          <p:cNvPr id="16" name="Graphic 2" descr="Bus with solid fill">
            <a:extLst>
              <a:ext uri="{FF2B5EF4-FFF2-40B4-BE49-F238E27FC236}">
                <a16:creationId xmlns:a16="http://schemas.microsoft.com/office/drawing/2014/main" id="{48C5F6FF-3A61-FF29-267B-6916EBE85E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155471" y="3171156"/>
            <a:ext cx="785876" cy="785876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CEB5BF95-1227-B5CE-A98E-5AA393525D36}"/>
              </a:ext>
            </a:extLst>
          </p:cNvPr>
          <p:cNvSpPr txBox="1"/>
          <p:nvPr/>
        </p:nvSpPr>
        <p:spPr>
          <a:xfrm>
            <a:off x="8926156" y="3953759"/>
            <a:ext cx="105411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en-US" sz="135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Transit</a:t>
            </a:r>
          </a:p>
        </p:txBody>
      </p:sp>
    </p:spTree>
    <p:extLst>
      <p:ext uri="{BB962C8B-B14F-4D97-AF65-F5344CB8AC3E}">
        <p14:creationId xmlns:p14="http://schemas.microsoft.com/office/powerpoint/2010/main" val="3875022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ED038-B485-9F4C-A8F5-D605B0B9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The Transportation Element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C3B62-17ED-F74C-8E8E-1D52EDD47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4956" y="1825625"/>
            <a:ext cx="5257800" cy="3786188"/>
          </a:xfrm>
        </p:spPr>
        <p:txBody>
          <a:bodyPr/>
          <a:lstStyle/>
          <a:p>
            <a:r>
              <a:rPr lang="en-US" dirty="0"/>
              <a:t>Requirements</a:t>
            </a:r>
          </a:p>
          <a:p>
            <a:r>
              <a:rPr lang="en-US" dirty="0"/>
              <a:t>Transportation Themes </a:t>
            </a:r>
          </a:p>
          <a:p>
            <a:r>
              <a:rPr lang="en-US" dirty="0"/>
              <a:t>Previous Transportation Plans</a:t>
            </a:r>
          </a:p>
          <a:p>
            <a:r>
              <a:rPr lang="en-US" dirty="0"/>
              <a:t>Your Feedback</a:t>
            </a:r>
          </a:p>
          <a:p>
            <a:r>
              <a:rPr lang="en-US" dirty="0"/>
              <a:t>Our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DEFF8-BF70-A644-B9F8-784078668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05952"/>
            <a:ext cx="2743200" cy="365125"/>
          </a:xfrm>
        </p:spPr>
        <p:txBody>
          <a:bodyPr/>
          <a:lstStyle/>
          <a:p>
            <a:fld id="{0F43753A-820F-4E4C-808D-1184121AF94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A59F5-3C3A-6C64-4AB8-A88832EC3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2320" y="1632846"/>
            <a:ext cx="3305418" cy="4260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DD4430-2954-5799-CA7A-7CDD1F573E96}"/>
              </a:ext>
            </a:extLst>
          </p:cNvPr>
          <p:cNvSpPr txBox="1"/>
          <p:nvPr/>
        </p:nvSpPr>
        <p:spPr>
          <a:xfrm>
            <a:off x="6787793" y="5893526"/>
            <a:ext cx="2960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City of Lacey Transportation Plan, 2012</a:t>
            </a:r>
          </a:p>
        </p:txBody>
      </p:sp>
    </p:spTree>
    <p:extLst>
      <p:ext uri="{BB962C8B-B14F-4D97-AF65-F5344CB8AC3E}">
        <p14:creationId xmlns:p14="http://schemas.microsoft.com/office/powerpoint/2010/main" val="3902879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E5B6F-D7A0-7E9B-7E47-64B54A44E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2524813-096F-B6E6-104E-FBACD356D3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6475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MMLOS – The Menu is Large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ED63F5-5A57-A647-3D54-9FA0B9FC07B9}"/>
              </a:ext>
            </a:extLst>
          </p:cNvPr>
          <p:cNvSpPr txBox="1"/>
          <p:nvPr/>
        </p:nvSpPr>
        <p:spPr>
          <a:xfrm>
            <a:off x="8704836" y="2326770"/>
            <a:ext cx="1997747" cy="1159375"/>
          </a:xfrm>
          <a:prstGeom prst="rect">
            <a:avLst/>
          </a:prstGeom>
          <a:solidFill>
            <a:srgbClr val="0C1931"/>
          </a:solidFill>
          <a:effectLst/>
        </p:spPr>
        <p:txBody>
          <a:bodyPr wrap="square" lIns="182880" tIns="182880" rIns="182880" bIns="182880" rtlCol="0">
            <a:noAutofit/>
          </a:bodyPr>
          <a:lstStyle/>
          <a:p>
            <a:pPr marL="285744" indent="-285744" defTabSz="914377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E8E8E8">
                  <a:lumMod val="25000"/>
                </a:srgbClr>
              </a:solidFill>
              <a:latin typeface="Open Sans (Body)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A7399-5DCA-2764-1F49-C2A1A512F999}"/>
              </a:ext>
            </a:extLst>
          </p:cNvPr>
          <p:cNvSpPr txBox="1"/>
          <p:nvPr/>
        </p:nvSpPr>
        <p:spPr>
          <a:xfrm>
            <a:off x="8704836" y="3447114"/>
            <a:ext cx="1997747" cy="1700396"/>
          </a:xfrm>
          <a:prstGeom prst="rect">
            <a:avLst/>
          </a:prstGeom>
          <a:solidFill>
            <a:srgbClr val="50BDB4"/>
          </a:solidFill>
          <a:effectLst/>
        </p:spPr>
        <p:txBody>
          <a:bodyPr wrap="square" lIns="182880" tIns="182880" rIns="182880" bIns="182880" rtlCol="0">
            <a:noAutofit/>
          </a:bodyPr>
          <a:lstStyle/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280" dirty="0">
                <a:solidFill>
                  <a:prstClr val="black"/>
                </a:solidFill>
                <a:latin typeface="Open Sans (Body)"/>
                <a:cs typeface="Segoe UI" panose="020B0502040204020203" pitchFamily="34" charset="0"/>
              </a:rPr>
              <a:t>Mode split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280" dirty="0">
                <a:solidFill>
                  <a:prstClr val="black"/>
                </a:solidFill>
                <a:latin typeface="Open Sans (Body)"/>
                <a:cs typeface="Segoe UI" panose="020B0502040204020203" pitchFamily="34" charset="0"/>
              </a:rPr>
              <a:t>VMT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280" dirty="0">
                <a:solidFill>
                  <a:prstClr val="black"/>
                </a:solidFill>
                <a:latin typeface="Open Sans (Body)"/>
                <a:cs typeface="Segoe UI" panose="020B0502040204020203" pitchFamily="34" charset="0"/>
              </a:rPr>
              <a:t>Person trips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280" dirty="0">
                <a:solidFill>
                  <a:prstClr val="black"/>
                </a:solidFill>
                <a:latin typeface="Open Sans (Body)"/>
                <a:cs typeface="Segoe UI" panose="020B0502040204020203" pitchFamily="34" charset="0"/>
              </a:rPr>
              <a:t>Person delay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280" dirty="0">
                <a:solidFill>
                  <a:prstClr val="black"/>
                </a:solidFill>
                <a:latin typeface="Open Sans (Body)"/>
                <a:cs typeface="Segoe UI" panose="020B0502040204020203" pitchFamily="34" charset="0"/>
              </a:rPr>
              <a:t>Mobility units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381E5-50B2-B26B-C4BD-A244771C5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234" y="2428673"/>
            <a:ext cx="904621" cy="904621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3CCA19-2826-C64A-42B2-0545D0C371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t="3629" r="40902" b="37400"/>
          <a:stretch/>
        </p:blipFill>
        <p:spPr>
          <a:xfrm>
            <a:off x="6808251" y="2326774"/>
            <a:ext cx="1817234" cy="1126642"/>
          </a:xfrm>
          <a:prstGeom prst="rect">
            <a:avLst/>
          </a:prstGeom>
          <a:solidFill>
            <a:srgbClr val="6897C1"/>
          </a:solidFill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3E226-7603-0628-7133-96E70018DD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8" t="24767" r="4253" b="34832"/>
          <a:stretch/>
        </p:blipFill>
        <p:spPr>
          <a:xfrm>
            <a:off x="3049617" y="2326775"/>
            <a:ext cx="1775414" cy="1126642"/>
          </a:xfrm>
          <a:prstGeom prst="rect">
            <a:avLst/>
          </a:prstGeom>
          <a:solidFill>
            <a:srgbClr val="6897C1"/>
          </a:solidFill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0B5106-297F-DB17-BDDB-BB86C3CAD065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31819" r="39652" b="37154"/>
          <a:stretch/>
        </p:blipFill>
        <p:spPr>
          <a:xfrm>
            <a:off x="1191231" y="2326773"/>
            <a:ext cx="1775414" cy="1120343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B01B53-070A-3253-6007-78D8BF99C8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" t="8290" r="25396" b="17204"/>
          <a:stretch/>
        </p:blipFill>
        <p:spPr>
          <a:xfrm>
            <a:off x="4913244" y="2326774"/>
            <a:ext cx="1817236" cy="1144018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EA565F-1600-4CE7-EE77-B6BC0ED4D15B}"/>
              </a:ext>
            </a:extLst>
          </p:cNvPr>
          <p:cNvSpPr/>
          <p:nvPr/>
        </p:nvSpPr>
        <p:spPr>
          <a:xfrm>
            <a:off x="1189792" y="1926485"/>
            <a:ext cx="1776856" cy="400285"/>
          </a:xfrm>
          <a:prstGeom prst="rect">
            <a:avLst/>
          </a:prstGeom>
          <a:solidFill>
            <a:srgbClr val="50BDB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1400" b="1" dirty="0">
                <a:solidFill>
                  <a:srgbClr val="1D3741"/>
                </a:solidFill>
                <a:latin typeface="Open Sans (Body)"/>
              </a:rPr>
              <a:t>AUTO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E3AD53-0B66-3799-A10E-5C14E601D975}"/>
              </a:ext>
            </a:extLst>
          </p:cNvPr>
          <p:cNvSpPr/>
          <p:nvPr/>
        </p:nvSpPr>
        <p:spPr>
          <a:xfrm>
            <a:off x="4916279" y="1926485"/>
            <a:ext cx="1814201" cy="400285"/>
          </a:xfrm>
          <a:prstGeom prst="rect">
            <a:avLst/>
          </a:prstGeom>
          <a:solidFill>
            <a:srgbClr val="50BDB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1400" b="1" dirty="0">
                <a:solidFill>
                  <a:srgbClr val="1D3741"/>
                </a:solidFill>
                <a:latin typeface="Open Sans (Body)"/>
              </a:rPr>
              <a:t>BICYCLE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154618-24F0-FAAF-8BB7-84FB94A3F348}"/>
              </a:ext>
            </a:extLst>
          </p:cNvPr>
          <p:cNvSpPr/>
          <p:nvPr/>
        </p:nvSpPr>
        <p:spPr>
          <a:xfrm>
            <a:off x="8704835" y="1926485"/>
            <a:ext cx="1997747" cy="400285"/>
          </a:xfrm>
          <a:prstGeom prst="rect">
            <a:avLst/>
          </a:prstGeom>
          <a:solidFill>
            <a:srgbClr val="50BDB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1400" b="1" dirty="0">
                <a:solidFill>
                  <a:srgbClr val="1D3741"/>
                </a:solidFill>
                <a:latin typeface="Open Sans (Body)"/>
              </a:rPr>
              <a:t>GLOBAL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1C0E25-CAAA-48B0-6FEA-F17ACC3F3DCE}"/>
              </a:ext>
            </a:extLst>
          </p:cNvPr>
          <p:cNvSpPr/>
          <p:nvPr/>
        </p:nvSpPr>
        <p:spPr>
          <a:xfrm>
            <a:off x="6805087" y="1926485"/>
            <a:ext cx="1820399" cy="400285"/>
          </a:xfrm>
          <a:prstGeom prst="rect">
            <a:avLst/>
          </a:prstGeom>
          <a:solidFill>
            <a:srgbClr val="50BDB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1400" b="1" dirty="0">
                <a:solidFill>
                  <a:srgbClr val="1D3741"/>
                </a:solidFill>
                <a:latin typeface="Open Sans (Body)"/>
              </a:rPr>
              <a:t>TRANSIT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395A89-BD0F-B459-6C87-E20273449DC3}"/>
              </a:ext>
            </a:extLst>
          </p:cNvPr>
          <p:cNvSpPr/>
          <p:nvPr/>
        </p:nvSpPr>
        <p:spPr>
          <a:xfrm>
            <a:off x="3049618" y="1926490"/>
            <a:ext cx="1773830" cy="400285"/>
          </a:xfrm>
          <a:prstGeom prst="rect">
            <a:avLst/>
          </a:prstGeom>
          <a:solidFill>
            <a:srgbClr val="50BDB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1400" b="1" dirty="0">
                <a:solidFill>
                  <a:srgbClr val="1D3741"/>
                </a:solidFill>
                <a:latin typeface="Open Sans (Body)"/>
              </a:rPr>
              <a:t>PEDESTRIAN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2AB4D455-8AD9-78E1-8B51-8C95B2B78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231" y="3447115"/>
            <a:ext cx="1775416" cy="1729311"/>
          </a:xfrm>
          <a:prstGeom prst="rect">
            <a:avLst/>
          </a:prstGeom>
          <a:solidFill>
            <a:srgbClr val="50BDB4"/>
          </a:solidFill>
          <a:ln>
            <a:noFill/>
          </a:ln>
          <a:effectLst/>
        </p:spPr>
        <p:txBody>
          <a:bodyPr wrap="square" lIns="182880" tIns="182880" rIns="182880" bIns="18288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280" dirty="0">
                <a:solidFill>
                  <a:prstClr val="black"/>
                </a:solidFill>
                <a:latin typeface="Open Sans (Body)"/>
                <a:cs typeface="Segoe UI" panose="020B0502040204020203" pitchFamily="34" charset="0"/>
              </a:rPr>
              <a:t>Intersection delay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280" dirty="0">
                <a:solidFill>
                  <a:prstClr val="black"/>
                </a:solidFill>
                <a:latin typeface="Open Sans (Body)"/>
                <a:cs typeface="Segoe UI" panose="020B0502040204020203" pitchFamily="34" charset="0"/>
              </a:rPr>
              <a:t>V/C ratio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280" dirty="0">
                <a:solidFill>
                  <a:prstClr val="black"/>
                </a:solidFill>
                <a:latin typeface="Open Sans (Body)"/>
                <a:cs typeface="Segoe UI" panose="020B0502040204020203" pitchFamily="34" charset="0"/>
              </a:rPr>
              <a:t>Corridor travel time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D3647C-6F38-F081-E060-ADEB6B31664F}"/>
              </a:ext>
            </a:extLst>
          </p:cNvPr>
          <p:cNvSpPr txBox="1"/>
          <p:nvPr/>
        </p:nvSpPr>
        <p:spPr>
          <a:xfrm>
            <a:off x="3049618" y="3447114"/>
            <a:ext cx="1775416" cy="1724631"/>
          </a:xfrm>
          <a:prstGeom prst="rect">
            <a:avLst/>
          </a:prstGeom>
          <a:solidFill>
            <a:srgbClr val="50BDB4"/>
          </a:solidFill>
          <a:effectLst/>
        </p:spPr>
        <p:txBody>
          <a:bodyPr wrap="square" lIns="182880" tIns="182880" rIns="182880" bIns="182880" rtlCol="0" anchor="t">
            <a:noAutofit/>
          </a:bodyPr>
          <a:lstStyle/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280" dirty="0">
                <a:solidFill>
                  <a:prstClr val="black"/>
                </a:solidFill>
                <a:latin typeface="Open Sans (Body)"/>
                <a:cs typeface="Segoe UI" panose="020B0502040204020203" pitchFamily="34" charset="0"/>
              </a:rPr>
              <a:t>Sidewalks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280" dirty="0">
                <a:solidFill>
                  <a:prstClr val="black"/>
                </a:solidFill>
                <a:latin typeface="Open Sans (Body)"/>
                <a:cs typeface="Segoe UI" panose="020B0502040204020203" pitchFamily="34" charset="0"/>
              </a:rPr>
              <a:t>Connectivity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280" dirty="0">
                <a:solidFill>
                  <a:prstClr val="black"/>
                </a:solidFill>
                <a:latin typeface="Open Sans (Body)"/>
                <a:cs typeface="Segoe UI" panose="020B0502040204020203" pitchFamily="34" charset="0"/>
              </a:rPr>
              <a:t>Block length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280" dirty="0">
                <a:solidFill>
                  <a:prstClr val="black"/>
                </a:solidFill>
                <a:latin typeface="Open Sans (Body)"/>
                <a:cs typeface="Segoe UI" panose="020B0502040204020203" pitchFamily="34" charset="0"/>
              </a:rPr>
              <a:t>Perceptions of safety/stress</a:t>
            </a:r>
          </a:p>
          <a:p>
            <a:pPr defTabSz="914377"/>
            <a:endParaRPr lang="en-US" sz="1280" dirty="0">
              <a:solidFill>
                <a:prstClr val="black"/>
              </a:solidFill>
              <a:latin typeface="Open Sans (Body)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D08B74-0213-9B57-0FB6-DCD7BC899E78}"/>
              </a:ext>
            </a:extLst>
          </p:cNvPr>
          <p:cNvSpPr txBox="1"/>
          <p:nvPr/>
        </p:nvSpPr>
        <p:spPr>
          <a:xfrm>
            <a:off x="4913244" y="3447114"/>
            <a:ext cx="1815656" cy="1724632"/>
          </a:xfrm>
          <a:prstGeom prst="rect">
            <a:avLst/>
          </a:prstGeom>
          <a:solidFill>
            <a:srgbClr val="50BDB4"/>
          </a:solidFill>
          <a:effectLst/>
        </p:spPr>
        <p:txBody>
          <a:bodyPr wrap="square" lIns="182880" tIns="182880" rIns="182880" bIns="182880" rtlCol="0" anchor="t">
            <a:noAutofit/>
          </a:bodyPr>
          <a:lstStyle/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280" dirty="0">
                <a:solidFill>
                  <a:prstClr val="black"/>
                </a:solidFill>
                <a:latin typeface="Open Sans (Body)"/>
                <a:cs typeface="Segoe UI" panose="020B0502040204020203" pitchFamily="34" charset="0"/>
              </a:rPr>
              <a:t>Network completeness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280" dirty="0">
                <a:solidFill>
                  <a:prstClr val="black"/>
                </a:solidFill>
                <a:latin typeface="Open Sans (Body)"/>
                <a:cs typeface="Segoe UI" panose="020B0502040204020203" pitchFamily="34" charset="0"/>
              </a:rPr>
              <a:t>Connectivity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280" dirty="0">
                <a:solidFill>
                  <a:prstClr val="black"/>
                </a:solidFill>
                <a:latin typeface="Open Sans (Body)"/>
                <a:cs typeface="Segoe UI" panose="020B0502040204020203" pitchFamily="34" charset="0"/>
              </a:rPr>
              <a:t>Perceptions of safety/stress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94349F-A002-0703-DB98-B2E141E0FA69}"/>
              </a:ext>
            </a:extLst>
          </p:cNvPr>
          <p:cNvSpPr txBox="1"/>
          <p:nvPr/>
        </p:nvSpPr>
        <p:spPr>
          <a:xfrm>
            <a:off x="6808251" y="3447114"/>
            <a:ext cx="1817236" cy="1700396"/>
          </a:xfrm>
          <a:prstGeom prst="rect">
            <a:avLst/>
          </a:prstGeom>
          <a:solidFill>
            <a:srgbClr val="50BDB4"/>
          </a:solidFill>
          <a:effectLst/>
        </p:spPr>
        <p:txBody>
          <a:bodyPr wrap="square" lIns="182880" tIns="182880" rIns="182880" bIns="182880" rtlCol="0">
            <a:noAutofit/>
          </a:bodyPr>
          <a:lstStyle/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280" dirty="0">
                <a:solidFill>
                  <a:prstClr val="black"/>
                </a:solidFill>
                <a:latin typeface="Open Sans (Body)"/>
                <a:cs typeface="Segoe UI" panose="020B0502040204020203" pitchFamily="34" charset="0"/>
              </a:rPr>
              <a:t>Service present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280" dirty="0">
                <a:solidFill>
                  <a:prstClr val="black"/>
                </a:solidFill>
                <a:latin typeface="Open Sans (Body)"/>
                <a:cs typeface="Segoe UI" panose="020B0502040204020203" pitchFamily="34" charset="0"/>
              </a:rPr>
              <a:t>Service quality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280" dirty="0">
                <a:solidFill>
                  <a:prstClr val="black"/>
                </a:solidFill>
                <a:latin typeface="Open Sans (Body)"/>
                <a:cs typeface="Segoe UI" panose="020B0502040204020203" pitchFamily="34" charset="0"/>
              </a:rPr>
              <a:t>Corridor amenities</a:t>
            </a:r>
          </a:p>
        </p:txBody>
      </p:sp>
    </p:spTree>
    <p:extLst>
      <p:ext uri="{BB962C8B-B14F-4D97-AF65-F5344CB8AC3E}">
        <p14:creationId xmlns:p14="http://schemas.microsoft.com/office/powerpoint/2010/main" val="799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13152-AFCB-D94E-2963-4CA991AE0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162403-CD2C-5875-D09B-9AC0997D9F9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6475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Level of Traffic Stress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5E558-17C2-5A0C-1077-021D18149382}"/>
              </a:ext>
            </a:extLst>
          </p:cNvPr>
          <p:cNvSpPr txBox="1"/>
          <p:nvPr/>
        </p:nvSpPr>
        <p:spPr>
          <a:xfrm>
            <a:off x="7983570" y="4912787"/>
            <a:ext cx="30030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067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Pierce County Transportation Element</a:t>
            </a:r>
          </a:p>
        </p:txBody>
      </p:sp>
      <p:pic>
        <p:nvPicPr>
          <p:cNvPr id="9" name="Picture 8" descr="A group of people walking&#10;&#10;Description automatically generated">
            <a:extLst>
              <a:ext uri="{FF2B5EF4-FFF2-40B4-BE49-F238E27FC236}">
                <a16:creationId xmlns:a16="http://schemas.microsoft.com/office/drawing/2014/main" id="{BC0356CF-5461-761C-DBD2-72A28C088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97" y="1991121"/>
            <a:ext cx="9781206" cy="287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77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CA04A-C260-CDF5-4224-F2ACC4C3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048FA9C-56D5-E1CF-7ECF-CBF6891B63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6475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4000" dirty="0"/>
              <a:t>Congestion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62BE5C-9191-C7CA-FB52-8E1B52DD1D05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8647545" cy="3799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316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Building our way out of congestion?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E25C55-40A8-D3D4-EBCD-09A59AEB42FF}"/>
              </a:ext>
            </a:extLst>
          </p:cNvPr>
          <p:cNvSpPr txBox="1"/>
          <p:nvPr/>
        </p:nvSpPr>
        <p:spPr>
          <a:xfrm>
            <a:off x="4213399" y="3407826"/>
            <a:ext cx="3373797" cy="783193"/>
          </a:xfrm>
          <a:prstGeom prst="roundRect">
            <a:avLst/>
          </a:prstGeom>
          <a:solidFill>
            <a:srgbClr val="50BDB4"/>
          </a:solidFill>
          <a:ln>
            <a:solidFill>
              <a:srgbClr val="50BDB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Increased vehicle capacity can adversely affect safety.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FDBED7-9DED-F3D0-9569-B0460EF6DA45}"/>
              </a:ext>
            </a:extLst>
          </p:cNvPr>
          <p:cNvSpPr txBox="1"/>
          <p:nvPr/>
        </p:nvSpPr>
        <p:spPr>
          <a:xfrm>
            <a:off x="7587196" y="4202259"/>
            <a:ext cx="3470445" cy="783193"/>
          </a:xfrm>
          <a:prstGeom prst="roundRect">
            <a:avLst/>
          </a:prstGeom>
          <a:solidFill>
            <a:srgbClr val="50BDB4"/>
          </a:solidFill>
          <a:ln>
            <a:solidFill>
              <a:srgbClr val="50BDB4"/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the system operate more efficiently?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BAA54-8385-90E8-8D16-90738E810242}"/>
              </a:ext>
            </a:extLst>
          </p:cNvPr>
          <p:cNvSpPr txBox="1"/>
          <p:nvPr/>
        </p:nvSpPr>
        <p:spPr>
          <a:xfrm>
            <a:off x="839602" y="2617818"/>
            <a:ext cx="3373797" cy="783193"/>
          </a:xfrm>
          <a:prstGeom prst="roundRect">
            <a:avLst/>
          </a:prstGeom>
          <a:solidFill>
            <a:srgbClr val="50BDB4"/>
          </a:solidFill>
          <a:ln>
            <a:solidFill>
              <a:srgbClr val="50BDB4"/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Capacity projects are useful but expensive.</a:t>
            </a:r>
          </a:p>
        </p:txBody>
      </p:sp>
    </p:spTree>
    <p:extLst>
      <p:ext uri="{BB962C8B-B14F-4D97-AF65-F5344CB8AC3E}">
        <p14:creationId xmlns:p14="http://schemas.microsoft.com/office/powerpoint/2010/main" val="4019698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1C2CF33-D76C-2FAE-5B21-4C5CE0A72B6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i="0" kern="1200" dirty="0"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Resilient Responses to Congestion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DA997-AA41-A6D1-382E-848234CD3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9334" y="640595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F43753A-820F-4E4C-808D-1184121AF949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346C5A46-13ED-1FFF-3239-559D14A909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865813"/>
              </p:ext>
            </p:extLst>
          </p:nvPr>
        </p:nvGraphicFramePr>
        <p:xfrm>
          <a:off x="1583506" y="2070722"/>
          <a:ext cx="9024988" cy="3264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9160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19AF3-4320-D005-16A6-D4080B957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6D2E1A-5BC5-D0F1-C5A2-7BF01CADE4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6475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Complete Streets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742B49-11D2-7750-34E8-BE3E19670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29" y="2106488"/>
            <a:ext cx="11036542" cy="26450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96E9CA-8B14-E1F2-633B-022B95E63F5F}"/>
              </a:ext>
            </a:extLst>
          </p:cNvPr>
          <p:cNvSpPr txBox="1"/>
          <p:nvPr/>
        </p:nvSpPr>
        <p:spPr>
          <a:xfrm>
            <a:off x="577729" y="4805001"/>
            <a:ext cx="4321699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en-US" sz="1067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https://highways.dot.gov/complete-streets/complete-streets-fhwa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C1E455-A9E7-4E65-D075-470A0BDEB925}"/>
              </a:ext>
            </a:extLst>
          </p:cNvPr>
          <p:cNvGrpSpPr/>
          <p:nvPr/>
        </p:nvGrpSpPr>
        <p:grpSpPr>
          <a:xfrm>
            <a:off x="577727" y="2106488"/>
            <a:ext cx="11036544" cy="2645025"/>
            <a:chOff x="6411431" y="1341843"/>
            <a:chExt cx="11036544" cy="2645024"/>
          </a:xfrm>
        </p:grpSpPr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6A80FD9E-1C58-CC95-0D8F-B90610CA47AA}"/>
                </a:ext>
              </a:extLst>
            </p:cNvPr>
            <p:cNvSpPr/>
            <p:nvPr/>
          </p:nvSpPr>
          <p:spPr>
            <a:xfrm rot="5400000">
              <a:off x="6411432" y="1341842"/>
              <a:ext cx="967562" cy="96756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F9BD7D11-1256-A825-FE2C-B952C6244825}"/>
                </a:ext>
              </a:extLst>
            </p:cNvPr>
            <p:cNvSpPr/>
            <p:nvPr/>
          </p:nvSpPr>
          <p:spPr>
            <a:xfrm rot="16200000">
              <a:off x="16480413" y="3019304"/>
              <a:ext cx="967562" cy="96756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31226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4742E-47F2-7DB5-A70D-3567D7F9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11511C-FB5B-5626-2AAA-BC0EAD9E14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6475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4000" dirty="0"/>
              <a:t>State of Good Repair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07B1623-4214-0890-7BA5-9BD6D653C629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8647545" cy="3799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316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Return on investment - </a:t>
            </a:r>
            <a:r>
              <a:rPr lang="en-US" b="1" dirty="0">
                <a:solidFill>
                  <a:srgbClr val="50BDB4"/>
                </a:solidFill>
              </a:rPr>
              <a:t>preservation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1933C4-E33B-FAF2-2B5E-8B62C0335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945" y="508041"/>
            <a:ext cx="3640300" cy="584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27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A851E2D-FC71-4708-DFD1-E8ADF3197F0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i="0" kern="1200" dirty="0"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B908A-ECF0-6176-EC99-43BFBDDD8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9334" y="640595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F43753A-820F-4E4C-808D-1184121AF949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 dirty="0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375FFBC2-25F9-211F-AA74-3E75DE9A93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8474654"/>
              </p:ext>
            </p:extLst>
          </p:nvPr>
        </p:nvGraphicFramePr>
        <p:xfrm>
          <a:off x="838199" y="1535982"/>
          <a:ext cx="10515599" cy="378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8969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D60DD-E294-3E52-F38B-88B33ABBE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C1F72-1083-6E27-1891-877EADE7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30" y="964039"/>
            <a:ext cx="5999969" cy="3491003"/>
          </a:xfrm>
        </p:spPr>
        <p:txBody>
          <a:bodyPr/>
          <a:lstStyle/>
          <a:p>
            <a:r>
              <a:rPr lang="en-US" dirty="0"/>
              <a:t>Previous Plans</a:t>
            </a:r>
          </a:p>
        </p:txBody>
      </p:sp>
    </p:spTree>
    <p:extLst>
      <p:ext uri="{BB962C8B-B14F-4D97-AF65-F5344CB8AC3E}">
        <p14:creationId xmlns:p14="http://schemas.microsoft.com/office/powerpoint/2010/main" val="30611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4D6E7-4662-3BB5-DD13-E3341D1C9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4BAA1E-C690-C2E6-84C1-6322D3045E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372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US" dirty="0"/>
              <a:t>2030 Transportation Plan</a:t>
            </a:r>
            <a:endParaRPr lang="en-US" dirty="0">
              <a:solidFill>
                <a:srgbClr val="50BDB4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A1D5CC-4AEB-5691-2699-1E10DC157030}"/>
              </a:ext>
            </a:extLst>
          </p:cNvPr>
          <p:cNvSpPr txBox="1">
            <a:spLocks/>
          </p:cNvSpPr>
          <p:nvPr/>
        </p:nvSpPr>
        <p:spPr>
          <a:xfrm>
            <a:off x="838201" y="1825624"/>
            <a:ext cx="6316743" cy="4358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316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2012 conditions</a:t>
            </a:r>
          </a:p>
          <a:p>
            <a:pPr>
              <a:lnSpc>
                <a:spcPct val="150000"/>
              </a:lnSpc>
            </a:pPr>
            <a:r>
              <a:rPr lang="en-US" dirty="0"/>
              <a:t>2030 forecasts</a:t>
            </a:r>
          </a:p>
          <a:p>
            <a:pPr>
              <a:lnSpc>
                <a:spcPct val="150000"/>
              </a:lnSpc>
            </a:pPr>
            <a:r>
              <a:rPr lang="en-US" dirty="0"/>
              <a:t>Multimodal vision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50BDB4"/>
                </a:solidFill>
              </a:rPr>
              <a:t>“Evaluating all transportation modes enables the City to address its future needs in a comprehensive manner, and supports the goal of reducing dependency on single occupancy driving.”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18152D-5A95-1DB1-7861-CBF207161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2797" y="902865"/>
            <a:ext cx="3486684" cy="44943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28CE0-20CF-9B0F-DB60-3B0BF885B4F9}"/>
              </a:ext>
            </a:extLst>
          </p:cNvPr>
          <p:cNvSpPr txBox="1"/>
          <p:nvPr/>
        </p:nvSpPr>
        <p:spPr>
          <a:xfrm>
            <a:off x="7324570" y="5397196"/>
            <a:ext cx="2611612" cy="256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70" dirty="0">
                <a:latin typeface="Arial" panose="020B0604020202020204" pitchFamily="34" charset="0"/>
                <a:cs typeface="Arial" panose="020B0604020202020204" pitchFamily="34" charset="0"/>
              </a:rPr>
              <a:t>City of Lacey Transportation Plan, 2012</a:t>
            </a:r>
          </a:p>
        </p:txBody>
      </p:sp>
    </p:spTree>
    <p:extLst>
      <p:ext uri="{BB962C8B-B14F-4D97-AF65-F5344CB8AC3E}">
        <p14:creationId xmlns:p14="http://schemas.microsoft.com/office/powerpoint/2010/main" val="2252364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8111F-E4A4-F353-C9E0-0F1C3F577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2F2820-DADA-70E4-401F-F427249FB650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01911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US" sz="3700" dirty="0"/>
              <a:t>2018 Pedestrian and Bicycle Plan</a:t>
            </a:r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FFBB3B3-E3E7-4364-5BA3-A3CF6EDB474C}"/>
              </a:ext>
            </a:extLst>
          </p:cNvPr>
          <p:cNvSpPr txBox="1">
            <a:spLocks/>
          </p:cNvSpPr>
          <p:nvPr/>
        </p:nvSpPr>
        <p:spPr>
          <a:xfrm>
            <a:off x="838201" y="1825624"/>
            <a:ext cx="5534261" cy="3799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316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3 Guiding Principles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50BDB4"/>
                </a:solidFill>
              </a:rPr>
              <a:t>Make it safe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50BDB4"/>
                </a:solidFill>
              </a:rPr>
              <a:t>Make it connected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50BDB4"/>
                </a:solidFill>
              </a:rPr>
              <a:t>Build momentum</a:t>
            </a:r>
          </a:p>
          <a:p>
            <a:pPr>
              <a:lnSpc>
                <a:spcPct val="150000"/>
              </a:lnSpc>
            </a:pPr>
            <a:r>
              <a:rPr lang="en-US" dirty="0"/>
              <a:t>Identified and prioritized projects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A9E90A-9E61-1AF6-B091-BADE4738F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5894" y="1587400"/>
            <a:ext cx="3470306" cy="44943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DFA929-31AA-4E81-6A59-963C48B5D375}"/>
              </a:ext>
            </a:extLst>
          </p:cNvPr>
          <p:cNvSpPr txBox="1"/>
          <p:nvPr/>
        </p:nvSpPr>
        <p:spPr>
          <a:xfrm>
            <a:off x="6777814" y="6081731"/>
            <a:ext cx="2287806" cy="256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70" dirty="0">
                <a:latin typeface="Arial" panose="020B0604020202020204" pitchFamily="34" charset="0"/>
                <a:cs typeface="Arial" panose="020B0604020202020204" pitchFamily="34" charset="0"/>
              </a:rPr>
              <a:t>Pedestrian and Bicycle Plan, 2018</a:t>
            </a:r>
          </a:p>
        </p:txBody>
      </p:sp>
    </p:spTree>
    <p:extLst>
      <p:ext uri="{BB962C8B-B14F-4D97-AF65-F5344CB8AC3E}">
        <p14:creationId xmlns:p14="http://schemas.microsoft.com/office/powerpoint/2010/main" val="3142211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B7C01-32A9-0330-D5C6-B541F02A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Transportation Elements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11E56-B297-B6F8-6B0E-37DB64E8D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B6A895-5536-8229-6F6A-92E9E08824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3251481"/>
              </p:ext>
            </p:extLst>
          </p:nvPr>
        </p:nvGraphicFramePr>
        <p:xfrm>
          <a:off x="1540934" y="1311921"/>
          <a:ext cx="9108303" cy="498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4246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DAAC8-EABD-AB8A-4C69-0412E55D9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F1516-54D3-16FC-BB4B-28C459197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30" y="964039"/>
            <a:ext cx="5999969" cy="3491003"/>
          </a:xfrm>
        </p:spPr>
        <p:txBody>
          <a:bodyPr/>
          <a:lstStyle/>
          <a:p>
            <a:r>
              <a:rPr lang="en-US" dirty="0"/>
              <a:t>Feedback</a:t>
            </a:r>
            <a:br>
              <a:rPr lang="en-US" dirty="0"/>
            </a:br>
            <a:r>
              <a:rPr lang="en-US" dirty="0"/>
              <a:t>Status</a:t>
            </a:r>
          </a:p>
        </p:txBody>
      </p:sp>
    </p:spTree>
    <p:extLst>
      <p:ext uri="{BB962C8B-B14F-4D97-AF65-F5344CB8AC3E}">
        <p14:creationId xmlns:p14="http://schemas.microsoft.com/office/powerpoint/2010/main" val="2507166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F8ECF-92A5-5CF6-96E1-D0EFD91B6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E043EF-F1D8-2C5E-0A3B-ED1192024F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CD805-705F-A142-6D87-F68D722D1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740830"/>
            <a:ext cx="8818393" cy="635483"/>
          </a:xfrm>
        </p:spPr>
        <p:txBody>
          <a:bodyPr/>
          <a:lstStyle/>
          <a:p>
            <a:r>
              <a:rPr lang="en-US" sz="3600" dirty="0"/>
              <a:t>Feedback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99F841-D979-A1E0-FC5A-D59F1E06DCC0}"/>
              </a:ext>
            </a:extLst>
          </p:cNvPr>
          <p:cNvSpPr txBox="1">
            <a:spLocks/>
          </p:cNvSpPr>
          <p:nvPr/>
        </p:nvSpPr>
        <p:spPr>
          <a:xfrm>
            <a:off x="655545" y="1614180"/>
            <a:ext cx="8337626" cy="379932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96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66AAD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ts val="296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ts val="296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ts val="296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ts val="296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5696"/>
                </a:solidFill>
              </a:rPr>
              <a:t>Based on the transportation themes, previous plans, and “Envision Tomorrow” –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What themes would you like emphasized in the Transportation Element?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63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C2318-8853-DC64-ED52-D764F2BEB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1" name="Picture 10" descr="A map of a city&#10;&#10;Description automatically generated">
            <a:extLst>
              <a:ext uri="{FF2B5EF4-FFF2-40B4-BE49-F238E27FC236}">
                <a16:creationId xmlns:a16="http://schemas.microsoft.com/office/drawing/2014/main" id="{F5B5E0D2-9433-4172-88CA-6E03CE924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62" y="590390"/>
            <a:ext cx="4386943" cy="56772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BF75852-F3C9-FD14-9E71-DA98380FB336}"/>
              </a:ext>
            </a:extLst>
          </p:cNvPr>
          <p:cNvSpPr txBox="1">
            <a:spLocks/>
          </p:cNvSpPr>
          <p:nvPr/>
        </p:nvSpPr>
        <p:spPr>
          <a:xfrm>
            <a:off x="5821714" y="365125"/>
            <a:ext cx="86475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Our Status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5803717-FBB7-2F8A-1F75-D4B68927B333}"/>
              </a:ext>
            </a:extLst>
          </p:cNvPr>
          <p:cNvSpPr txBox="1">
            <a:spLocks/>
          </p:cNvSpPr>
          <p:nvPr/>
        </p:nvSpPr>
        <p:spPr>
          <a:xfrm>
            <a:off x="5821715" y="1869166"/>
            <a:ext cx="5355772" cy="3799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316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Existing conditions</a:t>
            </a:r>
          </a:p>
          <a:p>
            <a:pPr>
              <a:lnSpc>
                <a:spcPct val="150000"/>
              </a:lnSpc>
            </a:pPr>
            <a:r>
              <a:rPr lang="en-US" dirty="0"/>
              <a:t>TRPC coordination</a:t>
            </a:r>
          </a:p>
          <a:p>
            <a:pPr>
              <a:lnSpc>
                <a:spcPct val="150000"/>
              </a:lnSpc>
            </a:pPr>
            <a:r>
              <a:rPr lang="en-US" dirty="0"/>
              <a:t>Preliminary projects list</a:t>
            </a:r>
          </a:p>
          <a:p>
            <a:pPr>
              <a:lnSpc>
                <a:spcPct val="150000"/>
              </a:lnSpc>
            </a:pPr>
            <a:r>
              <a:rPr lang="en-US" dirty="0"/>
              <a:t>Incorporating new requirements</a:t>
            </a:r>
          </a:p>
        </p:txBody>
      </p:sp>
    </p:spTree>
    <p:extLst>
      <p:ext uri="{BB962C8B-B14F-4D97-AF65-F5344CB8AC3E}">
        <p14:creationId xmlns:p14="http://schemas.microsoft.com/office/powerpoint/2010/main" val="2529054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3C3F24-1435-7043-8700-C6DA935A7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9334" y="6405952"/>
            <a:ext cx="2743200" cy="365125"/>
          </a:xfrm>
        </p:spPr>
        <p:txBody>
          <a:bodyPr/>
          <a:lstStyle/>
          <a:p>
            <a:pPr algn="l"/>
            <a:fld id="{0F43753A-820F-4E4C-808D-1184121AF949}" type="slidenum">
              <a:rPr lang="en-US" smtClean="0"/>
              <a:pPr algn="l"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B232A-758A-5D49-BE76-1FDE186AA0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70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FE127-91FA-AC4F-91C6-D2C9AD4C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31" y="964039"/>
            <a:ext cx="11030200" cy="1996875"/>
          </a:xfrm>
        </p:spPr>
        <p:txBody>
          <a:bodyPr/>
          <a:lstStyle/>
          <a:p>
            <a:r>
              <a:rPr lang="en-US" sz="4800" dirty="0"/>
              <a:t>New Growth Management Act (GMA) Requirements</a:t>
            </a:r>
            <a:br>
              <a:rPr lang="en-US" sz="4800" dirty="0"/>
            </a:br>
            <a:br>
              <a:rPr lang="en-US" sz="4800" dirty="0"/>
            </a:br>
            <a:r>
              <a:rPr lang="en-US" sz="2400" dirty="0"/>
              <a:t>HB 1181: Climate Response and Comprehensive Planning</a:t>
            </a:r>
            <a:br>
              <a:rPr lang="en-US" sz="2400" dirty="0"/>
            </a:br>
            <a:r>
              <a:rPr lang="en-US" sz="2400" dirty="0"/>
              <a:t>HB 1110: Missing Middle Housing</a:t>
            </a:r>
            <a:br>
              <a:rPr lang="en-US" sz="2400" dirty="0"/>
            </a:br>
            <a:r>
              <a:rPr lang="en-US" sz="2400" dirty="0"/>
              <a:t>HB 1337: Accessory Dwelling</a:t>
            </a:r>
            <a:br>
              <a:rPr lang="en-US" sz="4800" dirty="0"/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16150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DB628-F47F-0835-0C89-49C68A1F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8528FE-2968-74DC-2261-F96F8A6E186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1520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HB 1181: Active Transportation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BC7D6B-CE79-3290-0F53-BC35196DB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152017" cy="93533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50BDB4"/>
                </a:solidFill>
                <a:latin typeface="Arial Black" panose="020B0A04020102020204" pitchFamily="34" charset="0"/>
              </a:rPr>
              <a:t>The term “pedestrian and bicycle facilities” is being replaced by “active transportation facilities”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D3C45-387D-5F59-96A9-7AFFC08F01E4}"/>
              </a:ext>
            </a:extLst>
          </p:cNvPr>
          <p:cNvSpPr txBox="1"/>
          <p:nvPr/>
        </p:nvSpPr>
        <p:spPr>
          <a:xfrm>
            <a:off x="914401" y="3027286"/>
            <a:ext cx="54958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Defined as “facilities provided for the safety and mobility of active transportation users including, but not limited to, trails, as defined in RCW 47.30.005, sidewalks, bike lanes, shared-use paths, and other facilities in the public right-of-way.” (p. 39)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C68552-8CED-BFA1-7321-7BE5067421F0}"/>
              </a:ext>
            </a:extLst>
          </p:cNvPr>
          <p:cNvSpPr txBox="1"/>
          <p:nvPr/>
        </p:nvSpPr>
        <p:spPr>
          <a:xfrm>
            <a:off x="6410227" y="3027286"/>
            <a:ext cx="46882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Active transportation facilities should be included in existing conditions reporting.</a:t>
            </a:r>
          </a:p>
        </p:txBody>
      </p:sp>
    </p:spTree>
    <p:extLst>
      <p:ext uri="{BB962C8B-B14F-4D97-AF65-F5344CB8AC3E}">
        <p14:creationId xmlns:p14="http://schemas.microsoft.com/office/powerpoint/2010/main" val="1428088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901D8-3E1E-BC02-5707-9E5566CD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9C1D68-CCF6-4EE7-F1D2-F5171CC22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38211" cy="1325563"/>
          </a:xfrm>
        </p:spPr>
        <p:txBody>
          <a:bodyPr>
            <a:normAutofit/>
          </a:bodyPr>
          <a:lstStyle/>
          <a:p>
            <a:r>
              <a:rPr lang="en-US" dirty="0"/>
              <a:t>HB 1181: Multimodal Planning &amp; </a:t>
            </a:r>
            <a:br>
              <a:rPr lang="en-US" dirty="0"/>
            </a:br>
            <a:r>
              <a:rPr lang="en-US" dirty="0"/>
              <a:t>		    Level of Service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27CD9D-46F4-2C85-0E88-981F49EFD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8" y="2102231"/>
            <a:ext cx="10407193" cy="52322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50BDB4"/>
                </a:solidFill>
                <a:latin typeface="Arial Black" panose="020B0A04020102020204" pitchFamily="34" charset="0"/>
              </a:rPr>
              <a:t>Multimodal Level of Service (MMLOS) in place of      vehicular Level of Service (LOS)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97F9E2-9799-A966-70E8-36E503FFB499}"/>
              </a:ext>
            </a:extLst>
          </p:cNvPr>
          <p:cNvSpPr txBox="1"/>
          <p:nvPr/>
        </p:nvSpPr>
        <p:spPr>
          <a:xfrm>
            <a:off x="426127" y="3611049"/>
            <a:ext cx="3801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MMLOS impacts to replace general “traffic impacts”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ED59D2-08CF-2E33-7ADF-6155CE6DE575}"/>
              </a:ext>
            </a:extLst>
          </p:cNvPr>
          <p:cNvSpPr txBox="1"/>
          <p:nvPr/>
        </p:nvSpPr>
        <p:spPr>
          <a:xfrm>
            <a:off x="4565529" y="3611049"/>
            <a:ext cx="66557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Facilities that provide the greatest safety benefit to each category of roadway users should be prioritized.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C50449-C377-1E6C-29F6-8A21CFEB61F9}"/>
              </a:ext>
            </a:extLst>
          </p:cNvPr>
          <p:cNvSpPr txBox="1"/>
          <p:nvPr/>
        </p:nvSpPr>
        <p:spPr>
          <a:xfrm>
            <a:off x="426127" y="4953022"/>
            <a:ext cx="107951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Development cannot be denied for LOS failure/concurrency reasons if impacts can be mitigated through active mode, transit, ride sharing, demand management, or other transportation management strategies funded by the development.</a:t>
            </a:r>
          </a:p>
        </p:txBody>
      </p:sp>
    </p:spTree>
    <p:extLst>
      <p:ext uri="{BB962C8B-B14F-4D97-AF65-F5344CB8AC3E}">
        <p14:creationId xmlns:p14="http://schemas.microsoft.com/office/powerpoint/2010/main" val="1680886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42219-81B8-DC04-2D22-86D48559A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7C8A1D-EFC3-8F1D-04DA-363D9DFAD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82853" cy="1590107"/>
          </a:xfrm>
        </p:spPr>
        <p:txBody>
          <a:bodyPr>
            <a:normAutofit/>
          </a:bodyPr>
          <a:lstStyle/>
          <a:p>
            <a:r>
              <a:rPr lang="en-US" dirty="0"/>
              <a:t>HB 1181: Climate-Related Metrics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5F78A17C-1A56-D90C-0C1F-CC83B1052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5472" y="2611226"/>
            <a:ext cx="8781056" cy="3100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F74CC1-1F47-3974-FB14-972832BEBF83}"/>
              </a:ext>
            </a:extLst>
          </p:cNvPr>
          <p:cNvSpPr txBox="1"/>
          <p:nvPr/>
        </p:nvSpPr>
        <p:spPr>
          <a:xfrm>
            <a:off x="1848244" y="5711498"/>
            <a:ext cx="649642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67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https://wsdot.wa.gov/sites/default/files/2023-01/2023-state-of-transportation.pdf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885EAEB-1C13-B43B-110A-873B9EA570E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657114" cy="824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316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Requires greenhouse gas (GHG) emission &amp; vehicle miles traveled (VMT) reducing policies </a:t>
            </a:r>
          </a:p>
        </p:txBody>
      </p:sp>
    </p:spTree>
    <p:extLst>
      <p:ext uri="{BB962C8B-B14F-4D97-AF65-F5344CB8AC3E}">
        <p14:creationId xmlns:p14="http://schemas.microsoft.com/office/powerpoint/2010/main" val="4148888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25025-CD96-7028-7BA9-08860B472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E90DA1B-D125-ED5D-CAC9-08FD901A636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3087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HB 1181: ADA Transition Planning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0B554C-DDC1-CDAA-E36A-33B9858B0BB5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10657114" cy="3799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316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16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Perform self-evaluations of current facilities in relation to ADA requirements</a:t>
            </a:r>
          </a:p>
          <a:p>
            <a:r>
              <a:rPr lang="en-US" dirty="0"/>
              <a:t>Develop program access plans or “transition plans” to: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Identify physical obstacles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Develop a schedule for making changes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045703-5EAF-9DA3-3E2B-95EB6EE18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50" y="4462895"/>
            <a:ext cx="27051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96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E5340-D47E-2E91-4ABC-0DE123D4D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753A-820F-4E4C-808D-1184121AF94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A8CB8E-DD76-FC3D-5D2A-7A165758891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5878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5696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HB 1181: State Facilities Funding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6DDFA6-A91A-1C75-AAEF-C6DFDD6A2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250757" cy="37993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Must include a discussion of how funds will be raised to address identified needs of the transportation system, including state-owned facilities.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9DB452-451B-2926-92B8-5454057D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124" y="1407515"/>
            <a:ext cx="2959214" cy="5180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C5CF5E-7D5A-210B-AB0E-E0BDBE645D4F}"/>
              </a:ext>
            </a:extLst>
          </p:cNvPr>
          <p:cNvSpPr txBox="1"/>
          <p:nvPr/>
        </p:nvSpPr>
        <p:spPr>
          <a:xfrm>
            <a:off x="5203885" y="5907907"/>
            <a:ext cx="2589068" cy="584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67" dirty="0">
                <a:solidFill>
                  <a:srgbClr val="7F7F7F"/>
                </a:solidFill>
                <a:latin typeface="+mj-lt"/>
              </a:rPr>
              <a:t>https://wsdot.wa.gov/sites/default/files/2021-10/Washington-State-DOT-Transportation-Asset-Management-Plan.pdf</a:t>
            </a:r>
          </a:p>
        </p:txBody>
      </p:sp>
    </p:spTree>
    <p:extLst>
      <p:ext uri="{BB962C8B-B14F-4D97-AF65-F5344CB8AC3E}">
        <p14:creationId xmlns:p14="http://schemas.microsoft.com/office/powerpoint/2010/main" val="1500860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4c3851-ff28-4ddb-828a-e6c6a9d5fa79" xsi:nil="true"/>
    <lcf76f155ced4ddcb4097134ff3c332f xmlns="a4a02cf7-5cb9-449d-9578-56e134fee2ac">
      <Terms xmlns="http://schemas.microsoft.com/office/infopath/2007/PartnerControls"/>
    </lcf76f155ced4ddcb4097134ff3c332f>
    <da43f878ca754e69b6716cd9708c6673 xmlns="a4a02cf7-5cb9-449d-9578-56e134fee2ac">
      <Terms xmlns="http://schemas.microsoft.com/office/infopath/2007/PartnerControls"/>
    </da43f878ca754e69b6716cd9708c6673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A5866B00BB044D8055A452FB9B791F" ma:contentTypeVersion="15" ma:contentTypeDescription="Create a new document." ma:contentTypeScope="" ma:versionID="15fe77ff7c8fdf72d2432c4b26327116">
  <xsd:schema xmlns:xsd="http://www.w3.org/2001/XMLSchema" xmlns:xs="http://www.w3.org/2001/XMLSchema" xmlns:p="http://schemas.microsoft.com/office/2006/metadata/properties" xmlns:ns2="a4a02cf7-5cb9-449d-9578-56e134fee2ac" xmlns:ns3="fd4c3851-ff28-4ddb-828a-e6c6a9d5fa79" targetNamespace="http://schemas.microsoft.com/office/2006/metadata/properties" ma:root="true" ma:fieldsID="56dfb1f3df6860bc33b6335f37ca5ac8" ns2:_="" ns3:_="">
    <xsd:import namespace="a4a02cf7-5cb9-449d-9578-56e134fee2ac"/>
    <xsd:import namespace="fd4c3851-ff28-4ddb-828a-e6c6a9d5fa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da43f878ca754e69b6716cd9708c6673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02cf7-5cb9-449d-9578-56e134fee2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c3e1d2a-d69f-4f06-8d0a-aab2fdd6e9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da43f878ca754e69b6716cd9708c6673" ma:index="22" ma:taxonomy="true" ma:internalName="da43f878ca754e69b6716cd9708c6673" ma:taxonomyFieldName="Element" ma:displayName="Element" ma:default="" ma:fieldId="{da43f878-ca75-4e69-b671-6cd9708c6673}" ma:taxonomyMulti="true" ma:sspId="5c3e1d2a-d69f-4f06-8d0a-aab2fdd6e988" ma:termSetId="b49f64b3-4722-4336-9a5c-56c326b344d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4c3851-ff28-4ddb-828a-e6c6a9d5fa7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902038a-bf29-46c3-9508-86f071324096}" ma:internalName="TaxCatchAll" ma:showField="CatchAllData" ma:web="fd4c3851-ff28-4ddb-828a-e6c6a9d5fa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C55DC9-B424-4D79-B352-3A26434E272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57A6906-319D-401B-9325-0053DF8782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D9BF28-B9D5-4A28-BF48-975B0272A53F}"/>
</file>

<file path=docProps/app.xml><?xml version="1.0" encoding="utf-8"?>
<Properties xmlns="http://schemas.openxmlformats.org/officeDocument/2006/extended-properties" xmlns:vt="http://schemas.openxmlformats.org/officeDocument/2006/docPropsVTypes">
  <TotalTime>6979</TotalTime>
  <Words>979</Words>
  <Application>Microsoft Office PowerPoint</Application>
  <PresentationFormat>Widescreen</PresentationFormat>
  <Paragraphs>182</Paragraphs>
  <Slides>33</Slides>
  <Notes>1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Courier New</vt:lpstr>
      <vt:lpstr>Lato</vt:lpstr>
      <vt:lpstr>Montserrat</vt:lpstr>
      <vt:lpstr>Open Sans (Body)</vt:lpstr>
      <vt:lpstr>Office Theme</vt:lpstr>
      <vt:lpstr>Comprehensive Plan Update  Transportation Element</vt:lpstr>
      <vt:lpstr>The Transportation Element</vt:lpstr>
      <vt:lpstr>Transportation Elements</vt:lpstr>
      <vt:lpstr>New Growth Management Act (GMA) Requirements  HB 1181: Climate Response and Comprehensive Planning HB 1110: Missing Middle Housing HB 1337: Accessory Dwelling </vt:lpstr>
      <vt:lpstr>PowerPoint Presentation</vt:lpstr>
      <vt:lpstr>HB 1181: Multimodal Planning &amp;        Level of Service</vt:lpstr>
      <vt:lpstr>HB 1181: Climate-Related Metrics</vt:lpstr>
      <vt:lpstr>PowerPoint Presentation</vt:lpstr>
      <vt:lpstr>PowerPoint Presentation</vt:lpstr>
      <vt:lpstr>PowerPoint Presentation</vt:lpstr>
      <vt:lpstr>Checklist  Requirements</vt:lpstr>
      <vt:lpstr>PowerPoint Presentation</vt:lpstr>
      <vt:lpstr>PowerPoint Presentation</vt:lpstr>
      <vt:lpstr>PowerPoint Presentation</vt:lpstr>
      <vt:lpstr>PowerPoint Presentation</vt:lpstr>
      <vt:lpstr>Transportation Themes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Previous Plans</vt:lpstr>
      <vt:lpstr>PowerPoint Presentation</vt:lpstr>
      <vt:lpstr>PowerPoint Presentation</vt:lpstr>
      <vt:lpstr>Feedback Status</vt:lpstr>
      <vt:lpstr>Feedback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Madeleine Salem</dc:creator>
  <cp:lastModifiedBy>Shannon Bell</cp:lastModifiedBy>
  <cp:revision>133</cp:revision>
  <dcterms:created xsi:type="dcterms:W3CDTF">2020-08-10T22:36:50Z</dcterms:created>
  <dcterms:modified xsi:type="dcterms:W3CDTF">2025-02-06T18:07:16Z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0x0101005AA5866B00BB044D8055A452FB9B791F</vt:lpwstr>
  </property>
</Properties>
</file>