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381" r:id="rId4"/>
    <p:sldId id="382" r:id="rId5"/>
    <p:sldId id="267" r:id="rId6"/>
    <p:sldId id="259" r:id="rId7"/>
    <p:sldId id="385" r:id="rId8"/>
    <p:sldId id="383" r:id="rId9"/>
    <p:sldId id="384" r:id="rId10"/>
    <p:sldId id="260" r:id="rId11"/>
    <p:sldId id="261" r:id="rId12"/>
    <p:sldId id="262" r:id="rId13"/>
    <p:sldId id="3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7B81-44E3-438F-AA16-1CC239A424B3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50D8-6596-43BA-8471-04642BA5FE0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0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7B81-44E3-438F-AA16-1CC239A424B3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50D8-6596-43BA-8471-04642BA5FE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80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7B81-44E3-438F-AA16-1CC239A424B3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50D8-6596-43BA-8471-04642BA5FE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59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CD5E-0C81-47E9-BB0F-72F65521EECA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30B9-2C90-4987-B964-F1CE9054B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50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879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6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5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4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7B81-44E3-438F-AA16-1CC239A424B3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50D8-6596-43BA-8471-04642BA5FE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8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7B81-44E3-438F-AA16-1CC239A424B3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50D8-6596-43BA-8471-04642BA5FE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1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E7B81-44E3-438F-AA16-1CC239A424B3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D50D8-6596-43BA-8471-04642BA5FE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0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E7B81-44E3-438F-AA16-1CC239A424B3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D50D8-6596-43BA-8471-04642BA5FE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F7B3B6-925D-4AD0-9600-4B4360A288D9}"/>
              </a:ext>
            </a:extLst>
          </p:cNvPr>
          <p:cNvSpPr txBox="1"/>
          <p:nvPr/>
        </p:nvSpPr>
        <p:spPr>
          <a:xfrm>
            <a:off x="0" y="2190200"/>
            <a:ext cx="12192000" cy="330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+mn-lt"/>
                <a:cs typeface="Myanmar Text" panose="020B0502040204020203" pitchFamily="34" charset="0"/>
              </a:rPr>
              <a:t>Lacey Comprehensive Plan</a:t>
            </a:r>
          </a:p>
          <a:p>
            <a:pPr algn="ctr">
              <a:lnSpc>
                <a:spcPct val="100000"/>
              </a:lnSpc>
            </a:pPr>
            <a:endParaRPr lang="en-US" sz="700" dirty="0">
              <a:latin typeface="+mn-lt"/>
              <a:cs typeface="Myanmar Text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6000" b="1" dirty="0">
                <a:latin typeface="+mn-lt"/>
                <a:cs typeface="Myanmar Text" panose="020B0502040204020203" pitchFamily="34" charset="0"/>
              </a:rPr>
              <a:t>Outreach &amp; Engagement Update</a:t>
            </a:r>
          </a:p>
          <a:p>
            <a:pPr algn="ctr">
              <a:lnSpc>
                <a:spcPct val="100000"/>
              </a:lnSpc>
            </a:pPr>
            <a:r>
              <a:rPr lang="en-US" sz="4000" dirty="0">
                <a:latin typeface="+mn-lt"/>
                <a:cs typeface="Myanmar Text" panose="020B0502040204020203" pitchFamily="34" charset="0"/>
              </a:rPr>
              <a:t>-</a:t>
            </a:r>
          </a:p>
          <a:p>
            <a:pPr algn="ctr">
              <a:lnSpc>
                <a:spcPct val="100000"/>
              </a:lnSpc>
            </a:pPr>
            <a:endParaRPr lang="en-US" sz="700" dirty="0">
              <a:latin typeface="+mn-lt"/>
              <a:cs typeface="Myanmar Text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n-lt"/>
                <a:cs typeface="Myanmar Text" panose="020B0502040204020203" pitchFamily="34" charset="0"/>
              </a:rPr>
              <a:t>Council Worksession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latin typeface="+mn-lt"/>
                <a:cs typeface="Myanmar Text" panose="020B0502040204020203" pitchFamily="34" charset="0"/>
              </a:rPr>
              <a:t>September 10</a:t>
            </a:r>
            <a:r>
              <a:rPr lang="en-US" sz="2000" baseline="30000" dirty="0">
                <a:latin typeface="+mn-lt"/>
                <a:cs typeface="Myanmar Text" panose="020B0502040204020203" pitchFamily="34" charset="0"/>
              </a:rPr>
              <a:t>th</a:t>
            </a:r>
            <a:r>
              <a:rPr lang="en-US" sz="2000" dirty="0">
                <a:latin typeface="+mn-lt"/>
                <a:cs typeface="Myanmar Text" panose="020B0502040204020203" pitchFamily="34" charset="0"/>
              </a:rPr>
              <a:t>, 2024</a:t>
            </a:r>
            <a:endParaRPr lang="en-US" sz="1200" dirty="0">
              <a:latin typeface="+mn-lt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1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83535" y="837406"/>
            <a:ext cx="9144000" cy="706438"/>
          </a:xfrm>
        </p:spPr>
        <p:txBody>
          <a:bodyPr>
            <a:normAutofit/>
          </a:bodyPr>
          <a:lstStyle/>
          <a:p>
            <a:r>
              <a:rPr lang="en-US" sz="4400" b="1" dirty="0"/>
              <a:t>Phase 2: Community Priorities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76089" y="1757653"/>
            <a:ext cx="9632178" cy="3798887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</a:pPr>
            <a:r>
              <a:rPr lang="en-US" sz="2600" dirty="0"/>
              <a:t>Translating visions into draft policies</a:t>
            </a:r>
          </a:p>
          <a:p>
            <a:pPr marL="971550" lvl="1" indent="-514350">
              <a:spcAft>
                <a:spcPts val="600"/>
              </a:spcAft>
            </a:pPr>
            <a:r>
              <a:rPr lang="en-US" sz="2200" dirty="0"/>
              <a:t>Launch map-based survey targeting local communities</a:t>
            </a:r>
          </a:p>
          <a:p>
            <a:pPr marL="971550" lvl="1" indent="-514350">
              <a:spcAft>
                <a:spcPts val="600"/>
              </a:spcAft>
            </a:pPr>
            <a:r>
              <a:rPr lang="en-US" sz="2200" dirty="0"/>
              <a:t>Conduct outreach through community partners</a:t>
            </a:r>
          </a:p>
          <a:p>
            <a:pPr marL="971550" lvl="1" indent="-514350">
              <a:spcAft>
                <a:spcPts val="600"/>
              </a:spcAft>
            </a:pPr>
            <a:r>
              <a:rPr lang="en-US" sz="2200" dirty="0"/>
              <a:t>Educational outreach through local schools</a:t>
            </a:r>
          </a:p>
          <a:p>
            <a:pPr marL="971550" lvl="1" indent="-514350">
              <a:spcAft>
                <a:spcPts val="600"/>
              </a:spcAft>
            </a:pPr>
            <a:r>
              <a:rPr lang="en-US" sz="2200" dirty="0"/>
              <a:t>Local business outreach (lunch &amp; learn, e.g.)</a:t>
            </a:r>
          </a:p>
          <a:p>
            <a:pPr marL="0" indent="0" algn="l">
              <a:spcAft>
                <a:spcPts val="600"/>
              </a:spcAft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36231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82296" y="836396"/>
            <a:ext cx="9144000" cy="706438"/>
          </a:xfrm>
        </p:spPr>
        <p:txBody>
          <a:bodyPr>
            <a:normAutofit/>
          </a:bodyPr>
          <a:lstStyle/>
          <a:p>
            <a:r>
              <a:rPr lang="en-US" sz="4400" b="1" dirty="0"/>
              <a:t>Phase 3: Draft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73143" y="1757901"/>
            <a:ext cx="9505950" cy="3798888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600" dirty="0"/>
              <a:t>Draft Plan Open House (in-person and virtual)</a:t>
            </a:r>
          </a:p>
          <a:p>
            <a:pPr marL="971550" lvl="1" indent="-514350"/>
            <a:r>
              <a:rPr lang="en-US" sz="2200" dirty="0"/>
              <a:t>Spring &amp; early summer 2025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600" dirty="0"/>
              <a:t>Interactive/drop-in kiosks at Library/City Hall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600" dirty="0"/>
              <a:t>Launch the web-based plan that allows for user comments on policy directions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600" dirty="0"/>
              <a:t>Continue outreach to community partners, schools, businesses, etc.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8619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83816" y="838390"/>
            <a:ext cx="9144000" cy="706437"/>
          </a:xfrm>
        </p:spPr>
        <p:txBody>
          <a:bodyPr>
            <a:normAutofit/>
          </a:bodyPr>
          <a:lstStyle/>
          <a:p>
            <a:r>
              <a:rPr lang="en-US" sz="4400" b="1" dirty="0"/>
              <a:t>Phase 4: Final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77792" y="1757725"/>
            <a:ext cx="9853612" cy="3797300"/>
          </a:xfrm>
        </p:spPr>
        <p:txBody>
          <a:bodyPr>
            <a:normAutofit/>
          </a:bodyPr>
          <a:lstStyle/>
          <a:p>
            <a:pPr marL="514350" indent="-5143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final Comprehensive Plan will be a web-based document </a:t>
            </a:r>
          </a:p>
          <a:p>
            <a:pPr marL="971550" lvl="1" indent="-514350">
              <a:spcAft>
                <a:spcPts val="600"/>
              </a:spcAft>
            </a:pPr>
            <a:r>
              <a:rPr lang="en-US" sz="2200" dirty="0"/>
              <a:t>Frames policies in an easy-to-understand way</a:t>
            </a:r>
          </a:p>
          <a:p>
            <a:pPr marL="971550" lvl="1" indent="-514350">
              <a:spcAft>
                <a:spcPts val="600"/>
              </a:spcAft>
            </a:pPr>
            <a:r>
              <a:rPr lang="en-US" sz="2200" dirty="0"/>
              <a:t>Allowing users to access the level of detail they want</a:t>
            </a:r>
          </a:p>
          <a:p>
            <a:pPr marL="514350" indent="-5143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final plan will include chapters in a printable format</a:t>
            </a:r>
          </a:p>
        </p:txBody>
      </p:sp>
    </p:spTree>
    <p:extLst>
      <p:ext uri="{BB962C8B-B14F-4D97-AF65-F5344CB8AC3E}">
        <p14:creationId xmlns:p14="http://schemas.microsoft.com/office/powerpoint/2010/main" val="5285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83815" y="838390"/>
            <a:ext cx="9462511" cy="706437"/>
          </a:xfrm>
        </p:spPr>
        <p:txBody>
          <a:bodyPr>
            <a:normAutofit/>
          </a:bodyPr>
          <a:lstStyle/>
          <a:p>
            <a:r>
              <a:rPr lang="en-US" sz="4400" b="1" dirty="0"/>
              <a:t>Frequency of briefings moving into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77792" y="1757725"/>
            <a:ext cx="9853612" cy="3797300"/>
          </a:xfrm>
        </p:spPr>
        <p:txBody>
          <a:bodyPr>
            <a:normAutofit/>
          </a:bodyPr>
          <a:lstStyle/>
          <a:p>
            <a:pPr marL="514350" indent="-5143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Staff Recommendation:</a:t>
            </a:r>
          </a:p>
          <a:p>
            <a:pPr marL="971550" lvl="1" indent="-514350">
              <a:spcAft>
                <a:spcPts val="600"/>
              </a:spcAft>
            </a:pPr>
            <a:r>
              <a:rPr lang="en-US" sz="2200" dirty="0"/>
              <a:t>Maintain quarterly updates through Spring of 2025</a:t>
            </a:r>
          </a:p>
          <a:p>
            <a:pPr marL="971550" lvl="1" indent="-514350">
              <a:spcAft>
                <a:spcPts val="600"/>
              </a:spcAft>
            </a:pPr>
            <a:r>
              <a:rPr lang="en-US" sz="2200" dirty="0"/>
              <a:t>Higher frequency of meetings moving into summer and fall 2025</a:t>
            </a:r>
          </a:p>
          <a:p>
            <a:pPr marL="1428750" lvl="2" indent="-514350">
              <a:spcAft>
                <a:spcPts val="600"/>
              </a:spcAft>
            </a:pPr>
            <a:r>
              <a:rPr lang="en-US" sz="1800" dirty="0"/>
              <a:t>Special 4:00 pm start times before regularly scheduled meetings</a:t>
            </a:r>
          </a:p>
          <a:p>
            <a:pPr marL="1428750" lvl="2" indent="-514350">
              <a:spcAft>
                <a:spcPts val="600"/>
              </a:spcAft>
            </a:pPr>
            <a:r>
              <a:rPr lang="en-US" sz="1800" dirty="0"/>
              <a:t>Topic specific worksessions (on as needed/monthly basis)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3ABFCE-CB59-4CA4-BE50-FE19FB5606FD}"/>
              </a:ext>
            </a:extLst>
          </p:cNvPr>
          <p:cNvGrpSpPr/>
          <p:nvPr/>
        </p:nvGrpSpPr>
        <p:grpSpPr>
          <a:xfrm>
            <a:off x="999067" y="3944456"/>
            <a:ext cx="10046615" cy="2179321"/>
            <a:chOff x="999067" y="3257111"/>
            <a:chExt cx="10046615" cy="217932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73AD320-6C01-4D6E-8E8B-6838437DE2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9067" y="3257111"/>
              <a:ext cx="2172614" cy="2179320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Visioning</a:t>
              </a:r>
            </a:p>
            <a:p>
              <a:pPr algn="ctr"/>
              <a:r>
                <a:rPr lang="en-US" sz="1200" dirty="0"/>
                <a:t>(Summer/Fall 2024)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2CA9B28-A9A7-433F-BE11-C7F8266E2A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3734" y="3257112"/>
              <a:ext cx="2172614" cy="2179320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Community</a:t>
              </a:r>
            </a:p>
            <a:p>
              <a:pPr algn="ctr"/>
              <a:r>
                <a:rPr lang="en-US" b="1" dirty="0"/>
                <a:t>Priorities</a:t>
              </a:r>
            </a:p>
            <a:p>
              <a:pPr algn="ctr"/>
              <a:r>
                <a:rPr lang="en-US" sz="1200" dirty="0"/>
                <a:t>(Winter 2024/25)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6B4AEB4-6689-4228-9287-478076F5A0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8401" y="3257111"/>
              <a:ext cx="2172614" cy="2179320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Draft Plan</a:t>
              </a:r>
            </a:p>
            <a:p>
              <a:pPr algn="ctr"/>
              <a:r>
                <a:rPr lang="en-US" sz="1200" dirty="0"/>
                <a:t>(Spring 2025)</a:t>
              </a:r>
              <a:endParaRPr lang="en-US" sz="1200" b="1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F3C24CA-A711-42F9-AC2A-7FEC87B039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73068" y="3257111"/>
              <a:ext cx="2172614" cy="2179320"/>
            </a:xfrm>
            <a:prstGeom prst="ellips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Final Plan</a:t>
              </a:r>
            </a:p>
            <a:p>
              <a:pPr algn="ctr"/>
              <a:r>
                <a:rPr lang="en-US" sz="1200" dirty="0"/>
                <a:t>(Summer 2025)</a:t>
              </a:r>
            </a:p>
          </p:txBody>
        </p:sp>
        <p:sp>
          <p:nvSpPr>
            <p:cNvPr id="22" name="Right Arrow 26">
              <a:extLst>
                <a:ext uri="{FF2B5EF4-FFF2-40B4-BE49-F238E27FC236}">
                  <a16:creationId xmlns:a16="http://schemas.microsoft.com/office/drawing/2014/main" id="{FC17F32D-EF44-4ADA-A67D-30E2424329A0}"/>
                </a:ext>
              </a:extLst>
            </p:cNvPr>
            <p:cNvSpPr/>
            <p:nvPr/>
          </p:nvSpPr>
          <p:spPr>
            <a:xfrm>
              <a:off x="3218658" y="4312092"/>
              <a:ext cx="405076" cy="20703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ight Arrow 27">
              <a:extLst>
                <a:ext uri="{FF2B5EF4-FFF2-40B4-BE49-F238E27FC236}">
                  <a16:creationId xmlns:a16="http://schemas.microsoft.com/office/drawing/2014/main" id="{5AAFB175-EA1C-42B8-9844-F6A05EEC7EC4}"/>
                </a:ext>
              </a:extLst>
            </p:cNvPr>
            <p:cNvSpPr/>
            <p:nvPr/>
          </p:nvSpPr>
          <p:spPr>
            <a:xfrm>
              <a:off x="5854331" y="4307447"/>
              <a:ext cx="405076" cy="20703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ight Arrow 28">
              <a:extLst>
                <a:ext uri="{FF2B5EF4-FFF2-40B4-BE49-F238E27FC236}">
                  <a16:creationId xmlns:a16="http://schemas.microsoft.com/office/drawing/2014/main" id="{D541D49C-8EF6-4C95-850F-EE7CD96626B3}"/>
                </a:ext>
              </a:extLst>
            </p:cNvPr>
            <p:cNvSpPr/>
            <p:nvPr/>
          </p:nvSpPr>
          <p:spPr>
            <a:xfrm>
              <a:off x="8476893" y="4307447"/>
              <a:ext cx="405076" cy="20703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1918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00899" y="1395658"/>
            <a:ext cx="9144000" cy="706438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Communications &amp; Community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00899" y="2505321"/>
            <a:ext cx="9144000" cy="350361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Goal</a:t>
            </a:r>
            <a:r>
              <a:rPr lang="en-US" sz="2800" dirty="0"/>
              <a:t>: To ensure an inclusive, informative update to the Comprehensive Plan, fostering active community participation and a sense of ownership in the final product.</a:t>
            </a:r>
          </a:p>
        </p:txBody>
      </p:sp>
    </p:spTree>
    <p:extLst>
      <p:ext uri="{BB962C8B-B14F-4D97-AF65-F5344CB8AC3E}">
        <p14:creationId xmlns:p14="http://schemas.microsoft.com/office/powerpoint/2010/main" val="99980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00899" y="1395658"/>
            <a:ext cx="9144000" cy="706438"/>
          </a:xfrm>
        </p:spPr>
        <p:txBody>
          <a:bodyPr>
            <a:normAutofit/>
          </a:bodyPr>
          <a:lstStyle/>
          <a:p>
            <a:r>
              <a:rPr lang="en-US" sz="4400" b="1" dirty="0"/>
              <a:t>Communications Section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10135" y="2533029"/>
            <a:ext cx="9144000" cy="3503612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/>
              <a:t>Identifies strategies that: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Ensure consistent messaging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Increase familiarity with the comprehensive planning process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Encourage broad community buy-in</a:t>
            </a:r>
          </a:p>
        </p:txBody>
      </p:sp>
    </p:spTree>
    <p:extLst>
      <p:ext uri="{BB962C8B-B14F-4D97-AF65-F5344CB8AC3E}">
        <p14:creationId xmlns:p14="http://schemas.microsoft.com/office/powerpoint/2010/main" val="2598318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00899" y="1395658"/>
            <a:ext cx="9144000" cy="706438"/>
          </a:xfrm>
        </p:spPr>
        <p:txBody>
          <a:bodyPr>
            <a:normAutofit/>
          </a:bodyPr>
          <a:lstStyle/>
          <a:p>
            <a:r>
              <a:rPr lang="en-US" sz="4400" b="1" dirty="0"/>
              <a:t>Community Engagement Section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10135" y="2533029"/>
            <a:ext cx="9144000" cy="3503612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/>
              <a:t>Identifies strategies to: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Boost general community participation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Include community groups that are typically underrepresented in the planning process</a:t>
            </a:r>
          </a:p>
          <a:p>
            <a:pPr lvl="2">
              <a:spcAft>
                <a:spcPts val="600"/>
              </a:spcAft>
            </a:pPr>
            <a:r>
              <a:rPr lang="en-US" i="1" dirty="0"/>
              <a:t>communities of color, low-income households, non- or limited-English-speaking, youth and young adults, renters, military personnel</a:t>
            </a:r>
          </a:p>
        </p:txBody>
      </p:sp>
    </p:spTree>
    <p:extLst>
      <p:ext uri="{BB962C8B-B14F-4D97-AF65-F5344CB8AC3E}">
        <p14:creationId xmlns:p14="http://schemas.microsoft.com/office/powerpoint/2010/main" val="3644106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30056" y="427632"/>
            <a:ext cx="9144000" cy="706438"/>
          </a:xfrm>
        </p:spPr>
        <p:txBody>
          <a:bodyPr>
            <a:normAutofit/>
          </a:bodyPr>
          <a:lstStyle/>
          <a:p>
            <a:r>
              <a:rPr lang="en-US" sz="4400" b="1" dirty="0"/>
              <a:t>Community Engagement Phasing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3590CC-680E-4459-613A-7850B942DCC5}"/>
              </a:ext>
            </a:extLst>
          </p:cNvPr>
          <p:cNvSpPr/>
          <p:nvPr/>
        </p:nvSpPr>
        <p:spPr>
          <a:xfrm>
            <a:off x="999067" y="1826242"/>
            <a:ext cx="2201333" cy="2201333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b="1" dirty="0"/>
              <a:t>Visioning</a:t>
            </a:r>
          </a:p>
          <a:p>
            <a:pPr algn="ctr"/>
            <a:r>
              <a:rPr lang="en-US" sz="1200" dirty="0"/>
              <a:t>(Summer/Fall 2024)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BF1258-DB79-A8E5-677B-41C0E0D089CE}"/>
              </a:ext>
            </a:extLst>
          </p:cNvPr>
          <p:cNvSpPr/>
          <p:nvPr/>
        </p:nvSpPr>
        <p:spPr>
          <a:xfrm>
            <a:off x="3623734" y="1826243"/>
            <a:ext cx="2201333" cy="2201333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b="1" dirty="0"/>
              <a:t>Community</a:t>
            </a:r>
          </a:p>
          <a:p>
            <a:pPr algn="ctr"/>
            <a:r>
              <a:rPr lang="en-US" b="1" dirty="0"/>
              <a:t>Priorities</a:t>
            </a:r>
          </a:p>
          <a:p>
            <a:pPr algn="ctr"/>
            <a:r>
              <a:rPr lang="en-US" sz="1200" dirty="0"/>
              <a:t>(Winter 2024/25)</a:t>
            </a:r>
          </a:p>
          <a:p>
            <a:pPr algn="ctr"/>
            <a:endParaRPr lang="en-US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5FA013-2E8D-5710-C6C5-B61D87437BED}"/>
              </a:ext>
            </a:extLst>
          </p:cNvPr>
          <p:cNvSpPr/>
          <p:nvPr/>
        </p:nvSpPr>
        <p:spPr>
          <a:xfrm>
            <a:off x="6248401" y="1826242"/>
            <a:ext cx="2201333" cy="2201333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b="1" dirty="0"/>
              <a:t>Draft Plan</a:t>
            </a:r>
          </a:p>
          <a:p>
            <a:pPr algn="ctr"/>
            <a:r>
              <a:rPr lang="en-US" sz="1200" dirty="0"/>
              <a:t>(Spring 2025)</a:t>
            </a:r>
            <a:endParaRPr lang="en-US" sz="12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5F8C15-16DF-8303-5379-8B451651C6AB}"/>
              </a:ext>
            </a:extLst>
          </p:cNvPr>
          <p:cNvSpPr/>
          <p:nvPr/>
        </p:nvSpPr>
        <p:spPr>
          <a:xfrm>
            <a:off x="8873068" y="1826242"/>
            <a:ext cx="2201333" cy="2201333"/>
          </a:xfrm>
          <a:prstGeom prst="ellipse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b="1" dirty="0"/>
              <a:t>Final Plan</a:t>
            </a:r>
          </a:p>
          <a:p>
            <a:pPr algn="ctr"/>
            <a:r>
              <a:rPr lang="en-US" sz="1200" dirty="0"/>
              <a:t>(Summer 2025)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062AF0-1186-FADE-B27E-A94A6C80851C}"/>
              </a:ext>
            </a:extLst>
          </p:cNvPr>
          <p:cNvSpPr/>
          <p:nvPr/>
        </p:nvSpPr>
        <p:spPr>
          <a:xfrm>
            <a:off x="2821843" y="4716727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28EBF3-DAD9-C23C-2060-7E7E195EF239}"/>
              </a:ext>
            </a:extLst>
          </p:cNvPr>
          <p:cNvSpPr/>
          <p:nvPr/>
        </p:nvSpPr>
        <p:spPr>
          <a:xfrm>
            <a:off x="3470237" y="4428191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E68D50-C3B2-513A-EDAB-2FDC07BCEED5}"/>
              </a:ext>
            </a:extLst>
          </p:cNvPr>
          <p:cNvSpPr/>
          <p:nvPr/>
        </p:nvSpPr>
        <p:spPr>
          <a:xfrm>
            <a:off x="4162415" y="4749309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DC1B5E-CFA2-47C3-FE06-CA9CFC516475}"/>
              </a:ext>
            </a:extLst>
          </p:cNvPr>
          <p:cNvSpPr/>
          <p:nvPr/>
        </p:nvSpPr>
        <p:spPr>
          <a:xfrm>
            <a:off x="4652841" y="4285388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722B69-B46F-BA40-8317-A8580C5145B4}"/>
              </a:ext>
            </a:extLst>
          </p:cNvPr>
          <p:cNvSpPr/>
          <p:nvPr/>
        </p:nvSpPr>
        <p:spPr>
          <a:xfrm>
            <a:off x="5202056" y="4651526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758352-E414-905D-B23C-F5070BEB220A}"/>
              </a:ext>
            </a:extLst>
          </p:cNvPr>
          <p:cNvSpPr/>
          <p:nvPr/>
        </p:nvSpPr>
        <p:spPr>
          <a:xfrm>
            <a:off x="5851592" y="4371679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FCE179-D041-C9E4-32BF-E78D57571154}"/>
              </a:ext>
            </a:extLst>
          </p:cNvPr>
          <p:cNvSpPr/>
          <p:nvPr/>
        </p:nvSpPr>
        <p:spPr>
          <a:xfrm>
            <a:off x="6545858" y="4456012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78BD24-537A-223A-CF21-A2E4A7D91CDA}"/>
              </a:ext>
            </a:extLst>
          </p:cNvPr>
          <p:cNvSpPr/>
          <p:nvPr/>
        </p:nvSpPr>
        <p:spPr>
          <a:xfrm>
            <a:off x="7189323" y="4762734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8EE435-4F77-A810-849B-7CCCFE0F9851}"/>
              </a:ext>
            </a:extLst>
          </p:cNvPr>
          <p:cNvSpPr/>
          <p:nvPr/>
        </p:nvSpPr>
        <p:spPr>
          <a:xfrm>
            <a:off x="7832788" y="4507752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122BC7-313E-19DF-8FBC-917F00B114F3}"/>
              </a:ext>
            </a:extLst>
          </p:cNvPr>
          <p:cNvSpPr/>
          <p:nvPr/>
        </p:nvSpPr>
        <p:spPr>
          <a:xfrm>
            <a:off x="8476253" y="4676452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A9C0AE-5B01-97E7-00DD-BAE12B8A0238}"/>
              </a:ext>
            </a:extLst>
          </p:cNvPr>
          <p:cNvSpPr/>
          <p:nvPr/>
        </p:nvSpPr>
        <p:spPr>
          <a:xfrm>
            <a:off x="9119718" y="4500096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CBE460-EA97-78D7-9BE5-9B556D0CD0F0}"/>
              </a:ext>
            </a:extLst>
          </p:cNvPr>
          <p:cNvSpPr/>
          <p:nvPr/>
        </p:nvSpPr>
        <p:spPr>
          <a:xfrm>
            <a:off x="9775326" y="4656341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006E6B-06C3-EED1-558A-EB3070D6FED3}"/>
              </a:ext>
            </a:extLst>
          </p:cNvPr>
          <p:cNvSpPr/>
          <p:nvPr/>
        </p:nvSpPr>
        <p:spPr>
          <a:xfrm>
            <a:off x="2183307" y="4359190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F57EC35-A5F7-86CB-0CE6-7B2B2D9992F6}"/>
              </a:ext>
            </a:extLst>
          </p:cNvPr>
          <p:cNvSpPr/>
          <p:nvPr/>
        </p:nvSpPr>
        <p:spPr>
          <a:xfrm>
            <a:off x="1639239" y="4733014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19C0314-AE6E-566F-D8D2-578361F7B225}"/>
              </a:ext>
            </a:extLst>
          </p:cNvPr>
          <p:cNvSpPr/>
          <p:nvPr/>
        </p:nvSpPr>
        <p:spPr>
          <a:xfrm>
            <a:off x="961813" y="4510611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068F70-0603-E3E8-08CE-A7D6B35321F6}"/>
              </a:ext>
            </a:extLst>
          </p:cNvPr>
          <p:cNvSpPr txBox="1"/>
          <p:nvPr/>
        </p:nvSpPr>
        <p:spPr>
          <a:xfrm>
            <a:off x="1201327" y="5488038"/>
            <a:ext cx="9466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Multiple opportunities for public engagement throughout the update process…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F11D60-AEF0-22FD-68D0-68348723DB28}"/>
              </a:ext>
            </a:extLst>
          </p:cNvPr>
          <p:cNvSpPr/>
          <p:nvPr/>
        </p:nvSpPr>
        <p:spPr>
          <a:xfrm>
            <a:off x="10403772" y="4651526"/>
            <a:ext cx="396815" cy="3968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2B0CA5D-F21F-5D3C-4939-6E8A353693A5}"/>
              </a:ext>
            </a:extLst>
          </p:cNvPr>
          <p:cNvSpPr/>
          <p:nvPr/>
        </p:nvSpPr>
        <p:spPr>
          <a:xfrm>
            <a:off x="3218658" y="2881223"/>
            <a:ext cx="405076" cy="2070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224DBEE8-B615-6E6F-8A5A-E9428A3010A6}"/>
              </a:ext>
            </a:extLst>
          </p:cNvPr>
          <p:cNvSpPr/>
          <p:nvPr/>
        </p:nvSpPr>
        <p:spPr>
          <a:xfrm>
            <a:off x="5854331" y="2876578"/>
            <a:ext cx="405076" cy="2070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9611CFD-02AF-7070-ECAE-FF0479C38BBB}"/>
              </a:ext>
            </a:extLst>
          </p:cNvPr>
          <p:cNvSpPr/>
          <p:nvPr/>
        </p:nvSpPr>
        <p:spPr>
          <a:xfrm>
            <a:off x="8476893" y="2876578"/>
            <a:ext cx="405076" cy="2070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F511BC5-1C4E-BE75-569D-1B6ED38B48CE}"/>
              </a:ext>
            </a:extLst>
          </p:cNvPr>
          <p:cNvCxnSpPr>
            <a:cxnSpLocks/>
          </p:cNvCxnSpPr>
          <p:nvPr/>
        </p:nvCxnSpPr>
        <p:spPr>
          <a:xfrm flipV="1">
            <a:off x="1160220" y="3899140"/>
            <a:ext cx="363780" cy="794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0B5F6F5-FF97-FB29-7160-FA0CA529A997}"/>
              </a:ext>
            </a:extLst>
          </p:cNvPr>
          <p:cNvCxnSpPr>
            <a:cxnSpLocks/>
          </p:cNvCxnSpPr>
          <p:nvPr/>
        </p:nvCxnSpPr>
        <p:spPr>
          <a:xfrm flipV="1">
            <a:off x="1828800" y="4104598"/>
            <a:ext cx="0" cy="829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CA1547B-F752-FC3B-432A-12571615B702}"/>
              </a:ext>
            </a:extLst>
          </p:cNvPr>
          <p:cNvCxnSpPr>
            <a:cxnSpLocks/>
          </p:cNvCxnSpPr>
          <p:nvPr/>
        </p:nvCxnSpPr>
        <p:spPr>
          <a:xfrm flipH="1" flipV="1">
            <a:off x="2222832" y="4122307"/>
            <a:ext cx="155637" cy="47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2D1FC68-0061-59DD-0A9C-0A5CF7FD8DE9}"/>
              </a:ext>
            </a:extLst>
          </p:cNvPr>
          <p:cNvCxnSpPr>
            <a:cxnSpLocks/>
          </p:cNvCxnSpPr>
          <p:nvPr/>
        </p:nvCxnSpPr>
        <p:spPr>
          <a:xfrm flipH="1" flipV="1">
            <a:off x="2693632" y="3981555"/>
            <a:ext cx="326570" cy="9661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57DA2FC-5B2A-0D77-D319-09502CF18D38}"/>
              </a:ext>
            </a:extLst>
          </p:cNvPr>
          <p:cNvCxnSpPr>
            <a:cxnSpLocks/>
          </p:cNvCxnSpPr>
          <p:nvPr/>
        </p:nvCxnSpPr>
        <p:spPr>
          <a:xfrm flipV="1">
            <a:off x="3038699" y="3537184"/>
            <a:ext cx="629945" cy="1311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7E47A4C-3FBA-4638-4636-82BEB2EF42E9}"/>
              </a:ext>
            </a:extLst>
          </p:cNvPr>
          <p:cNvCxnSpPr>
            <a:cxnSpLocks/>
          </p:cNvCxnSpPr>
          <p:nvPr/>
        </p:nvCxnSpPr>
        <p:spPr>
          <a:xfrm flipV="1">
            <a:off x="3687141" y="3899140"/>
            <a:ext cx="299048" cy="6951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4A495AB-7DA9-21CC-02E9-F0D99743BA53}"/>
              </a:ext>
            </a:extLst>
          </p:cNvPr>
          <p:cNvCxnSpPr>
            <a:cxnSpLocks/>
          </p:cNvCxnSpPr>
          <p:nvPr/>
        </p:nvCxnSpPr>
        <p:spPr>
          <a:xfrm flipH="1" flipV="1">
            <a:off x="4298590" y="4104598"/>
            <a:ext cx="66053" cy="8565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6540F6F-B0AD-2344-AD8F-FA7BC1BEAE8A}"/>
              </a:ext>
            </a:extLst>
          </p:cNvPr>
          <p:cNvCxnSpPr>
            <a:cxnSpLocks/>
          </p:cNvCxnSpPr>
          <p:nvPr/>
        </p:nvCxnSpPr>
        <p:spPr>
          <a:xfrm flipV="1">
            <a:off x="4825949" y="4048997"/>
            <a:ext cx="62926" cy="3972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BCF5B73-F82B-5810-3515-134BB3858660}"/>
              </a:ext>
            </a:extLst>
          </p:cNvPr>
          <p:cNvCxnSpPr>
            <a:cxnSpLocks/>
          </p:cNvCxnSpPr>
          <p:nvPr/>
        </p:nvCxnSpPr>
        <p:spPr>
          <a:xfrm flipH="1" flipV="1">
            <a:off x="5258290" y="4022848"/>
            <a:ext cx="166019" cy="8656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310DAAC-E8A0-C369-1D9F-6F44DEFBB144}"/>
              </a:ext>
            </a:extLst>
          </p:cNvPr>
          <p:cNvCxnSpPr>
            <a:cxnSpLocks/>
          </p:cNvCxnSpPr>
          <p:nvPr/>
        </p:nvCxnSpPr>
        <p:spPr>
          <a:xfrm flipV="1">
            <a:off x="6016973" y="3887821"/>
            <a:ext cx="536965" cy="6822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913996-4D45-B270-7E1C-7AC51AF268B9}"/>
              </a:ext>
            </a:extLst>
          </p:cNvPr>
          <p:cNvCxnSpPr>
            <a:cxnSpLocks/>
          </p:cNvCxnSpPr>
          <p:nvPr/>
        </p:nvCxnSpPr>
        <p:spPr>
          <a:xfrm flipV="1">
            <a:off x="6706338" y="4122307"/>
            <a:ext cx="236335" cy="570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796F416-74A5-4E9E-CBF9-D1114220F263}"/>
              </a:ext>
            </a:extLst>
          </p:cNvPr>
          <p:cNvCxnSpPr>
            <a:cxnSpLocks/>
          </p:cNvCxnSpPr>
          <p:nvPr/>
        </p:nvCxnSpPr>
        <p:spPr>
          <a:xfrm flipH="1" flipV="1">
            <a:off x="7349067" y="4160868"/>
            <a:ext cx="34601" cy="862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BE9062-6EE3-A22B-FF44-82A4BFDA1C5D}"/>
              </a:ext>
            </a:extLst>
          </p:cNvPr>
          <p:cNvCxnSpPr>
            <a:cxnSpLocks/>
          </p:cNvCxnSpPr>
          <p:nvPr/>
        </p:nvCxnSpPr>
        <p:spPr>
          <a:xfrm flipH="1" flipV="1">
            <a:off x="7829912" y="4091687"/>
            <a:ext cx="224490" cy="6413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2D9251-7777-18F9-9825-148A5D7663E2}"/>
              </a:ext>
            </a:extLst>
          </p:cNvPr>
          <p:cNvCxnSpPr>
            <a:cxnSpLocks/>
          </p:cNvCxnSpPr>
          <p:nvPr/>
        </p:nvCxnSpPr>
        <p:spPr>
          <a:xfrm flipH="1" flipV="1">
            <a:off x="8054402" y="3998755"/>
            <a:ext cx="597052" cy="876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CE355C0-0702-B572-CB8E-AFC2914192FA}"/>
              </a:ext>
            </a:extLst>
          </p:cNvPr>
          <p:cNvCxnSpPr>
            <a:cxnSpLocks/>
          </p:cNvCxnSpPr>
          <p:nvPr/>
        </p:nvCxnSpPr>
        <p:spPr>
          <a:xfrm flipV="1">
            <a:off x="8697867" y="3865088"/>
            <a:ext cx="486164" cy="10394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050221E-2809-12BD-C849-57652F7777FD}"/>
              </a:ext>
            </a:extLst>
          </p:cNvPr>
          <p:cNvCxnSpPr>
            <a:cxnSpLocks/>
          </p:cNvCxnSpPr>
          <p:nvPr/>
        </p:nvCxnSpPr>
        <p:spPr>
          <a:xfrm flipH="1" flipV="1">
            <a:off x="5554141" y="3917026"/>
            <a:ext cx="549109" cy="6749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5676D27-54FD-F656-A423-12E918B02B68}"/>
              </a:ext>
            </a:extLst>
          </p:cNvPr>
          <p:cNvCxnSpPr>
            <a:cxnSpLocks/>
          </p:cNvCxnSpPr>
          <p:nvPr/>
        </p:nvCxnSpPr>
        <p:spPr>
          <a:xfrm flipV="1">
            <a:off x="9321002" y="4017488"/>
            <a:ext cx="67188" cy="6757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BD09F96-37C3-2EAB-F20E-5AD1EBEA41EF}"/>
              </a:ext>
            </a:extLst>
          </p:cNvPr>
          <p:cNvCxnSpPr>
            <a:cxnSpLocks/>
          </p:cNvCxnSpPr>
          <p:nvPr/>
        </p:nvCxnSpPr>
        <p:spPr>
          <a:xfrm flipH="1" flipV="1">
            <a:off x="9895164" y="4160868"/>
            <a:ext cx="113529" cy="701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AD8A2CD-4ABA-E2C7-732D-9B347C6FD33F}"/>
              </a:ext>
            </a:extLst>
          </p:cNvPr>
          <p:cNvCxnSpPr>
            <a:cxnSpLocks/>
          </p:cNvCxnSpPr>
          <p:nvPr/>
        </p:nvCxnSpPr>
        <p:spPr>
          <a:xfrm flipH="1" flipV="1">
            <a:off x="10284370" y="4072453"/>
            <a:ext cx="304800" cy="7708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61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89815" y="828675"/>
            <a:ext cx="9144000" cy="706438"/>
          </a:xfrm>
        </p:spPr>
        <p:txBody>
          <a:bodyPr>
            <a:normAutofit/>
          </a:bodyPr>
          <a:lstStyle/>
          <a:p>
            <a:r>
              <a:rPr lang="en-US" sz="4400" b="1" dirty="0"/>
              <a:t>Phase 1: Visioning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76089" y="1786658"/>
            <a:ext cx="9505950" cy="3797300"/>
          </a:xfrm>
        </p:spPr>
        <p:txBody>
          <a:bodyPr>
            <a:normAutofit fontScale="92500" lnSpcReduction="10000"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/>
              <a:t>Visioning Workshops 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400" dirty="0"/>
              <a:t>City Council 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400" dirty="0"/>
              <a:t>Youth Council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400" dirty="0"/>
              <a:t>Planning Commission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/>
              <a:t>Table at local events</a:t>
            </a:r>
          </a:p>
          <a:p>
            <a:pPr marL="971550" lvl="1" indent="-514350"/>
            <a:r>
              <a:rPr lang="en-US" dirty="0"/>
              <a:t>BBQ Fest &amp; Cops Cars n Kids</a:t>
            </a:r>
          </a:p>
          <a:p>
            <a:pPr marL="971550" lvl="1" indent="-514350"/>
            <a:r>
              <a:rPr lang="en-US" dirty="0"/>
              <a:t>Youth and family-friendly</a:t>
            </a:r>
          </a:p>
          <a:p>
            <a:pPr marL="971550" lvl="1" indent="-514350"/>
            <a:r>
              <a:rPr lang="en-US" dirty="0"/>
              <a:t>Engaging interactive exercises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/>
              <a:t>Launch </a:t>
            </a:r>
            <a:r>
              <a:rPr lang="en-US" dirty="0"/>
              <a:t>C</a:t>
            </a:r>
            <a:r>
              <a:rPr lang="en-US" sz="2800" dirty="0"/>
              <a:t>ommunity Survey &amp; Website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400" dirty="0"/>
              <a:t>Promote via City website and social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8EC1C-ACF4-4231-B989-A22EA5729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0"/>
          <a:stretch/>
        </p:blipFill>
        <p:spPr>
          <a:xfrm rot="21339349">
            <a:off x="6110245" y="535010"/>
            <a:ext cx="3359055" cy="3402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1CDA1-CB38-464B-85F4-966929EFA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47" y="575225"/>
            <a:ext cx="2847975" cy="3797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05D29F-E65A-46D2-BFC3-1704870238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6" t="20875" r="7518"/>
          <a:stretch/>
        </p:blipFill>
        <p:spPr>
          <a:xfrm>
            <a:off x="8105073" y="2968076"/>
            <a:ext cx="2576970" cy="30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72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89815" y="828675"/>
            <a:ext cx="9144000" cy="706438"/>
          </a:xfrm>
        </p:spPr>
        <p:txBody>
          <a:bodyPr>
            <a:normAutofit/>
          </a:bodyPr>
          <a:lstStyle/>
          <a:p>
            <a:r>
              <a:rPr lang="en-US" sz="4400" b="1" dirty="0"/>
              <a:t>Early Feedback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76089" y="1786657"/>
            <a:ext cx="9505950" cy="4242667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/>
              <a:t>BBQ Fest </a:t>
            </a:r>
            <a:r>
              <a:rPr lang="en-US" sz="2000" dirty="0"/>
              <a:t>(68 Comments)</a:t>
            </a:r>
          </a:p>
          <a:p>
            <a:pPr marL="514350" indent="-514350">
              <a:lnSpc>
                <a:spcPct val="100000"/>
              </a:lnSpc>
            </a:pPr>
            <a:r>
              <a:rPr lang="en-US" sz="2600" b="1" i="1" dirty="0"/>
              <a:t>What's your VISION for Lacey's Future?</a:t>
            </a:r>
          </a:p>
          <a:p>
            <a:pPr marL="971550" lvl="1" indent="-514350"/>
            <a:r>
              <a:rPr lang="en-US" sz="2200" dirty="0"/>
              <a:t>Sidewalks, crosswalks, bike lanes, accessible</a:t>
            </a:r>
          </a:p>
          <a:p>
            <a:pPr marL="971550" lvl="1" indent="-514350"/>
            <a:r>
              <a:rPr lang="en-US" sz="2200" dirty="0"/>
              <a:t>Pool &amp; splash/spray park</a:t>
            </a:r>
          </a:p>
          <a:p>
            <a:pPr marL="971550" lvl="1" indent="-514350"/>
            <a:r>
              <a:rPr lang="en-US" sz="2200" dirty="0"/>
              <a:t>Affordable housing</a:t>
            </a:r>
          </a:p>
          <a:p>
            <a:pPr marL="971550" lvl="1" indent="-514350"/>
            <a:r>
              <a:rPr lang="en-US" sz="2200" dirty="0"/>
              <a:t>Health care, hospitals, mental health</a:t>
            </a:r>
          </a:p>
          <a:p>
            <a:pPr marL="0" indent="0">
              <a:buNone/>
            </a:pPr>
            <a:r>
              <a:rPr lang="en-US" dirty="0"/>
              <a:t>Cops Cars n Kids </a:t>
            </a:r>
            <a:r>
              <a:rPr lang="en-US" sz="2000" dirty="0"/>
              <a:t>(111 Comments)</a:t>
            </a:r>
          </a:p>
          <a:p>
            <a:pPr marL="514350" indent="-514350"/>
            <a:r>
              <a:rPr lang="en-US" sz="2600" b="1" i="1" dirty="0"/>
              <a:t>Share what you care about!</a:t>
            </a:r>
          </a:p>
          <a:p>
            <a:pPr marL="971550" lvl="1" indent="-514350"/>
            <a:r>
              <a:rPr lang="en-US" sz="2200" dirty="0"/>
              <a:t>Increased connectivity (regional &amp; local)</a:t>
            </a:r>
          </a:p>
          <a:p>
            <a:pPr marL="971550" lvl="1" indent="-514350"/>
            <a:r>
              <a:rPr lang="en-US" sz="2200" dirty="0"/>
              <a:t>Interactive parks &amp; splash pad</a:t>
            </a:r>
          </a:p>
          <a:p>
            <a:pPr marL="971550" lvl="1" indent="-514350"/>
            <a:r>
              <a:rPr lang="en-US" sz="2200" dirty="0"/>
              <a:t>Trees &amp; natural settings</a:t>
            </a:r>
          </a:p>
          <a:p>
            <a:pPr marL="971550" lvl="1" indent="-514350"/>
            <a:r>
              <a:rPr lang="en-US" sz="2200" dirty="0"/>
              <a:t>Affordable home ownership &amp; housing options</a:t>
            </a:r>
          </a:p>
          <a:p>
            <a:pPr marL="1428750" lvl="2" indent="-514350"/>
            <a:endParaRPr lang="en-US" dirty="0"/>
          </a:p>
          <a:p>
            <a:pPr marL="1428750" lvl="2" indent="-514350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B654AC-AF79-48B5-A8A3-83D6E71479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548">
            <a:off x="7810937" y="781740"/>
            <a:ext cx="3639910" cy="48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89815" y="828675"/>
            <a:ext cx="9144000" cy="706438"/>
          </a:xfrm>
        </p:spPr>
        <p:txBody>
          <a:bodyPr>
            <a:normAutofit/>
          </a:bodyPr>
          <a:lstStyle/>
          <a:p>
            <a:r>
              <a:rPr lang="en-US" sz="4400" b="1" dirty="0"/>
              <a:t>Upcoming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76089" y="1758950"/>
            <a:ext cx="9505950" cy="3797300"/>
          </a:xfrm>
        </p:spPr>
        <p:txBody>
          <a:bodyPr>
            <a:normAutofit/>
          </a:bodyPr>
          <a:lstStyle/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600" dirty="0"/>
              <a:t>Children's Day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200" dirty="0"/>
              <a:t>October 5</a:t>
            </a:r>
            <a:r>
              <a:rPr lang="en-US" sz="2200" baseline="30000" dirty="0"/>
              <a:t>th</a:t>
            </a:r>
            <a:r>
              <a:rPr lang="en-US" sz="2200" dirty="0"/>
              <a:t>, 2024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200" dirty="0" err="1"/>
              <a:t>Huntamer</a:t>
            </a:r>
            <a:r>
              <a:rPr lang="en-US" sz="2200" dirty="0"/>
              <a:t> Park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600" dirty="0"/>
              <a:t>Winter Fest</a:t>
            </a:r>
          </a:p>
          <a:p>
            <a:pPr marL="971550" lvl="1" indent="-514350"/>
            <a:r>
              <a:rPr lang="en-US" sz="2200" dirty="0"/>
              <a:t>November 2</a:t>
            </a:r>
            <a:r>
              <a:rPr lang="en-US" sz="2200" baseline="30000" dirty="0"/>
              <a:t>nd</a:t>
            </a:r>
            <a:r>
              <a:rPr lang="en-US" sz="2200" dirty="0"/>
              <a:t>, 2024</a:t>
            </a:r>
          </a:p>
          <a:p>
            <a:pPr marL="971550" lvl="1" indent="-514350"/>
            <a:r>
              <a:rPr lang="en-US" sz="2200" dirty="0"/>
              <a:t>Lacey South Sound Chamber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600" dirty="0"/>
              <a:t>Lacey Cultural Celebration </a:t>
            </a:r>
          </a:p>
          <a:p>
            <a:pPr marL="971550" lvl="1" indent="-514350"/>
            <a:r>
              <a:rPr lang="en-US" sz="2200" dirty="0"/>
              <a:t>Spring 2025</a:t>
            </a:r>
          </a:p>
          <a:p>
            <a:pPr marL="971550" lvl="1" indent="-514350"/>
            <a:r>
              <a:rPr lang="en-US" sz="2200" dirty="0"/>
              <a:t>Location/Date TBD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19A79D-3871-413C-8835-EC3849370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65" y="1758950"/>
            <a:ext cx="5035985" cy="33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2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0C6B-099C-23E4-BFB9-C0B27F91E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83816" y="838390"/>
            <a:ext cx="9144000" cy="706437"/>
          </a:xfrm>
        </p:spPr>
        <p:txBody>
          <a:bodyPr>
            <a:normAutofit/>
          </a:bodyPr>
          <a:lstStyle/>
          <a:p>
            <a:r>
              <a:rPr lang="en-US" sz="4400" b="1" dirty="0"/>
              <a:t>Direction from Visioning Sessions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CF7A7-24E3-8153-0D41-31A12EDCCE7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77792" y="1757725"/>
            <a:ext cx="9853612" cy="3797300"/>
          </a:xfrm>
        </p:spPr>
        <p:txBody>
          <a:bodyPr>
            <a:normAutofit/>
          </a:bodyPr>
          <a:lstStyle/>
          <a:p>
            <a:pPr marL="514350" indent="-5143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Finding the right blend of outreach &amp; engagement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90720-FADD-415D-99B4-FBD444FD5BEC}"/>
              </a:ext>
            </a:extLst>
          </p:cNvPr>
          <p:cNvGrpSpPr>
            <a:grpSpLocks noChangeAspect="1"/>
          </p:cNvGrpSpPr>
          <p:nvPr/>
        </p:nvGrpSpPr>
        <p:grpSpPr>
          <a:xfrm>
            <a:off x="940797" y="2490943"/>
            <a:ext cx="10310406" cy="3128734"/>
            <a:chOff x="1368097" y="3545347"/>
            <a:chExt cx="8965570" cy="27206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0F9A96-9176-43EA-A793-2056549AF3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68097" y="3545347"/>
              <a:ext cx="8810356" cy="2720638"/>
              <a:chOff x="1197927" y="3286662"/>
              <a:chExt cx="9067505" cy="280004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1B5C253-9A7E-4B2A-AE11-836AF81CA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97927" y="3286662"/>
                <a:ext cx="2809500" cy="28000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281FF73-40F5-4AC8-9BDD-56A300878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5934" y="3286663"/>
                <a:ext cx="2809498" cy="280003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933097D-21AE-4451-84A6-792CDD183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26935" y="3286662"/>
                <a:ext cx="2809498" cy="2800039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3264C2-C9ED-4814-AF18-D2F0F731D10A}"/>
                </a:ext>
              </a:extLst>
            </p:cNvPr>
            <p:cNvGrpSpPr/>
            <p:nvPr/>
          </p:nvGrpSpPr>
          <p:grpSpPr>
            <a:xfrm>
              <a:off x="3726668" y="3554583"/>
              <a:ext cx="6606999" cy="312466"/>
              <a:chOff x="3726668" y="3554583"/>
              <a:chExt cx="6606999" cy="31246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2EB140-96C7-493B-B473-F52F65509992}"/>
                  </a:ext>
                </a:extLst>
              </p:cNvPr>
              <p:cNvSpPr txBox="1"/>
              <p:nvPr/>
            </p:nvSpPr>
            <p:spPr>
              <a:xfrm>
                <a:off x="3726668" y="3554583"/>
                <a:ext cx="5264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4472C4"/>
                    </a:solidFill>
                  </a:rPr>
                  <a:t>CC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DC50D8-FC51-47FF-9B86-B63DBF89C0E4}"/>
                  </a:ext>
                </a:extLst>
              </p:cNvPr>
              <p:cNvSpPr txBox="1"/>
              <p:nvPr/>
            </p:nvSpPr>
            <p:spPr>
              <a:xfrm>
                <a:off x="6766944" y="3559272"/>
                <a:ext cx="5264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4472C4"/>
                    </a:solidFill>
                  </a:rPr>
                  <a:t>YC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1DCA064-59DA-4CA0-A98B-B1AC766B1DC8}"/>
                  </a:ext>
                </a:extLst>
              </p:cNvPr>
              <p:cNvSpPr txBox="1"/>
              <p:nvPr/>
            </p:nvSpPr>
            <p:spPr>
              <a:xfrm>
                <a:off x="9807194" y="3559272"/>
                <a:ext cx="5264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4472C4"/>
                    </a:solidFill>
                  </a:rPr>
                  <a:t>PC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47864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A5866B00BB044D8055A452FB9B791F" ma:contentTypeVersion="15" ma:contentTypeDescription="Create a new document." ma:contentTypeScope="" ma:versionID="15fe77ff7c8fdf72d2432c4b26327116">
  <xsd:schema xmlns:xsd="http://www.w3.org/2001/XMLSchema" xmlns:xs="http://www.w3.org/2001/XMLSchema" xmlns:p="http://schemas.microsoft.com/office/2006/metadata/properties" xmlns:ns2="a4a02cf7-5cb9-449d-9578-56e134fee2ac" xmlns:ns3="fd4c3851-ff28-4ddb-828a-e6c6a9d5fa79" targetNamespace="http://schemas.microsoft.com/office/2006/metadata/properties" ma:root="true" ma:fieldsID="56dfb1f3df6860bc33b6335f37ca5ac8" ns2:_="" ns3:_="">
    <xsd:import namespace="a4a02cf7-5cb9-449d-9578-56e134fee2ac"/>
    <xsd:import namespace="fd4c3851-ff28-4ddb-828a-e6c6a9d5fa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da43f878ca754e69b6716cd9708c667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02cf7-5cb9-449d-9578-56e134fee2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c3e1d2a-d69f-4f06-8d0a-aab2fdd6e9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da43f878ca754e69b6716cd9708c6673" ma:index="22" ma:taxonomy="true" ma:internalName="da43f878ca754e69b6716cd9708c6673" ma:taxonomyFieldName="Element" ma:displayName="Element" ma:default="" ma:fieldId="{da43f878-ca75-4e69-b671-6cd9708c6673}" ma:taxonomyMulti="true" ma:sspId="5c3e1d2a-d69f-4f06-8d0a-aab2fdd6e988" ma:termSetId="b49f64b3-4722-4336-9a5c-56c326b344d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c3851-ff28-4ddb-828a-e6c6a9d5fa7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902038a-bf29-46c3-9508-86f071324096}" ma:internalName="TaxCatchAll" ma:showField="CatchAllData" ma:web="fd4c3851-ff28-4ddb-828a-e6c6a9d5fa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4c3851-ff28-4ddb-828a-e6c6a9d5fa79" xsi:nil="true"/>
    <lcf76f155ced4ddcb4097134ff3c332f xmlns="a4a02cf7-5cb9-449d-9578-56e134fee2ac">
      <Terms xmlns="http://schemas.microsoft.com/office/infopath/2007/PartnerControls"/>
    </lcf76f155ced4ddcb4097134ff3c332f>
    <da43f878ca754e69b6716cd9708c6673 xmlns="a4a02cf7-5cb9-449d-9578-56e134fee2ac">
      <Terms xmlns="http://schemas.microsoft.com/office/infopath/2007/PartnerControls"/>
    </da43f878ca754e69b6716cd9708c6673>
  </documentManagement>
</p:properties>
</file>

<file path=customXml/itemProps1.xml><?xml version="1.0" encoding="utf-8"?>
<ds:datastoreItem xmlns:ds="http://schemas.openxmlformats.org/officeDocument/2006/customXml" ds:itemID="{2D6E5467-BB96-40C0-AEB9-4D610C7CE2A7}"/>
</file>

<file path=customXml/itemProps2.xml><?xml version="1.0" encoding="utf-8"?>
<ds:datastoreItem xmlns:ds="http://schemas.openxmlformats.org/officeDocument/2006/customXml" ds:itemID="{9988C927-3BB3-4751-91CB-D4596A420A8F}"/>
</file>

<file path=customXml/itemProps3.xml><?xml version="1.0" encoding="utf-8"?>
<ds:datastoreItem xmlns:ds="http://schemas.openxmlformats.org/officeDocument/2006/customXml" ds:itemID="{7FCDD140-D239-4E70-AC71-DD585E874DE4}"/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506</Words>
  <Application>Microsoft Office PowerPoint</Application>
  <PresentationFormat>Widescreen</PresentationFormat>
  <Paragraphs>101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1_Office Theme</vt:lpstr>
      <vt:lpstr>PowerPoint Presentation</vt:lpstr>
      <vt:lpstr>Communications &amp; Community Engagement</vt:lpstr>
      <vt:lpstr>Communications Section</vt:lpstr>
      <vt:lpstr>Community Engagement Section</vt:lpstr>
      <vt:lpstr>Community Engagement Phasing</vt:lpstr>
      <vt:lpstr>Phase 1: Visioning</vt:lpstr>
      <vt:lpstr>Early Feedback</vt:lpstr>
      <vt:lpstr>Upcoming Events</vt:lpstr>
      <vt:lpstr>Direction from Visioning Sessions</vt:lpstr>
      <vt:lpstr>Phase 2: Community Priorities</vt:lpstr>
      <vt:lpstr>Phase 3: Draft Plan</vt:lpstr>
      <vt:lpstr>Phase 4: Final Plan</vt:lpstr>
      <vt:lpstr>Frequency of briefings moving into 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Andrews</dc:creator>
  <cp:lastModifiedBy>Hans Shepherd</cp:lastModifiedBy>
  <cp:revision>55</cp:revision>
  <dcterms:created xsi:type="dcterms:W3CDTF">2023-04-18T21:13:21Z</dcterms:created>
  <dcterms:modified xsi:type="dcterms:W3CDTF">2024-09-11T02:40:45Z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0x0101005AA5866B00BB044D8055A452FB9B791F</vt:lpwstr>
  </property>
</Properties>
</file>