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8" r:id="rId3"/>
    <p:sldId id="378" r:id="rId4"/>
    <p:sldId id="377" r:id="rId5"/>
    <p:sldId id="376" r:id="rId6"/>
    <p:sldId id="410" r:id="rId7"/>
    <p:sldId id="383" r:id="rId8"/>
    <p:sldId id="384" r:id="rId9"/>
    <p:sldId id="394" r:id="rId10"/>
    <p:sldId id="380" r:id="rId11"/>
    <p:sldId id="412" r:id="rId12"/>
    <p:sldId id="386" r:id="rId13"/>
    <p:sldId id="390" r:id="rId14"/>
    <p:sldId id="387" r:id="rId15"/>
    <p:sldId id="391" r:id="rId16"/>
    <p:sldId id="393" r:id="rId17"/>
    <p:sldId id="392" r:id="rId18"/>
    <p:sldId id="408" r:id="rId19"/>
    <p:sldId id="403" r:id="rId20"/>
    <p:sldId id="404" r:id="rId21"/>
    <p:sldId id="407" r:id="rId22"/>
    <p:sldId id="414" r:id="rId23"/>
    <p:sldId id="395" r:id="rId24"/>
    <p:sldId id="413" r:id="rId25"/>
    <p:sldId id="375" r:id="rId26"/>
    <p:sldId id="415" r:id="rId27"/>
    <p:sldId id="39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96"/>
    <a:srgbClr val="0872B6"/>
    <a:srgbClr val="238F93"/>
    <a:srgbClr val="66AAD3"/>
    <a:srgbClr val="E27631"/>
    <a:srgbClr val="F3C31A"/>
    <a:srgbClr val="F7A800"/>
    <a:srgbClr val="08253C"/>
    <a:srgbClr val="2464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E05D95-54A5-1F44-B208-E07EE41AD230}" type="datetimeFigureOut">
              <a:rPr lang="en-US" smtClean="0"/>
              <a:t>1/30/2025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25BC31-BC2C-8E4F-9381-C0EC562CA44A}" type="slidenum">
              <a:rPr lang="en-US" smtClean="0"/>
              <a:t>‹#›</a:t>
            </a:fld>
            <a:endParaRPr lang="en-US" dirty="0"/>
          </a:p>
        </p:txBody>
      </p:sp>
    </p:spTree>
    <p:extLst>
      <p:ext uri="{BB962C8B-B14F-4D97-AF65-F5344CB8AC3E}">
        <p14:creationId xmlns:p14="http://schemas.microsoft.com/office/powerpoint/2010/main" val="1410929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2CBEBC-CFD5-2AA5-7802-8E0AC1F04561}"/>
              </a:ext>
            </a:extLst>
          </p:cNvPr>
          <p:cNvPicPr>
            <a:picLocks noChangeAspect="1"/>
          </p:cNvPicPr>
          <p:nvPr userDrawn="1"/>
        </p:nvPicPr>
        <p:blipFill>
          <a:blip r:embed="rId2"/>
          <a:srcRect t="8318" r="1065" b="19662"/>
          <a:stretch/>
        </p:blipFill>
        <p:spPr>
          <a:xfrm>
            <a:off x="0" y="0"/>
            <a:ext cx="12192000" cy="6858000"/>
          </a:xfrm>
          <a:prstGeom prst="rect">
            <a:avLst/>
          </a:prstGeom>
        </p:spPr>
      </p:pic>
      <p:sp>
        <p:nvSpPr>
          <p:cNvPr id="3" name="Subtitle 2">
            <a:extLst>
              <a:ext uri="{FF2B5EF4-FFF2-40B4-BE49-F238E27FC236}">
                <a16:creationId xmlns:a16="http://schemas.microsoft.com/office/drawing/2014/main" id="{83B5FA21-7B66-7D4F-A4FA-3BF5FC2727B1}"/>
              </a:ext>
            </a:extLst>
          </p:cNvPr>
          <p:cNvSpPr>
            <a:spLocks noGrp="1"/>
          </p:cNvSpPr>
          <p:nvPr>
            <p:ph type="subTitle" idx="1"/>
          </p:nvPr>
        </p:nvSpPr>
        <p:spPr>
          <a:xfrm>
            <a:off x="729973" y="2116450"/>
            <a:ext cx="7007051" cy="1400175"/>
          </a:xfrm>
          <a:effectLst/>
        </p:spPr>
        <p:txBody>
          <a:bodyPr/>
          <a:lstStyle>
            <a:lvl1pPr marL="0" indent="0" algn="l">
              <a:buNone/>
              <a:defRPr sz="2000">
                <a:solidFill>
                  <a:srgbClr val="66AAD3"/>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C6153C5E-AA57-1640-BB98-8960B7FEBD2C}"/>
              </a:ext>
            </a:extLst>
          </p:cNvPr>
          <p:cNvSpPr>
            <a:spLocks noGrp="1"/>
          </p:cNvSpPr>
          <p:nvPr>
            <p:ph type="ctrTitle" hasCustomPrompt="1"/>
          </p:nvPr>
        </p:nvSpPr>
        <p:spPr>
          <a:xfrm>
            <a:off x="729973" y="677036"/>
            <a:ext cx="7577322" cy="2017034"/>
          </a:xfrm>
          <a:effectLst/>
        </p:spPr>
        <p:txBody>
          <a:bodyPr anchor="t" anchorCtr="0"/>
          <a:lstStyle>
            <a:lvl1pPr algn="l">
              <a:defRPr sz="4800" spc="0">
                <a:solidFill>
                  <a:srgbClr val="005696"/>
                </a:solidFill>
                <a:effectLst/>
              </a:defRPr>
            </a:lvl1pPr>
          </a:lstStyle>
          <a:p>
            <a:r>
              <a:rPr lang="en-US"/>
              <a:t>Click to edit </a:t>
            </a:r>
            <a:br>
              <a:rPr lang="en-US"/>
            </a:br>
            <a:r>
              <a:rPr lang="en-US"/>
              <a:t>Master title style</a:t>
            </a:r>
          </a:p>
        </p:txBody>
      </p:sp>
      <p:pic>
        <p:nvPicPr>
          <p:cNvPr id="9" name="Picture 8" descr="A colorful text on a black background&#10;&#10;Description automatically generated">
            <a:extLst>
              <a:ext uri="{FF2B5EF4-FFF2-40B4-BE49-F238E27FC236}">
                <a16:creationId xmlns:a16="http://schemas.microsoft.com/office/drawing/2014/main" id="{B9DE6B3C-C40E-C7CA-1815-3877CAE52CFA}"/>
              </a:ext>
            </a:extLst>
          </p:cNvPr>
          <p:cNvPicPr>
            <a:picLocks noChangeAspect="1"/>
          </p:cNvPicPr>
          <p:nvPr userDrawn="1"/>
        </p:nvPicPr>
        <p:blipFill>
          <a:blip r:embed="rId3"/>
          <a:stretch>
            <a:fillRect/>
          </a:stretch>
        </p:blipFill>
        <p:spPr>
          <a:xfrm>
            <a:off x="9506276" y="366451"/>
            <a:ext cx="2319195" cy="2471922"/>
          </a:xfrm>
          <a:prstGeom prst="rect">
            <a:avLst/>
          </a:prstGeom>
        </p:spPr>
      </p:pic>
      <p:pic>
        <p:nvPicPr>
          <p:cNvPr id="12" name="Picture 11" descr="A blue and black logo&#10;&#10;Description automatically generated">
            <a:extLst>
              <a:ext uri="{FF2B5EF4-FFF2-40B4-BE49-F238E27FC236}">
                <a16:creationId xmlns:a16="http://schemas.microsoft.com/office/drawing/2014/main" id="{69C08CE4-2D22-F12D-886D-04A085AFB736}"/>
              </a:ext>
            </a:extLst>
          </p:cNvPr>
          <p:cNvPicPr>
            <a:picLocks noChangeAspect="1"/>
          </p:cNvPicPr>
          <p:nvPr userDrawn="1"/>
        </p:nvPicPr>
        <p:blipFill>
          <a:blip r:embed="rId4"/>
          <a:stretch>
            <a:fillRect/>
          </a:stretch>
        </p:blipFill>
        <p:spPr>
          <a:xfrm>
            <a:off x="9506276" y="6268269"/>
            <a:ext cx="2236523" cy="308912"/>
          </a:xfrm>
          <a:prstGeom prst="rect">
            <a:avLst/>
          </a:prstGeom>
        </p:spPr>
      </p:pic>
    </p:spTree>
    <p:extLst>
      <p:ext uri="{BB962C8B-B14F-4D97-AF65-F5344CB8AC3E}">
        <p14:creationId xmlns:p14="http://schemas.microsoft.com/office/powerpoint/2010/main" val="2570047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D421B-7967-2D43-B87D-FD73F7020120}"/>
              </a:ext>
            </a:extLst>
          </p:cNvPr>
          <p:cNvSpPr>
            <a:spLocks noGrp="1"/>
          </p:cNvSpPr>
          <p:nvPr>
            <p:ph type="title"/>
          </p:nvPr>
        </p:nvSpPr>
        <p:spPr/>
        <p:txBody>
          <a:bodyPr/>
          <a:lstStyle>
            <a:lvl1pPr>
              <a:defRPr>
                <a:solidFill>
                  <a:srgbClr val="005696"/>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F14598D-EC03-4749-B5C8-63C5166A2C9E}"/>
              </a:ext>
            </a:extLst>
          </p:cNvPr>
          <p:cNvSpPr>
            <a:spLocks noGrp="1"/>
          </p:cNvSpPr>
          <p:nvPr>
            <p:ph idx="1" hasCustomPrompt="1"/>
          </p:nvPr>
        </p:nvSpPr>
        <p:spPr>
          <a:xfrm>
            <a:off x="838199" y="1825624"/>
            <a:ext cx="10515599" cy="3786035"/>
          </a:xfrm>
        </p:spPr>
        <p:txBody>
          <a:bodyPr/>
          <a:lstStyle>
            <a:lvl1pPr>
              <a:lnSpc>
                <a:spcPts val="3160"/>
              </a:lnSpc>
              <a:buFont typeface="Arial" panose="020B0604020202020204" pitchFamily="34" charset="0"/>
              <a:buChar char="•"/>
              <a:defRPr/>
            </a:lvl1pPr>
            <a:lvl2pPr>
              <a:lnSpc>
                <a:spcPts val="3160"/>
              </a:lnSpc>
              <a:defRPr/>
            </a:lvl2pPr>
            <a:lvl3pPr>
              <a:lnSpc>
                <a:spcPts val="3160"/>
              </a:lnSpc>
              <a:defRPr/>
            </a:lvl3pPr>
            <a:lvl4pPr>
              <a:lnSpc>
                <a:spcPts val="3160"/>
              </a:lnSpc>
              <a:defRPr/>
            </a:lvl4pPr>
            <a:lvl5pPr>
              <a:lnSpc>
                <a:spcPts val="3160"/>
              </a:lnSpc>
              <a:defRPr/>
            </a:lvl5pPr>
          </a:lstStyle>
          <a:p>
            <a:pPr lvl="0"/>
            <a:r>
              <a:rPr lang="en-US" err="1"/>
              <a:t>Vjdb</a:t>
            </a:r>
            <a:endParaRPr lang="en-US"/>
          </a:p>
          <a:p>
            <a:pPr lvl="0"/>
            <a:r>
              <a:rPr lang="en-US" err="1"/>
              <a:t>Dvsjkfbh</a:t>
            </a:r>
            <a:endParaRPr lang="en-US"/>
          </a:p>
          <a:p>
            <a:pPr lvl="0"/>
            <a:r>
              <a:rPr lang="en-US" err="1"/>
              <a:t>dkxvck</a:t>
            </a:r>
            <a:endParaRPr lang="en-US"/>
          </a:p>
        </p:txBody>
      </p:sp>
      <p:sp>
        <p:nvSpPr>
          <p:cNvPr id="6" name="Slide Number Placeholder 5">
            <a:extLst>
              <a:ext uri="{FF2B5EF4-FFF2-40B4-BE49-F238E27FC236}">
                <a16:creationId xmlns:a16="http://schemas.microsoft.com/office/drawing/2014/main" id="{16ED0B1D-2E8C-4644-9B9C-22F422F2C75F}"/>
              </a:ext>
            </a:extLst>
          </p:cNvPr>
          <p:cNvSpPr>
            <a:spLocks noGrp="1"/>
          </p:cNvSpPr>
          <p:nvPr>
            <p:ph type="sldNum" sz="quarter" idx="12"/>
          </p:nvPr>
        </p:nvSpPr>
        <p:spPr/>
        <p:txBody>
          <a:bodyPr/>
          <a:lstStyle>
            <a:lvl1pPr algn="l">
              <a:defRPr>
                <a:solidFill>
                  <a:srgbClr val="66AAD3"/>
                </a:solidFill>
              </a:defRPr>
            </a:lvl1pPr>
          </a:lstStyle>
          <a:p>
            <a:fld id="{0F43753A-820F-4E4C-808D-1184121AF949}" type="slidenum">
              <a:rPr lang="en-US" smtClean="0"/>
              <a:pPr/>
              <a:t>‹#›</a:t>
            </a:fld>
            <a:endParaRPr lang="en-US" dirty="0"/>
          </a:p>
        </p:txBody>
      </p:sp>
      <p:pic>
        <p:nvPicPr>
          <p:cNvPr id="7" name="Picture 6" descr="A colorful text on a black background&#10;&#10;Description automatically generated">
            <a:extLst>
              <a:ext uri="{FF2B5EF4-FFF2-40B4-BE49-F238E27FC236}">
                <a16:creationId xmlns:a16="http://schemas.microsoft.com/office/drawing/2014/main" id="{31F36493-0A36-A57F-FC15-15F1C10204BB}"/>
              </a:ext>
            </a:extLst>
          </p:cNvPr>
          <p:cNvPicPr>
            <a:picLocks noChangeAspect="1"/>
          </p:cNvPicPr>
          <p:nvPr userDrawn="1"/>
        </p:nvPicPr>
        <p:blipFill>
          <a:blip r:embed="rId2"/>
          <a:stretch>
            <a:fillRect/>
          </a:stretch>
        </p:blipFill>
        <p:spPr>
          <a:xfrm>
            <a:off x="11201437" y="5855388"/>
            <a:ext cx="687830" cy="733126"/>
          </a:xfrm>
          <a:prstGeom prst="rect">
            <a:avLst/>
          </a:prstGeom>
        </p:spPr>
      </p:pic>
    </p:spTree>
    <p:extLst>
      <p:ext uri="{BB962C8B-B14F-4D97-AF65-F5344CB8AC3E}">
        <p14:creationId xmlns:p14="http://schemas.microsoft.com/office/powerpoint/2010/main" val="3254071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937491-9CAA-7341-BF2A-D0F922F908D4}"/>
              </a:ext>
            </a:extLst>
          </p:cNvPr>
          <p:cNvPicPr>
            <a:picLocks noChangeAspect="1"/>
          </p:cNvPicPr>
          <p:nvPr userDrawn="1"/>
        </p:nvPicPr>
        <p:blipFill>
          <a:blip r:embed="rId2"/>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A9F6A4E-D8C2-EB48-8162-0E82518E9282}"/>
              </a:ext>
            </a:extLst>
          </p:cNvPr>
          <p:cNvSpPr>
            <a:spLocks noGrp="1"/>
          </p:cNvSpPr>
          <p:nvPr>
            <p:ph type="title" hasCustomPrompt="1"/>
          </p:nvPr>
        </p:nvSpPr>
        <p:spPr>
          <a:xfrm>
            <a:off x="787331" y="964039"/>
            <a:ext cx="4890455" cy="3491003"/>
          </a:xfrm>
          <a:effectLst>
            <a:outerShdw blurRad="444500" dist="38100" dir="2700000" algn="tl" rotWithShape="0">
              <a:prstClr val="black">
                <a:alpha val="70000"/>
              </a:prstClr>
            </a:outerShdw>
          </a:effectLst>
        </p:spPr>
        <p:txBody>
          <a:bodyPr anchor="t" anchorCtr="0">
            <a:noAutofit/>
          </a:bodyPr>
          <a:lstStyle>
            <a:lvl1pPr>
              <a:defRPr sz="600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1694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C8D2F-DD88-2741-A124-32BFF6D1971C}"/>
              </a:ext>
            </a:extLst>
          </p:cNvPr>
          <p:cNvSpPr>
            <a:spLocks noGrp="1"/>
          </p:cNvSpPr>
          <p:nvPr>
            <p:ph type="title"/>
          </p:nvPr>
        </p:nvSpPr>
        <p:spPr/>
        <p:txBody>
          <a:bodyPr/>
          <a:lstStyle>
            <a:lvl1pPr>
              <a:defRPr>
                <a:solidFill>
                  <a:srgbClr val="005696"/>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EC7CAF7-168A-2B4D-B744-9579244867C6}"/>
              </a:ext>
            </a:extLst>
          </p:cNvPr>
          <p:cNvSpPr>
            <a:spLocks noGrp="1"/>
          </p:cNvSpPr>
          <p:nvPr>
            <p:ph sz="half" idx="1"/>
          </p:nvPr>
        </p:nvSpPr>
        <p:spPr>
          <a:xfrm>
            <a:off x="838200" y="1825625"/>
            <a:ext cx="514775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7DE375-C9B9-874C-882E-166ED89661BD}"/>
              </a:ext>
            </a:extLst>
          </p:cNvPr>
          <p:cNvSpPr>
            <a:spLocks noGrp="1"/>
          </p:cNvSpPr>
          <p:nvPr>
            <p:ph sz="half" idx="2"/>
          </p:nvPr>
        </p:nvSpPr>
        <p:spPr>
          <a:xfrm>
            <a:off x="6206046" y="1825625"/>
            <a:ext cx="514775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AD0733FB-3510-13E2-DF1E-D9F3C6893FC4}"/>
              </a:ext>
            </a:extLst>
          </p:cNvPr>
          <p:cNvSpPr>
            <a:spLocks noGrp="1"/>
          </p:cNvSpPr>
          <p:nvPr>
            <p:ph type="sldNum" sz="quarter" idx="12"/>
          </p:nvPr>
        </p:nvSpPr>
        <p:spPr>
          <a:xfrm>
            <a:off x="169334" y="6405952"/>
            <a:ext cx="2743200" cy="365125"/>
          </a:xfrm>
        </p:spPr>
        <p:txBody>
          <a:bodyPr/>
          <a:lstStyle>
            <a:lvl1pPr algn="l">
              <a:defRPr>
                <a:solidFill>
                  <a:srgbClr val="66AAD3"/>
                </a:solidFill>
              </a:defRPr>
            </a:lvl1pPr>
          </a:lstStyle>
          <a:p>
            <a:fld id="{0F43753A-820F-4E4C-808D-1184121AF949}" type="slidenum">
              <a:rPr lang="en-US" smtClean="0"/>
              <a:pPr/>
              <a:t>‹#›</a:t>
            </a:fld>
            <a:endParaRPr lang="en-US" dirty="0"/>
          </a:p>
        </p:txBody>
      </p:sp>
      <p:pic>
        <p:nvPicPr>
          <p:cNvPr id="8" name="Picture 7" descr="A colorful text on a black background&#10;&#10;Description automatically generated">
            <a:extLst>
              <a:ext uri="{FF2B5EF4-FFF2-40B4-BE49-F238E27FC236}">
                <a16:creationId xmlns:a16="http://schemas.microsoft.com/office/drawing/2014/main" id="{9FBAD07C-3319-6B5F-4DBD-D01085C7152E}"/>
              </a:ext>
            </a:extLst>
          </p:cNvPr>
          <p:cNvPicPr>
            <a:picLocks noChangeAspect="1"/>
          </p:cNvPicPr>
          <p:nvPr userDrawn="1"/>
        </p:nvPicPr>
        <p:blipFill>
          <a:blip r:embed="rId2"/>
          <a:stretch>
            <a:fillRect/>
          </a:stretch>
        </p:blipFill>
        <p:spPr>
          <a:xfrm>
            <a:off x="11201437" y="5855388"/>
            <a:ext cx="687830" cy="733126"/>
          </a:xfrm>
          <a:prstGeom prst="rect">
            <a:avLst/>
          </a:prstGeom>
        </p:spPr>
      </p:pic>
    </p:spTree>
    <p:extLst>
      <p:ext uri="{BB962C8B-B14F-4D97-AF65-F5344CB8AC3E}">
        <p14:creationId xmlns:p14="http://schemas.microsoft.com/office/powerpoint/2010/main" val="3247252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9C60-8028-0142-B40D-A5230677A9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E74397-EA86-474B-8DAA-65C81889EF42}"/>
              </a:ext>
            </a:extLst>
          </p:cNvPr>
          <p:cNvSpPr>
            <a:spLocks noGrp="1"/>
          </p:cNvSpPr>
          <p:nvPr>
            <p:ph type="body" idx="1"/>
          </p:nvPr>
        </p:nvSpPr>
        <p:spPr>
          <a:xfrm>
            <a:off x="839788" y="1681163"/>
            <a:ext cx="5103810" cy="823912"/>
          </a:xfrm>
        </p:spPr>
        <p:txBody>
          <a:bodyPr anchor="t"/>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7DF88D-4F23-3D40-ADFD-A0152C4536A2}"/>
              </a:ext>
            </a:extLst>
          </p:cNvPr>
          <p:cNvSpPr>
            <a:spLocks noGrp="1"/>
          </p:cNvSpPr>
          <p:nvPr>
            <p:ph sz="half" idx="2"/>
          </p:nvPr>
        </p:nvSpPr>
        <p:spPr>
          <a:xfrm>
            <a:off x="839788" y="2505075"/>
            <a:ext cx="5103810" cy="3684588"/>
          </a:xfrm>
        </p:spPr>
        <p:txBody>
          <a:bodyPr/>
          <a:lstStyle>
            <a:lvl1pPr>
              <a:lnSpc>
                <a:spcPct val="100000"/>
              </a:lnSpc>
              <a:defRPr sz="240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30E6A5-0C99-D543-9923-7524B8254F80}"/>
              </a:ext>
            </a:extLst>
          </p:cNvPr>
          <p:cNvSpPr>
            <a:spLocks noGrp="1"/>
          </p:cNvSpPr>
          <p:nvPr>
            <p:ph type="body" sz="quarter" idx="3"/>
          </p:nvPr>
        </p:nvSpPr>
        <p:spPr>
          <a:xfrm>
            <a:off x="6248400" y="1681163"/>
            <a:ext cx="5103811" cy="823912"/>
          </a:xfrm>
        </p:spPr>
        <p:txBody>
          <a:bodyPr anchor="t"/>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6AEC7-7189-964D-BF09-D45FB85AB96D}"/>
              </a:ext>
            </a:extLst>
          </p:cNvPr>
          <p:cNvSpPr>
            <a:spLocks noGrp="1"/>
          </p:cNvSpPr>
          <p:nvPr>
            <p:ph sz="quarter" idx="4"/>
          </p:nvPr>
        </p:nvSpPr>
        <p:spPr>
          <a:xfrm>
            <a:off x="6248400" y="2505075"/>
            <a:ext cx="5103812" cy="3684588"/>
          </a:xfrm>
        </p:spPr>
        <p:txBody>
          <a:bodyPr/>
          <a:lstStyle>
            <a:lvl1pPr>
              <a:lnSpc>
                <a:spcPct val="100000"/>
              </a:lnSpc>
              <a:defRPr sz="240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F4131C23-9A34-9A9F-07BB-3A14F1948030}"/>
              </a:ext>
            </a:extLst>
          </p:cNvPr>
          <p:cNvSpPr>
            <a:spLocks noGrp="1"/>
          </p:cNvSpPr>
          <p:nvPr>
            <p:ph type="sldNum" sz="quarter" idx="12"/>
          </p:nvPr>
        </p:nvSpPr>
        <p:spPr>
          <a:xfrm>
            <a:off x="169334" y="6405952"/>
            <a:ext cx="2743200" cy="365125"/>
          </a:xfrm>
        </p:spPr>
        <p:txBody>
          <a:bodyPr/>
          <a:lstStyle>
            <a:lvl1pPr algn="l">
              <a:defRPr>
                <a:solidFill>
                  <a:srgbClr val="66AAD3"/>
                </a:solidFill>
              </a:defRPr>
            </a:lvl1pPr>
          </a:lstStyle>
          <a:p>
            <a:fld id="{0F43753A-820F-4E4C-808D-1184121AF949}" type="slidenum">
              <a:rPr lang="en-US" smtClean="0"/>
              <a:pPr/>
              <a:t>‹#›</a:t>
            </a:fld>
            <a:endParaRPr lang="en-US" dirty="0"/>
          </a:p>
        </p:txBody>
      </p:sp>
      <p:pic>
        <p:nvPicPr>
          <p:cNvPr id="10" name="Picture 9" descr="A colorful text on a black background&#10;&#10;Description automatically generated">
            <a:extLst>
              <a:ext uri="{FF2B5EF4-FFF2-40B4-BE49-F238E27FC236}">
                <a16:creationId xmlns:a16="http://schemas.microsoft.com/office/drawing/2014/main" id="{EFD053CE-6AFA-E625-86E0-54DB735A3EDA}"/>
              </a:ext>
            </a:extLst>
          </p:cNvPr>
          <p:cNvPicPr>
            <a:picLocks noChangeAspect="1"/>
          </p:cNvPicPr>
          <p:nvPr userDrawn="1"/>
        </p:nvPicPr>
        <p:blipFill>
          <a:blip r:embed="rId2"/>
          <a:stretch>
            <a:fillRect/>
          </a:stretch>
        </p:blipFill>
        <p:spPr>
          <a:xfrm>
            <a:off x="11201437" y="5855388"/>
            <a:ext cx="687830" cy="733126"/>
          </a:xfrm>
          <a:prstGeom prst="rect">
            <a:avLst/>
          </a:prstGeom>
        </p:spPr>
      </p:pic>
    </p:spTree>
    <p:extLst>
      <p:ext uri="{BB962C8B-B14F-4D97-AF65-F5344CB8AC3E}">
        <p14:creationId xmlns:p14="http://schemas.microsoft.com/office/powerpoint/2010/main" val="126130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6601-E6A3-2549-9101-00E7F500B94E}"/>
              </a:ext>
            </a:extLst>
          </p:cNvPr>
          <p:cNvSpPr>
            <a:spLocks noGrp="1"/>
          </p:cNvSpPr>
          <p:nvPr>
            <p:ph type="title"/>
          </p:nvPr>
        </p:nvSpPr>
        <p:spPr/>
        <p:txBody>
          <a:bodyPr/>
          <a:lstStyle>
            <a:lvl1pPr>
              <a:defRPr>
                <a:solidFill>
                  <a:srgbClr val="005696"/>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EA2A17B8-662A-47C3-670B-D8008F2F4952}"/>
              </a:ext>
            </a:extLst>
          </p:cNvPr>
          <p:cNvSpPr>
            <a:spLocks noGrp="1"/>
          </p:cNvSpPr>
          <p:nvPr>
            <p:ph type="sldNum" sz="quarter" idx="12"/>
          </p:nvPr>
        </p:nvSpPr>
        <p:spPr>
          <a:xfrm>
            <a:off x="169334" y="6405952"/>
            <a:ext cx="2743200" cy="365125"/>
          </a:xfrm>
        </p:spPr>
        <p:txBody>
          <a:bodyPr/>
          <a:lstStyle>
            <a:lvl1pPr algn="l">
              <a:defRPr>
                <a:solidFill>
                  <a:srgbClr val="66AAD3"/>
                </a:solidFill>
              </a:defRPr>
            </a:lvl1pPr>
          </a:lstStyle>
          <a:p>
            <a:fld id="{0F43753A-820F-4E4C-808D-1184121AF949}" type="slidenum">
              <a:rPr lang="en-US" smtClean="0"/>
              <a:pPr/>
              <a:t>‹#›</a:t>
            </a:fld>
            <a:endParaRPr lang="en-US" dirty="0"/>
          </a:p>
        </p:txBody>
      </p:sp>
      <p:pic>
        <p:nvPicPr>
          <p:cNvPr id="6" name="Picture 5" descr="A colorful text on a black background&#10;&#10;Description automatically generated">
            <a:extLst>
              <a:ext uri="{FF2B5EF4-FFF2-40B4-BE49-F238E27FC236}">
                <a16:creationId xmlns:a16="http://schemas.microsoft.com/office/drawing/2014/main" id="{A12BBB80-02E9-E1B1-DDD0-A309939FB654}"/>
              </a:ext>
            </a:extLst>
          </p:cNvPr>
          <p:cNvPicPr>
            <a:picLocks noChangeAspect="1"/>
          </p:cNvPicPr>
          <p:nvPr userDrawn="1"/>
        </p:nvPicPr>
        <p:blipFill>
          <a:blip r:embed="rId2"/>
          <a:stretch>
            <a:fillRect/>
          </a:stretch>
        </p:blipFill>
        <p:spPr>
          <a:xfrm>
            <a:off x="11201437" y="5855388"/>
            <a:ext cx="687830" cy="733126"/>
          </a:xfrm>
          <a:prstGeom prst="rect">
            <a:avLst/>
          </a:prstGeom>
        </p:spPr>
      </p:pic>
    </p:spTree>
    <p:extLst>
      <p:ext uri="{BB962C8B-B14F-4D97-AF65-F5344CB8AC3E}">
        <p14:creationId xmlns:p14="http://schemas.microsoft.com/office/powerpoint/2010/main" val="1488333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A40F2738-14C9-C2EB-3A8A-585A5995CE1C}"/>
              </a:ext>
            </a:extLst>
          </p:cNvPr>
          <p:cNvSpPr>
            <a:spLocks noGrp="1"/>
          </p:cNvSpPr>
          <p:nvPr>
            <p:ph type="sldNum" sz="quarter" idx="12"/>
          </p:nvPr>
        </p:nvSpPr>
        <p:spPr>
          <a:xfrm>
            <a:off x="169334" y="6405952"/>
            <a:ext cx="2743200" cy="365125"/>
          </a:xfrm>
        </p:spPr>
        <p:txBody>
          <a:bodyPr/>
          <a:lstStyle>
            <a:lvl1pPr algn="l">
              <a:defRPr>
                <a:solidFill>
                  <a:srgbClr val="66AAD3"/>
                </a:solidFill>
              </a:defRPr>
            </a:lvl1pPr>
          </a:lstStyle>
          <a:p>
            <a:fld id="{0F43753A-820F-4E4C-808D-1184121AF949}" type="slidenum">
              <a:rPr lang="en-US" smtClean="0"/>
              <a:pPr/>
              <a:t>‹#›</a:t>
            </a:fld>
            <a:endParaRPr lang="en-US" dirty="0"/>
          </a:p>
        </p:txBody>
      </p:sp>
      <p:pic>
        <p:nvPicPr>
          <p:cNvPr id="5" name="Picture 4" descr="A colorful text on a black background&#10;&#10;Description automatically generated">
            <a:extLst>
              <a:ext uri="{FF2B5EF4-FFF2-40B4-BE49-F238E27FC236}">
                <a16:creationId xmlns:a16="http://schemas.microsoft.com/office/drawing/2014/main" id="{4581B129-6E2C-E248-5F02-8CB00F80CE46}"/>
              </a:ext>
            </a:extLst>
          </p:cNvPr>
          <p:cNvPicPr>
            <a:picLocks noChangeAspect="1"/>
          </p:cNvPicPr>
          <p:nvPr userDrawn="1"/>
        </p:nvPicPr>
        <p:blipFill>
          <a:blip r:embed="rId2"/>
          <a:stretch>
            <a:fillRect/>
          </a:stretch>
        </p:blipFill>
        <p:spPr>
          <a:xfrm>
            <a:off x="11201437" y="5855388"/>
            <a:ext cx="687830" cy="733126"/>
          </a:xfrm>
          <a:prstGeom prst="rect">
            <a:avLst/>
          </a:prstGeom>
        </p:spPr>
      </p:pic>
    </p:spTree>
    <p:extLst>
      <p:ext uri="{BB962C8B-B14F-4D97-AF65-F5344CB8AC3E}">
        <p14:creationId xmlns:p14="http://schemas.microsoft.com/office/powerpoint/2010/main" val="4211934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F84CAD2-F4AD-11EC-40DD-780CE3C856BF}"/>
              </a:ext>
            </a:extLst>
          </p:cNvPr>
          <p:cNvSpPr>
            <a:spLocks noGrp="1"/>
          </p:cNvSpPr>
          <p:nvPr>
            <p:ph type="sldNum" sz="quarter" idx="12"/>
          </p:nvPr>
        </p:nvSpPr>
        <p:spPr>
          <a:xfrm>
            <a:off x="169334" y="6405952"/>
            <a:ext cx="2743200" cy="365125"/>
          </a:xfrm>
        </p:spPr>
        <p:txBody>
          <a:bodyPr/>
          <a:lstStyle>
            <a:lvl1pPr algn="l">
              <a:defRPr>
                <a:solidFill>
                  <a:srgbClr val="66AAD3"/>
                </a:solidFill>
              </a:defRPr>
            </a:lvl1pPr>
          </a:lstStyle>
          <a:p>
            <a:fld id="{0F43753A-820F-4E4C-808D-1184121AF949}" type="slidenum">
              <a:rPr lang="en-US" smtClean="0"/>
              <a:pPr/>
              <a:t>‹#›</a:t>
            </a:fld>
            <a:endParaRPr lang="en-US" dirty="0"/>
          </a:p>
        </p:txBody>
      </p:sp>
      <p:pic>
        <p:nvPicPr>
          <p:cNvPr id="3" name="Picture 2" descr="A colorful text on a black background&#10;&#10;Description automatically generated">
            <a:extLst>
              <a:ext uri="{FF2B5EF4-FFF2-40B4-BE49-F238E27FC236}">
                <a16:creationId xmlns:a16="http://schemas.microsoft.com/office/drawing/2014/main" id="{B328D0FA-FF3D-7D1C-C3D9-1C22F578C21A}"/>
              </a:ext>
            </a:extLst>
          </p:cNvPr>
          <p:cNvPicPr>
            <a:picLocks noChangeAspect="1"/>
          </p:cNvPicPr>
          <p:nvPr userDrawn="1"/>
        </p:nvPicPr>
        <p:blipFill>
          <a:blip r:embed="rId2"/>
          <a:stretch>
            <a:fillRect/>
          </a:stretch>
        </p:blipFill>
        <p:spPr>
          <a:xfrm>
            <a:off x="11201437" y="5855388"/>
            <a:ext cx="687830" cy="733126"/>
          </a:xfrm>
          <a:prstGeom prst="rect">
            <a:avLst/>
          </a:prstGeom>
        </p:spPr>
      </p:pic>
    </p:spTree>
    <p:extLst>
      <p:ext uri="{BB962C8B-B14F-4D97-AF65-F5344CB8AC3E}">
        <p14:creationId xmlns:p14="http://schemas.microsoft.com/office/powerpoint/2010/main" val="2324367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1B9B28-AA0A-B245-9D70-E723FB3209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DD402902-A85D-6044-BFA7-9FC31D3824AA}"/>
              </a:ext>
            </a:extLst>
          </p:cNvPr>
          <p:cNvSpPr>
            <a:spLocks noGrp="1"/>
          </p:cNvSpPr>
          <p:nvPr>
            <p:ph type="body" idx="1"/>
          </p:nvPr>
        </p:nvSpPr>
        <p:spPr>
          <a:xfrm>
            <a:off x="838200" y="1825624"/>
            <a:ext cx="10515600" cy="378603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5310B45-835E-9440-B0F6-D7F496DB4762}"/>
              </a:ext>
            </a:extLst>
          </p:cNvPr>
          <p:cNvSpPr>
            <a:spLocks noGrp="1"/>
          </p:cNvSpPr>
          <p:nvPr>
            <p:ph type="sldNum" sz="quarter" idx="4"/>
          </p:nvPr>
        </p:nvSpPr>
        <p:spPr>
          <a:xfrm>
            <a:off x="169334" y="6405952"/>
            <a:ext cx="2743200" cy="365125"/>
          </a:xfrm>
          <a:prstGeom prst="rect">
            <a:avLst/>
          </a:prstGeom>
        </p:spPr>
        <p:txBody>
          <a:bodyPr vert="horz" lIns="91440" tIns="45720" rIns="91440" bIns="45720" rtlCol="0" anchor="ctr"/>
          <a:lstStyle>
            <a:lvl1pPr algn="r">
              <a:defRPr sz="1200" b="1" i="0">
                <a:solidFill>
                  <a:srgbClr val="238F93"/>
                </a:solidFill>
                <a:latin typeface="Lato" panose="020F0502020204030203" pitchFamily="34" charset="77"/>
              </a:defRPr>
            </a:lvl1pPr>
          </a:lstStyle>
          <a:p>
            <a:pPr algn="l"/>
            <a:fld id="{0F43753A-820F-4E4C-808D-1184121AF949}" type="slidenum">
              <a:rPr lang="en-US" smtClean="0"/>
              <a:pPr algn="l"/>
              <a:t>‹#›</a:t>
            </a:fld>
            <a:endParaRPr lang="en-US" dirty="0">
              <a:solidFill>
                <a:srgbClr val="238F93"/>
              </a:solidFill>
            </a:endParaRPr>
          </a:p>
        </p:txBody>
      </p:sp>
    </p:spTree>
    <p:extLst>
      <p:ext uri="{BB962C8B-B14F-4D97-AF65-F5344CB8AC3E}">
        <p14:creationId xmlns:p14="http://schemas.microsoft.com/office/powerpoint/2010/main" val="2119648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lvl1pPr algn="l" defTabSz="914400" rtl="0" eaLnBrk="1" latinLnBrk="0" hangingPunct="1">
        <a:lnSpc>
          <a:spcPct val="90000"/>
        </a:lnSpc>
        <a:spcBef>
          <a:spcPct val="0"/>
        </a:spcBef>
        <a:buNone/>
        <a:defRPr sz="3600" b="1" i="0" kern="1200">
          <a:solidFill>
            <a:srgbClr val="238F93"/>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ts val="296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96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96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96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96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C70B6-C6E4-814E-8D39-3E4FEBB3148F}"/>
              </a:ext>
            </a:extLst>
          </p:cNvPr>
          <p:cNvSpPr>
            <a:spLocks noGrp="1"/>
          </p:cNvSpPr>
          <p:nvPr>
            <p:ph type="subTitle" idx="1"/>
          </p:nvPr>
        </p:nvSpPr>
        <p:spPr>
          <a:xfrm>
            <a:off x="664510" y="2131301"/>
            <a:ext cx="7007051" cy="1400175"/>
          </a:xfrm>
        </p:spPr>
        <p:txBody>
          <a:bodyPr vert="horz" lIns="91440" tIns="45720" rIns="91440" bIns="45720" rtlCol="0" anchor="t">
            <a:noAutofit/>
          </a:bodyPr>
          <a:lstStyle/>
          <a:p>
            <a:r>
              <a:rPr lang="en-US" dirty="0">
                <a:latin typeface="Arial"/>
                <a:cs typeface="Arial"/>
              </a:rPr>
              <a:t>City Council | February 4, 2025</a:t>
            </a:r>
          </a:p>
        </p:txBody>
      </p:sp>
      <p:sp>
        <p:nvSpPr>
          <p:cNvPr id="2" name="Title 1">
            <a:extLst>
              <a:ext uri="{FF2B5EF4-FFF2-40B4-BE49-F238E27FC236}">
                <a16:creationId xmlns:a16="http://schemas.microsoft.com/office/drawing/2014/main" id="{81273489-4303-184C-984E-CBD862ABD3DA}"/>
              </a:ext>
            </a:extLst>
          </p:cNvPr>
          <p:cNvSpPr>
            <a:spLocks noGrp="1"/>
          </p:cNvSpPr>
          <p:nvPr>
            <p:ph type="ctrTitle"/>
          </p:nvPr>
        </p:nvSpPr>
        <p:spPr>
          <a:xfrm>
            <a:off x="637615" y="740830"/>
            <a:ext cx="7577322" cy="1400175"/>
          </a:xfrm>
        </p:spPr>
        <p:txBody>
          <a:bodyPr/>
          <a:lstStyle/>
          <a:p>
            <a:pPr>
              <a:lnSpc>
                <a:spcPct val="100000"/>
              </a:lnSpc>
            </a:pPr>
            <a:r>
              <a:rPr lang="en-US" dirty="0">
                <a:solidFill>
                  <a:srgbClr val="1B3767"/>
                </a:solidFill>
                <a:latin typeface="Arial Black"/>
                <a:cs typeface="Myanmar Text"/>
              </a:rPr>
              <a:t>Comprehensive</a:t>
            </a:r>
            <a:r>
              <a:rPr lang="en-US" sz="4800" b="1" dirty="0">
                <a:solidFill>
                  <a:srgbClr val="1B3767"/>
                </a:solidFill>
                <a:latin typeface="Arial Black"/>
                <a:cs typeface="Myanmar Text"/>
              </a:rPr>
              <a:t> Plan </a:t>
            </a:r>
            <a:br>
              <a:rPr lang="en-US" sz="4800" b="1" dirty="0">
                <a:cs typeface="Myanmar Text" panose="020B0502040204020203" pitchFamily="34" charset="0"/>
              </a:rPr>
            </a:br>
            <a:r>
              <a:rPr lang="en-US" sz="4800" b="1" dirty="0">
                <a:solidFill>
                  <a:srgbClr val="1B3767"/>
                </a:solidFill>
                <a:latin typeface="Arial Black"/>
                <a:cs typeface="Myanmar Text"/>
              </a:rPr>
              <a:t>Outreach Results</a:t>
            </a:r>
          </a:p>
        </p:txBody>
      </p:sp>
    </p:spTree>
    <p:extLst>
      <p:ext uri="{BB962C8B-B14F-4D97-AF65-F5344CB8AC3E}">
        <p14:creationId xmlns:p14="http://schemas.microsoft.com/office/powerpoint/2010/main" val="3804116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14">
            <a:extLst>
              <a:ext uri="{FF2B5EF4-FFF2-40B4-BE49-F238E27FC236}">
                <a16:creationId xmlns:a16="http://schemas.microsoft.com/office/drawing/2014/main" id="{BFE0901A-7BEB-4FD1-9B9C-0D79795C5AA2}"/>
              </a:ext>
            </a:extLst>
          </p:cNvPr>
          <p:cNvSpPr>
            <a:spLocks noGrp="1"/>
          </p:cNvSpPr>
          <p:nvPr>
            <p:ph sz="half" idx="1"/>
          </p:nvPr>
        </p:nvSpPr>
        <p:spPr>
          <a:xfrm>
            <a:off x="694259" y="1460323"/>
            <a:ext cx="9541933" cy="4407077"/>
          </a:xfrm>
        </p:spPr>
        <p:txBody>
          <a:bodyPr>
            <a:normAutofit/>
          </a:bodyPr>
          <a:lstStyle/>
          <a:p>
            <a:pPr>
              <a:lnSpc>
                <a:spcPct val="100000"/>
              </a:lnSpc>
              <a:spcAft>
                <a:spcPts val="600"/>
              </a:spcAft>
            </a:pPr>
            <a:r>
              <a:rPr lang="en-US" b="1" dirty="0">
                <a:solidFill>
                  <a:srgbClr val="002E6C"/>
                </a:solidFill>
              </a:rPr>
              <a:t>Vision for the Future of Lacey:</a:t>
            </a:r>
          </a:p>
          <a:p>
            <a:pPr lvl="1">
              <a:lnSpc>
                <a:spcPct val="100000"/>
              </a:lnSpc>
              <a:spcAft>
                <a:spcPts val="600"/>
              </a:spcAft>
            </a:pPr>
            <a:r>
              <a:rPr lang="en-US" sz="2200" dirty="0">
                <a:solidFill>
                  <a:srgbClr val="002E6C"/>
                </a:solidFill>
              </a:rPr>
              <a:t>When thinking about the future of our city, what do you want it to look like?</a:t>
            </a:r>
          </a:p>
          <a:p>
            <a:pPr>
              <a:lnSpc>
                <a:spcPct val="100000"/>
              </a:lnSpc>
              <a:spcAft>
                <a:spcPts val="600"/>
              </a:spcAft>
            </a:pPr>
            <a:endParaRPr lang="en-US" sz="1400" b="1" dirty="0">
              <a:solidFill>
                <a:srgbClr val="002E6C"/>
              </a:solidFill>
            </a:endParaRPr>
          </a:p>
          <a:p>
            <a:pPr>
              <a:lnSpc>
                <a:spcPct val="100000"/>
              </a:lnSpc>
              <a:spcAft>
                <a:spcPts val="600"/>
              </a:spcAft>
            </a:pPr>
            <a:r>
              <a:rPr lang="en-US" b="1" dirty="0">
                <a:solidFill>
                  <a:srgbClr val="002E6C"/>
                </a:solidFill>
              </a:rPr>
              <a:t>Quality of Life </a:t>
            </a:r>
            <a:r>
              <a:rPr lang="en-US" sz="2000" dirty="0">
                <a:solidFill>
                  <a:srgbClr val="002E6C"/>
                </a:solidFill>
              </a:rPr>
              <a:t>(</a:t>
            </a:r>
            <a:r>
              <a:rPr lang="en-US" sz="2000" i="1" dirty="0">
                <a:solidFill>
                  <a:srgbClr val="002E6C"/>
                </a:solidFill>
              </a:rPr>
              <a:t>how our culture and values match with our goals, expectations, standards, and concerns):</a:t>
            </a:r>
          </a:p>
          <a:p>
            <a:pPr lvl="1">
              <a:lnSpc>
                <a:spcPct val="100000"/>
              </a:lnSpc>
              <a:spcAft>
                <a:spcPts val="600"/>
              </a:spcAft>
            </a:pPr>
            <a:r>
              <a:rPr lang="en-US" sz="2200" dirty="0">
                <a:solidFill>
                  <a:srgbClr val="002E6C"/>
                </a:solidFill>
              </a:rPr>
              <a:t>In what ways can the City of Lacey support and improve upon our community's quality of life?</a:t>
            </a:r>
            <a:endParaRPr lang="en-US" sz="2200" i="1" dirty="0">
              <a:solidFill>
                <a:srgbClr val="002E6C"/>
              </a:solidFill>
            </a:endParaRPr>
          </a:p>
        </p:txBody>
      </p:sp>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954193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Survey Questions</a:t>
            </a:r>
            <a:endParaRPr lang="en-US" sz="4000" b="0" dirty="0">
              <a:solidFill>
                <a:srgbClr val="002E6C"/>
              </a:solidFill>
              <a:latin typeface="Candara" panose="020E0502030303020204" pitchFamily="34" charset="0"/>
            </a:endParaRPr>
          </a:p>
        </p:txBody>
      </p:sp>
    </p:spTree>
    <p:extLst>
      <p:ext uri="{BB962C8B-B14F-4D97-AF65-F5344CB8AC3E}">
        <p14:creationId xmlns:p14="http://schemas.microsoft.com/office/powerpoint/2010/main" val="1211665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16D7D38-4222-4E89-96E4-60D936CE6ED6}"/>
              </a:ext>
            </a:extLst>
          </p:cNvPr>
          <p:cNvPicPr>
            <a:picLocks noChangeAspect="1"/>
          </p:cNvPicPr>
          <p:nvPr/>
        </p:nvPicPr>
        <p:blipFill rotWithShape="1">
          <a:blip r:embed="rId2">
            <a:extLst>
              <a:ext uri="{28A0092B-C50C-407E-A947-70E740481C1C}">
                <a14:useLocalDpi xmlns:a14="http://schemas.microsoft.com/office/drawing/2010/main" val="0"/>
              </a:ext>
            </a:extLst>
          </a:blip>
          <a:srcRect t="9710" b="7713"/>
          <a:stretch/>
        </p:blipFill>
        <p:spPr>
          <a:xfrm>
            <a:off x="5818094" y="792490"/>
            <a:ext cx="5991866" cy="4947911"/>
          </a:xfrm>
          <a:prstGeom prst="rect">
            <a:avLst/>
          </a:prstGeom>
        </p:spPr>
      </p:pic>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954193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Community Goals</a:t>
            </a:r>
            <a:endParaRPr lang="en-US" sz="4000" b="0" dirty="0">
              <a:solidFill>
                <a:srgbClr val="002E6C"/>
              </a:solidFill>
              <a:latin typeface="Candara" panose="020E0502030303020204" pitchFamily="34" charset="0"/>
            </a:endParaRPr>
          </a:p>
        </p:txBody>
      </p:sp>
      <p:sp>
        <p:nvSpPr>
          <p:cNvPr id="27" name="Content Placeholder 14">
            <a:extLst>
              <a:ext uri="{FF2B5EF4-FFF2-40B4-BE49-F238E27FC236}">
                <a16:creationId xmlns:a16="http://schemas.microsoft.com/office/drawing/2014/main" id="{BFE0901A-7BEB-4FD1-9B9C-0D79795C5AA2}"/>
              </a:ext>
            </a:extLst>
          </p:cNvPr>
          <p:cNvSpPr>
            <a:spLocks noGrp="1"/>
          </p:cNvSpPr>
          <p:nvPr>
            <p:ph sz="half" idx="1"/>
          </p:nvPr>
        </p:nvSpPr>
        <p:spPr>
          <a:xfrm>
            <a:off x="694260" y="1460323"/>
            <a:ext cx="4908682" cy="4407077"/>
          </a:xfrm>
        </p:spPr>
        <p:txBody>
          <a:bodyPr>
            <a:normAutofit fontScale="92500" lnSpcReduction="10000"/>
          </a:bodyPr>
          <a:lstStyle/>
          <a:p>
            <a:pPr marL="457200" indent="-457200">
              <a:lnSpc>
                <a:spcPct val="100000"/>
              </a:lnSpc>
              <a:spcAft>
                <a:spcPts val="600"/>
              </a:spcAft>
              <a:buFont typeface="+mj-lt"/>
              <a:buAutoNum type="arabicPeriod"/>
            </a:pPr>
            <a:r>
              <a:rPr lang="en-US" sz="2000" dirty="0">
                <a:solidFill>
                  <a:srgbClr val="002E6C"/>
                </a:solidFill>
              </a:rPr>
              <a:t>Transportation Infrastructure &amp; Network Connectivity (walkability)</a:t>
            </a:r>
            <a:endParaRPr lang="en-US" sz="1400" i="1" dirty="0">
              <a:solidFill>
                <a:srgbClr val="002E6C"/>
              </a:solidFill>
            </a:endParaRPr>
          </a:p>
          <a:p>
            <a:pPr marL="457200" indent="-457200">
              <a:lnSpc>
                <a:spcPct val="100000"/>
              </a:lnSpc>
              <a:spcAft>
                <a:spcPts val="600"/>
              </a:spcAft>
              <a:buFont typeface="+mj-lt"/>
              <a:buAutoNum type="arabicPeriod"/>
            </a:pPr>
            <a:r>
              <a:rPr lang="en-US" sz="2000" dirty="0">
                <a:solidFill>
                  <a:srgbClr val="002E6C"/>
                </a:solidFill>
              </a:rPr>
              <a:t>Public Health, Safety, and Social Services</a:t>
            </a:r>
            <a:endParaRPr lang="en-US" sz="1400" dirty="0">
              <a:solidFill>
                <a:srgbClr val="002E6C"/>
              </a:solidFill>
            </a:endParaRPr>
          </a:p>
          <a:p>
            <a:pPr marL="457200" indent="-457200">
              <a:lnSpc>
                <a:spcPct val="100000"/>
              </a:lnSpc>
              <a:spcAft>
                <a:spcPts val="600"/>
              </a:spcAft>
              <a:buFont typeface="+mj-lt"/>
              <a:buAutoNum type="arabicPeriod"/>
            </a:pPr>
            <a:r>
              <a:rPr lang="en-US" sz="2000" dirty="0">
                <a:solidFill>
                  <a:srgbClr val="002E6C"/>
                </a:solidFill>
              </a:rPr>
              <a:t>Affordable Housing &amp; Urban Development</a:t>
            </a:r>
            <a:endParaRPr lang="en-US" sz="1400" i="1" dirty="0">
              <a:solidFill>
                <a:srgbClr val="002E6C"/>
              </a:solidFill>
            </a:endParaRPr>
          </a:p>
          <a:p>
            <a:pPr marL="457200" indent="-457200">
              <a:lnSpc>
                <a:spcPct val="100000"/>
              </a:lnSpc>
              <a:spcAft>
                <a:spcPts val="600"/>
              </a:spcAft>
              <a:buFont typeface="+mj-lt"/>
              <a:buAutoNum type="arabicPeriod"/>
            </a:pPr>
            <a:r>
              <a:rPr lang="en-US" sz="2000" dirty="0">
                <a:solidFill>
                  <a:srgbClr val="002E6C"/>
                </a:solidFill>
              </a:rPr>
              <a:t>Sustainability &amp; Environmental Conservation</a:t>
            </a:r>
            <a:endParaRPr lang="en-US" sz="1400" i="1" dirty="0">
              <a:solidFill>
                <a:srgbClr val="002E6C"/>
              </a:solidFill>
            </a:endParaRPr>
          </a:p>
          <a:p>
            <a:pPr marL="457200" indent="-457200">
              <a:lnSpc>
                <a:spcPct val="100000"/>
              </a:lnSpc>
              <a:spcAft>
                <a:spcPts val="600"/>
              </a:spcAft>
              <a:buFont typeface="+mj-lt"/>
              <a:buAutoNum type="arabicPeriod"/>
            </a:pPr>
            <a:r>
              <a:rPr lang="en-US" sz="2000" dirty="0">
                <a:solidFill>
                  <a:srgbClr val="002E6C"/>
                </a:solidFill>
              </a:rPr>
              <a:t>Community Identity, Amenities &amp; Recreation</a:t>
            </a:r>
            <a:endParaRPr lang="en-US" sz="1400" i="1" dirty="0">
              <a:solidFill>
                <a:srgbClr val="002E6C"/>
              </a:solidFill>
            </a:endParaRPr>
          </a:p>
          <a:p>
            <a:pPr marL="457200" indent="-457200">
              <a:lnSpc>
                <a:spcPct val="100000"/>
              </a:lnSpc>
              <a:spcAft>
                <a:spcPts val="600"/>
              </a:spcAft>
              <a:buFont typeface="+mj-lt"/>
              <a:buAutoNum type="arabicPeriod"/>
            </a:pPr>
            <a:r>
              <a:rPr lang="en-US" sz="2000" dirty="0">
                <a:solidFill>
                  <a:srgbClr val="002E6C"/>
                </a:solidFill>
              </a:rPr>
              <a:t>Economic Growth &amp; Local Businesses</a:t>
            </a:r>
            <a:endParaRPr lang="en-US" sz="1400" i="1" dirty="0">
              <a:solidFill>
                <a:srgbClr val="002E6C"/>
              </a:solidFill>
            </a:endParaRPr>
          </a:p>
          <a:p>
            <a:pPr marL="0" indent="0" algn="r">
              <a:lnSpc>
                <a:spcPct val="100000"/>
              </a:lnSpc>
              <a:spcAft>
                <a:spcPts val="600"/>
              </a:spcAft>
              <a:buNone/>
            </a:pPr>
            <a:r>
              <a:rPr lang="en-US" sz="900" i="1" dirty="0">
                <a:solidFill>
                  <a:srgbClr val="002E6C"/>
                </a:solidFill>
              </a:rPr>
              <a:t>*Categories are based on frequency and staff understanding of comments.</a:t>
            </a:r>
          </a:p>
          <a:p>
            <a:pPr marL="457200" indent="-457200">
              <a:lnSpc>
                <a:spcPct val="100000"/>
              </a:lnSpc>
              <a:spcAft>
                <a:spcPts val="600"/>
              </a:spcAft>
              <a:buFont typeface="+mj-lt"/>
              <a:buAutoNum type="arabicPeriod"/>
            </a:pPr>
            <a:endParaRPr lang="en-US" sz="2000" dirty="0">
              <a:solidFill>
                <a:srgbClr val="002E6C"/>
              </a:solidFill>
            </a:endParaRPr>
          </a:p>
        </p:txBody>
      </p:sp>
    </p:spTree>
    <p:extLst>
      <p:ext uri="{BB962C8B-B14F-4D97-AF65-F5344CB8AC3E}">
        <p14:creationId xmlns:p14="http://schemas.microsoft.com/office/powerpoint/2010/main" val="1171870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954193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Community Goals</a:t>
            </a:r>
            <a:endParaRPr lang="en-US" sz="4000" b="0" dirty="0">
              <a:solidFill>
                <a:srgbClr val="002E6C"/>
              </a:solidFill>
              <a:latin typeface="Candara" panose="020E0502030303020204" pitchFamily="34" charset="0"/>
            </a:endParaRPr>
          </a:p>
        </p:txBody>
      </p:sp>
      <p:sp>
        <p:nvSpPr>
          <p:cNvPr id="27" name="Content Placeholder 14">
            <a:extLst>
              <a:ext uri="{FF2B5EF4-FFF2-40B4-BE49-F238E27FC236}">
                <a16:creationId xmlns:a16="http://schemas.microsoft.com/office/drawing/2014/main" id="{BFE0901A-7BEB-4FD1-9B9C-0D79795C5AA2}"/>
              </a:ext>
            </a:extLst>
          </p:cNvPr>
          <p:cNvSpPr>
            <a:spLocks noGrp="1"/>
          </p:cNvSpPr>
          <p:nvPr>
            <p:ph sz="half" idx="1"/>
          </p:nvPr>
        </p:nvSpPr>
        <p:spPr>
          <a:xfrm>
            <a:off x="694260" y="1433428"/>
            <a:ext cx="9265854" cy="4662571"/>
          </a:xfrm>
        </p:spPr>
        <p:txBody>
          <a:bodyPr>
            <a:normAutofit/>
          </a:bodyPr>
          <a:lstStyle/>
          <a:p>
            <a:pPr>
              <a:lnSpc>
                <a:spcPct val="100000"/>
              </a:lnSpc>
              <a:spcAft>
                <a:spcPts val="600"/>
              </a:spcAft>
            </a:pPr>
            <a:r>
              <a:rPr lang="en-US" sz="2200" dirty="0">
                <a:solidFill>
                  <a:srgbClr val="002E6C"/>
                </a:solidFill>
              </a:rPr>
              <a:t>Transportation Infrastructure &amp; Network Connectivity (walkability)</a:t>
            </a:r>
            <a:endParaRPr lang="en-US" sz="2200" i="1" dirty="0">
              <a:solidFill>
                <a:srgbClr val="002E6C"/>
              </a:solidFill>
            </a:endParaRPr>
          </a:p>
          <a:p>
            <a:pPr lvl="1">
              <a:lnSpc>
                <a:spcPct val="100000"/>
              </a:lnSpc>
              <a:spcAft>
                <a:spcPts val="600"/>
              </a:spcAft>
            </a:pPr>
            <a:r>
              <a:rPr lang="en-US" sz="1800" dirty="0">
                <a:solidFill>
                  <a:srgbClr val="002E6C"/>
                </a:solidFill>
              </a:rPr>
              <a:t>Better pedestrian and cyclist infrastructure – expanded networks and quality</a:t>
            </a:r>
          </a:p>
          <a:p>
            <a:pPr lvl="1">
              <a:lnSpc>
                <a:spcPct val="100000"/>
              </a:lnSpc>
              <a:spcAft>
                <a:spcPts val="600"/>
              </a:spcAft>
            </a:pPr>
            <a:r>
              <a:rPr lang="en-US" sz="1800" dirty="0">
                <a:solidFill>
                  <a:srgbClr val="002E6C"/>
                </a:solidFill>
              </a:rPr>
              <a:t>Requests for accessible neighborhoods with walkable amenities</a:t>
            </a:r>
          </a:p>
          <a:p>
            <a:pPr lvl="1">
              <a:lnSpc>
                <a:spcPct val="100000"/>
              </a:lnSpc>
              <a:spcAft>
                <a:spcPts val="600"/>
              </a:spcAft>
            </a:pPr>
            <a:r>
              <a:rPr lang="en-US" sz="1800" dirty="0">
                <a:solidFill>
                  <a:srgbClr val="002E6C"/>
                </a:solidFill>
              </a:rPr>
              <a:t>Concerns over sprawl and car dependent developments</a:t>
            </a:r>
          </a:p>
          <a:p>
            <a:pPr>
              <a:lnSpc>
                <a:spcPct val="100000"/>
              </a:lnSpc>
              <a:spcAft>
                <a:spcPts val="600"/>
              </a:spcAft>
            </a:pPr>
            <a:r>
              <a:rPr lang="en-US" sz="2200" dirty="0">
                <a:solidFill>
                  <a:srgbClr val="002E6C"/>
                </a:solidFill>
              </a:rPr>
              <a:t>Representative Comment(s):</a:t>
            </a:r>
          </a:p>
          <a:p>
            <a:pPr lvl="1">
              <a:lnSpc>
                <a:spcPct val="100000"/>
              </a:lnSpc>
              <a:spcAft>
                <a:spcPts val="600"/>
              </a:spcAft>
            </a:pPr>
            <a:r>
              <a:rPr lang="en-US" sz="1800" dirty="0">
                <a:solidFill>
                  <a:srgbClr val="002E6C"/>
                </a:solidFill>
              </a:rPr>
              <a:t>“20-minute towns with dense housing to make it easy for walking &amp; bicycling to get most things needed without a car.”</a:t>
            </a:r>
          </a:p>
          <a:p>
            <a:pPr lvl="1">
              <a:lnSpc>
                <a:spcPct val="100000"/>
              </a:lnSpc>
              <a:spcAft>
                <a:spcPts val="600"/>
              </a:spcAft>
            </a:pPr>
            <a:r>
              <a:rPr lang="en-US" sz="1800" dirty="0">
                <a:solidFill>
                  <a:srgbClr val="002E6C"/>
                </a:solidFill>
              </a:rPr>
              <a:t>“I want Lacey to be the cutest and most walkable, cycle-able, and accessible Tree City in Washington! My dream version of Lacey has separated bike lanes and sidewalks along all roads/streets.”</a:t>
            </a:r>
          </a:p>
          <a:p>
            <a:pPr lvl="1">
              <a:lnSpc>
                <a:spcPct val="100000"/>
              </a:lnSpc>
              <a:spcAft>
                <a:spcPts val="600"/>
              </a:spcAft>
            </a:pPr>
            <a:r>
              <a:rPr lang="en-US" sz="1800" dirty="0">
                <a:solidFill>
                  <a:srgbClr val="002E6C"/>
                </a:solidFill>
              </a:rPr>
              <a:t>“Better public transportation. Less reliance on cars, with improved transit options and more convenient bus services.”</a:t>
            </a:r>
          </a:p>
        </p:txBody>
      </p:sp>
      <p:pic>
        <p:nvPicPr>
          <p:cNvPr id="8" name="Picture 7">
            <a:extLst>
              <a:ext uri="{FF2B5EF4-FFF2-40B4-BE49-F238E27FC236}">
                <a16:creationId xmlns:a16="http://schemas.microsoft.com/office/drawing/2014/main" id="{FE40B368-D231-4C79-85DE-25E12CD6E9BE}"/>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rcRect/>
          <a:stretch/>
        </p:blipFill>
        <p:spPr>
          <a:xfrm>
            <a:off x="9960114" y="105226"/>
            <a:ext cx="1955280" cy="2019907"/>
          </a:xfrm>
          <a:prstGeom prst="rect">
            <a:avLst/>
          </a:prstGeom>
        </p:spPr>
      </p:pic>
    </p:spTree>
    <p:extLst>
      <p:ext uri="{BB962C8B-B14F-4D97-AF65-F5344CB8AC3E}">
        <p14:creationId xmlns:p14="http://schemas.microsoft.com/office/powerpoint/2010/main" val="3263009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1FBDDB5A-E4E6-40C8-B352-376B9CD2E962}"/>
              </a:ext>
            </a:extLst>
          </p:cNvPr>
          <p:cNvPicPr>
            <a:picLocks noChangeAspect="1"/>
          </p:cNvPicPr>
          <p:nvPr/>
        </p:nvPicPr>
        <p:blipFill>
          <a:blip r:embed="rId2" cstate="hqprint">
            <a:duotone>
              <a:schemeClr val="bg2">
                <a:shade val="45000"/>
                <a:satMod val="135000"/>
              </a:schemeClr>
              <a:prstClr val="white"/>
            </a:duotone>
            <a:alphaModFix amt="50000"/>
            <a:extLst>
              <a:ext uri="{28A0092B-C50C-407E-A947-70E740481C1C}">
                <a14:useLocalDpi xmlns:a14="http://schemas.microsoft.com/office/drawing/2010/main"/>
              </a:ext>
            </a:extLst>
          </a:blip>
          <a:stretch>
            <a:fillRect/>
          </a:stretch>
        </p:blipFill>
        <p:spPr>
          <a:xfrm>
            <a:off x="9960114" y="105226"/>
            <a:ext cx="2030332" cy="2030332"/>
          </a:xfrm>
          <a:prstGeom prst="rect">
            <a:avLst/>
          </a:prstGeom>
        </p:spPr>
      </p:pic>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954193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Community Goals</a:t>
            </a:r>
            <a:endParaRPr lang="en-US" sz="4000" b="0" dirty="0">
              <a:solidFill>
                <a:srgbClr val="002E6C"/>
              </a:solidFill>
              <a:latin typeface="Candara" panose="020E0502030303020204" pitchFamily="34" charset="0"/>
            </a:endParaRPr>
          </a:p>
        </p:txBody>
      </p:sp>
      <p:sp>
        <p:nvSpPr>
          <p:cNvPr id="27" name="Content Placeholder 14">
            <a:extLst>
              <a:ext uri="{FF2B5EF4-FFF2-40B4-BE49-F238E27FC236}">
                <a16:creationId xmlns:a16="http://schemas.microsoft.com/office/drawing/2014/main" id="{BFE0901A-7BEB-4FD1-9B9C-0D79795C5AA2}"/>
              </a:ext>
            </a:extLst>
          </p:cNvPr>
          <p:cNvSpPr>
            <a:spLocks noGrp="1"/>
          </p:cNvSpPr>
          <p:nvPr>
            <p:ph sz="half" idx="1"/>
          </p:nvPr>
        </p:nvSpPr>
        <p:spPr>
          <a:xfrm>
            <a:off x="694260" y="1433428"/>
            <a:ext cx="9265854" cy="4407077"/>
          </a:xfrm>
        </p:spPr>
        <p:txBody>
          <a:bodyPr>
            <a:normAutofit/>
          </a:bodyPr>
          <a:lstStyle/>
          <a:p>
            <a:pPr>
              <a:lnSpc>
                <a:spcPct val="100000"/>
              </a:lnSpc>
              <a:spcAft>
                <a:spcPts val="600"/>
              </a:spcAft>
            </a:pPr>
            <a:r>
              <a:rPr lang="en-US" sz="2200" dirty="0">
                <a:solidFill>
                  <a:srgbClr val="002E6C"/>
                </a:solidFill>
              </a:rPr>
              <a:t>Public Health, Safety, and Social Services</a:t>
            </a:r>
          </a:p>
          <a:p>
            <a:pPr lvl="1">
              <a:lnSpc>
                <a:spcPct val="100000"/>
              </a:lnSpc>
              <a:spcAft>
                <a:spcPts val="600"/>
              </a:spcAft>
            </a:pPr>
            <a:r>
              <a:rPr lang="en-US" sz="1800" dirty="0">
                <a:solidFill>
                  <a:srgbClr val="002E6C"/>
                </a:solidFill>
              </a:rPr>
              <a:t>Proposals for structured solutions, such as shelters and rehabilitation programs</a:t>
            </a:r>
          </a:p>
          <a:p>
            <a:pPr lvl="1">
              <a:lnSpc>
                <a:spcPct val="100000"/>
              </a:lnSpc>
              <a:spcAft>
                <a:spcPts val="600"/>
              </a:spcAft>
            </a:pPr>
            <a:r>
              <a:rPr lang="en-US" sz="1800" dirty="0">
                <a:solidFill>
                  <a:srgbClr val="002E6C"/>
                </a:solidFill>
              </a:rPr>
              <a:t>Requests for additional, law enforcement, mental health, and emergency services</a:t>
            </a:r>
          </a:p>
          <a:p>
            <a:pPr lvl="1">
              <a:lnSpc>
                <a:spcPct val="100000"/>
              </a:lnSpc>
              <a:spcAft>
                <a:spcPts val="600"/>
              </a:spcAft>
            </a:pPr>
            <a:r>
              <a:rPr lang="en-US" sz="1800" dirty="0">
                <a:solidFill>
                  <a:srgbClr val="002E6C"/>
                </a:solidFill>
              </a:rPr>
              <a:t>Comments frequently identified concerns over housing, mental health, and crime</a:t>
            </a:r>
          </a:p>
          <a:p>
            <a:pPr marL="228600" lvl="1">
              <a:lnSpc>
                <a:spcPct val="100000"/>
              </a:lnSpc>
              <a:spcBef>
                <a:spcPts val="1000"/>
              </a:spcBef>
              <a:spcAft>
                <a:spcPts val="600"/>
              </a:spcAft>
            </a:pPr>
            <a:r>
              <a:rPr lang="en-US" sz="2200" dirty="0">
                <a:solidFill>
                  <a:srgbClr val="002E6C"/>
                </a:solidFill>
              </a:rPr>
              <a:t>Representative Comment(s):</a:t>
            </a:r>
          </a:p>
          <a:p>
            <a:pPr lvl="1">
              <a:lnSpc>
                <a:spcPct val="100000"/>
              </a:lnSpc>
              <a:spcAft>
                <a:spcPts val="600"/>
              </a:spcAft>
            </a:pPr>
            <a:r>
              <a:rPr lang="en-US" sz="1800" dirty="0">
                <a:solidFill>
                  <a:srgbClr val="002E6C"/>
                </a:solidFill>
              </a:rPr>
              <a:t>“A diverse, safe community that cares for each other and our environment. One that is clean, safe, and welcoming to everyone."</a:t>
            </a:r>
          </a:p>
          <a:p>
            <a:pPr lvl="1">
              <a:lnSpc>
                <a:spcPct val="100000"/>
              </a:lnSpc>
              <a:spcAft>
                <a:spcPts val="600"/>
              </a:spcAft>
            </a:pPr>
            <a:r>
              <a:rPr lang="en-US" sz="1800" dirty="0">
                <a:solidFill>
                  <a:srgbClr val="002E6C"/>
                </a:solidFill>
              </a:rPr>
              <a:t>“We need a proper solution for homelessness—something that stops people from becoming homeless in the first place.”</a:t>
            </a:r>
          </a:p>
          <a:p>
            <a:pPr lvl="1">
              <a:lnSpc>
                <a:spcPct val="100000"/>
              </a:lnSpc>
              <a:spcAft>
                <a:spcPts val="600"/>
              </a:spcAft>
            </a:pPr>
            <a:r>
              <a:rPr lang="en-US" sz="1800" dirty="0">
                <a:solidFill>
                  <a:srgbClr val="002E6C"/>
                </a:solidFill>
              </a:rPr>
              <a:t>“Provide 24/7 mental health services for emergency attention.”</a:t>
            </a:r>
          </a:p>
        </p:txBody>
      </p:sp>
    </p:spTree>
    <p:extLst>
      <p:ext uri="{BB962C8B-B14F-4D97-AF65-F5344CB8AC3E}">
        <p14:creationId xmlns:p14="http://schemas.microsoft.com/office/powerpoint/2010/main" val="3028356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954193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Community Goals</a:t>
            </a:r>
            <a:endParaRPr lang="en-US" sz="4000" b="0" dirty="0">
              <a:solidFill>
                <a:srgbClr val="002E6C"/>
              </a:solidFill>
              <a:latin typeface="Candara" panose="020E0502030303020204" pitchFamily="34" charset="0"/>
            </a:endParaRPr>
          </a:p>
        </p:txBody>
      </p:sp>
      <p:sp>
        <p:nvSpPr>
          <p:cNvPr id="27" name="Content Placeholder 14">
            <a:extLst>
              <a:ext uri="{FF2B5EF4-FFF2-40B4-BE49-F238E27FC236}">
                <a16:creationId xmlns:a16="http://schemas.microsoft.com/office/drawing/2014/main" id="{BFE0901A-7BEB-4FD1-9B9C-0D79795C5AA2}"/>
              </a:ext>
            </a:extLst>
          </p:cNvPr>
          <p:cNvSpPr>
            <a:spLocks noGrp="1"/>
          </p:cNvSpPr>
          <p:nvPr>
            <p:ph sz="half" idx="1"/>
          </p:nvPr>
        </p:nvSpPr>
        <p:spPr>
          <a:xfrm>
            <a:off x="694260" y="1433428"/>
            <a:ext cx="9265854" cy="4734290"/>
          </a:xfrm>
        </p:spPr>
        <p:txBody>
          <a:bodyPr>
            <a:normAutofit/>
          </a:bodyPr>
          <a:lstStyle/>
          <a:p>
            <a:pPr>
              <a:lnSpc>
                <a:spcPct val="100000"/>
              </a:lnSpc>
              <a:spcAft>
                <a:spcPts val="600"/>
              </a:spcAft>
            </a:pPr>
            <a:r>
              <a:rPr lang="en-US" sz="2200" dirty="0">
                <a:solidFill>
                  <a:srgbClr val="002E6C"/>
                </a:solidFill>
              </a:rPr>
              <a:t>Affordable Housing &amp; Urban Development</a:t>
            </a:r>
          </a:p>
          <a:p>
            <a:pPr lvl="1">
              <a:lnSpc>
                <a:spcPct val="100000"/>
              </a:lnSpc>
              <a:spcAft>
                <a:spcPts val="600"/>
              </a:spcAft>
            </a:pPr>
            <a:r>
              <a:rPr lang="en-US" sz="1800" dirty="0">
                <a:solidFill>
                  <a:srgbClr val="002E6C"/>
                </a:solidFill>
              </a:rPr>
              <a:t>Opposition to overdevelopment that detracts from the community's character ("cookie-cutter" developments)</a:t>
            </a:r>
          </a:p>
          <a:p>
            <a:pPr lvl="1">
              <a:lnSpc>
                <a:spcPct val="100000"/>
              </a:lnSpc>
              <a:spcAft>
                <a:spcPts val="600"/>
              </a:spcAft>
            </a:pPr>
            <a:r>
              <a:rPr lang="en-US" sz="1800" dirty="0">
                <a:solidFill>
                  <a:srgbClr val="002E6C"/>
                </a:solidFill>
              </a:rPr>
              <a:t>Need for affordable housing, mixed-income neighborhoods, and modular housing solutions</a:t>
            </a:r>
          </a:p>
          <a:p>
            <a:pPr lvl="1">
              <a:lnSpc>
                <a:spcPct val="100000"/>
              </a:lnSpc>
              <a:spcAft>
                <a:spcPts val="600"/>
              </a:spcAft>
            </a:pPr>
            <a:r>
              <a:rPr lang="en-US" sz="1800" dirty="0">
                <a:solidFill>
                  <a:srgbClr val="002E6C"/>
                </a:solidFill>
              </a:rPr>
              <a:t>Requests for cohesive, beautiful, eco-friendly, treed developments</a:t>
            </a:r>
          </a:p>
          <a:p>
            <a:pPr>
              <a:lnSpc>
                <a:spcPct val="100000"/>
              </a:lnSpc>
              <a:spcAft>
                <a:spcPts val="600"/>
              </a:spcAft>
            </a:pPr>
            <a:r>
              <a:rPr lang="en-US" sz="2200" dirty="0">
                <a:solidFill>
                  <a:srgbClr val="002E6C"/>
                </a:solidFill>
              </a:rPr>
              <a:t>Representative Comment(s):</a:t>
            </a:r>
          </a:p>
          <a:p>
            <a:pPr lvl="1">
              <a:lnSpc>
                <a:spcPct val="100000"/>
              </a:lnSpc>
              <a:spcAft>
                <a:spcPts val="600"/>
              </a:spcAft>
            </a:pPr>
            <a:r>
              <a:rPr lang="en-US" sz="1800" dirty="0">
                <a:solidFill>
                  <a:srgbClr val="002E6C"/>
                </a:solidFill>
              </a:rPr>
              <a:t>“… affordable ownership of homes in multi-story construction projects with great walkability…”</a:t>
            </a:r>
          </a:p>
          <a:p>
            <a:pPr lvl="1">
              <a:lnSpc>
                <a:spcPct val="100000"/>
              </a:lnSpc>
              <a:spcAft>
                <a:spcPts val="600"/>
              </a:spcAft>
            </a:pPr>
            <a:r>
              <a:rPr lang="en-US" sz="1800" dirty="0">
                <a:solidFill>
                  <a:srgbClr val="002E6C"/>
                </a:solidFill>
              </a:rPr>
              <a:t>“… Where development is mindful of going upward, not outward…”</a:t>
            </a:r>
          </a:p>
          <a:p>
            <a:pPr lvl="1">
              <a:lnSpc>
                <a:spcPct val="100000"/>
              </a:lnSpc>
              <a:spcAft>
                <a:spcPts val="600"/>
              </a:spcAft>
            </a:pPr>
            <a:r>
              <a:rPr lang="en-US" sz="1800" dirty="0">
                <a:solidFill>
                  <a:srgbClr val="002E6C"/>
                </a:solidFill>
              </a:rPr>
              <a:t>“Bring businesses and homes more together so we're less car-dependent…”</a:t>
            </a:r>
          </a:p>
        </p:txBody>
      </p:sp>
      <p:pic>
        <p:nvPicPr>
          <p:cNvPr id="5" name="Picture 4" descr="A group of buildings with doors&#10;&#10;Description automatically generated">
            <a:extLst>
              <a:ext uri="{FF2B5EF4-FFF2-40B4-BE49-F238E27FC236}">
                <a16:creationId xmlns:a16="http://schemas.microsoft.com/office/drawing/2014/main" id="{0947FEB5-0690-4AF4-8582-559EC36633F6}"/>
              </a:ext>
            </a:extLst>
          </p:cNvPr>
          <p:cNvPicPr>
            <a:picLocks noChangeAspect="1"/>
          </p:cNvPicPr>
          <p:nvPr/>
        </p:nvPicPr>
        <p:blipFill>
          <a:blip r:embed="rId2">
            <a:duotone>
              <a:schemeClr val="bg2">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9885062" y="598475"/>
            <a:ext cx="2030332" cy="1188519"/>
          </a:xfrm>
          <a:prstGeom prst="rect">
            <a:avLst/>
          </a:prstGeom>
        </p:spPr>
      </p:pic>
    </p:spTree>
    <p:extLst>
      <p:ext uri="{BB962C8B-B14F-4D97-AF65-F5344CB8AC3E}">
        <p14:creationId xmlns:p14="http://schemas.microsoft.com/office/powerpoint/2010/main" val="1187548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954193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Community Goals</a:t>
            </a:r>
            <a:endParaRPr lang="en-US" sz="4000" b="0" dirty="0">
              <a:solidFill>
                <a:srgbClr val="002E6C"/>
              </a:solidFill>
              <a:latin typeface="Candara" panose="020E0502030303020204" pitchFamily="34" charset="0"/>
            </a:endParaRPr>
          </a:p>
        </p:txBody>
      </p:sp>
      <p:sp>
        <p:nvSpPr>
          <p:cNvPr id="27" name="Content Placeholder 14">
            <a:extLst>
              <a:ext uri="{FF2B5EF4-FFF2-40B4-BE49-F238E27FC236}">
                <a16:creationId xmlns:a16="http://schemas.microsoft.com/office/drawing/2014/main" id="{BFE0901A-7BEB-4FD1-9B9C-0D79795C5AA2}"/>
              </a:ext>
            </a:extLst>
          </p:cNvPr>
          <p:cNvSpPr>
            <a:spLocks noGrp="1"/>
          </p:cNvSpPr>
          <p:nvPr>
            <p:ph sz="half" idx="1"/>
          </p:nvPr>
        </p:nvSpPr>
        <p:spPr>
          <a:xfrm>
            <a:off x="694260" y="1460323"/>
            <a:ext cx="9265854" cy="4725323"/>
          </a:xfrm>
        </p:spPr>
        <p:txBody>
          <a:bodyPr>
            <a:normAutofit fontScale="92500" lnSpcReduction="10000"/>
          </a:bodyPr>
          <a:lstStyle/>
          <a:p>
            <a:pPr>
              <a:lnSpc>
                <a:spcPct val="100000"/>
              </a:lnSpc>
              <a:spcAft>
                <a:spcPts val="600"/>
              </a:spcAft>
            </a:pPr>
            <a:r>
              <a:rPr lang="en-US" dirty="0">
                <a:solidFill>
                  <a:srgbClr val="002E6C"/>
                </a:solidFill>
              </a:rPr>
              <a:t>Sustainability &amp; Environmental Conservation</a:t>
            </a:r>
          </a:p>
          <a:p>
            <a:pPr lvl="1">
              <a:lnSpc>
                <a:spcPct val="100000"/>
              </a:lnSpc>
              <a:spcAft>
                <a:spcPts val="600"/>
              </a:spcAft>
            </a:pPr>
            <a:r>
              <a:rPr lang="en-US" sz="1900" dirty="0">
                <a:solidFill>
                  <a:srgbClr val="002E6C"/>
                </a:solidFill>
              </a:rPr>
              <a:t>Emphasis on preserving trees, forests, and natural habitats</a:t>
            </a:r>
          </a:p>
          <a:p>
            <a:pPr lvl="1">
              <a:lnSpc>
                <a:spcPct val="100000"/>
              </a:lnSpc>
              <a:spcAft>
                <a:spcPts val="600"/>
              </a:spcAft>
            </a:pPr>
            <a:r>
              <a:rPr lang="en-US" sz="1900" dirty="0">
                <a:solidFill>
                  <a:srgbClr val="002E6C"/>
                </a:solidFill>
              </a:rPr>
              <a:t>Focus on renewable energy, sustainable urban growth, eco-friendly practices, and projects that minimize environmental impacts</a:t>
            </a:r>
          </a:p>
          <a:p>
            <a:pPr lvl="1">
              <a:lnSpc>
                <a:spcPct val="100000"/>
              </a:lnSpc>
              <a:spcAft>
                <a:spcPts val="600"/>
              </a:spcAft>
            </a:pPr>
            <a:r>
              <a:rPr lang="en-US" sz="1900" dirty="0">
                <a:solidFill>
                  <a:srgbClr val="002E6C"/>
                </a:solidFill>
              </a:rPr>
              <a:t>Advocating for eco-friendly initiatives like renewable energy and reduced reliance on fossil fuels.</a:t>
            </a:r>
          </a:p>
          <a:p>
            <a:pPr>
              <a:lnSpc>
                <a:spcPct val="100000"/>
              </a:lnSpc>
              <a:spcAft>
                <a:spcPts val="600"/>
              </a:spcAft>
            </a:pPr>
            <a:r>
              <a:rPr lang="en-US" dirty="0">
                <a:solidFill>
                  <a:srgbClr val="002E6C"/>
                </a:solidFill>
              </a:rPr>
              <a:t>Representative Comment(s):</a:t>
            </a:r>
          </a:p>
          <a:p>
            <a:pPr lvl="1">
              <a:lnSpc>
                <a:spcPct val="100000"/>
              </a:lnSpc>
              <a:spcAft>
                <a:spcPts val="600"/>
              </a:spcAft>
            </a:pPr>
            <a:r>
              <a:rPr lang="en-US" sz="1900" dirty="0">
                <a:solidFill>
                  <a:srgbClr val="002E6C"/>
                </a:solidFill>
              </a:rPr>
              <a:t>“20-minute towns with dense housing to make it easy for walking &amp; bicycling to get most things needed without a car.”</a:t>
            </a:r>
          </a:p>
          <a:p>
            <a:pPr lvl="1">
              <a:lnSpc>
                <a:spcPct val="100000"/>
              </a:lnSpc>
              <a:spcAft>
                <a:spcPts val="600"/>
              </a:spcAft>
            </a:pPr>
            <a:r>
              <a:rPr lang="en-US" sz="1900" dirty="0">
                <a:solidFill>
                  <a:srgbClr val="002E6C"/>
                </a:solidFill>
              </a:rPr>
              <a:t>“Encourage people to shift away from manicured lawns to native plants and wildflowers. Promote organic gardening, re-wilding, and regenerative agricultural practices.”</a:t>
            </a:r>
          </a:p>
          <a:p>
            <a:pPr lvl="1">
              <a:lnSpc>
                <a:spcPct val="100000"/>
              </a:lnSpc>
              <a:spcAft>
                <a:spcPts val="600"/>
              </a:spcAft>
            </a:pPr>
            <a:r>
              <a:rPr lang="en-US" sz="1900" dirty="0">
                <a:solidFill>
                  <a:srgbClr val="002E6C"/>
                </a:solidFill>
              </a:rPr>
              <a:t>“Stop cutting down the trees. Replant trees where they have already been relentlessly removed…”</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A1CBAD97-B9D9-443F-B73C-111FF0E04DE6}"/>
              </a:ext>
            </a:extLst>
          </p:cNvPr>
          <p:cNvPicPr>
            <a:picLocks noChangeAspect="1"/>
          </p:cNvPicPr>
          <p:nvPr/>
        </p:nvPicPr>
        <p:blipFill>
          <a:blip r:embed="rId2" cstate="hqprint">
            <a:duotone>
              <a:schemeClr val="bg2">
                <a:shade val="45000"/>
                <a:satMod val="135000"/>
              </a:schemeClr>
              <a:prstClr val="white"/>
            </a:duotone>
            <a:alphaModFix amt="50000"/>
            <a:extLst>
              <a:ext uri="{28A0092B-C50C-407E-A947-70E740481C1C}">
                <a14:useLocalDpi xmlns:a14="http://schemas.microsoft.com/office/drawing/2010/main"/>
              </a:ext>
            </a:extLst>
          </a:blip>
          <a:stretch>
            <a:fillRect/>
          </a:stretch>
        </p:blipFill>
        <p:spPr>
          <a:xfrm>
            <a:off x="9960114" y="94801"/>
            <a:ext cx="2030332" cy="2030332"/>
          </a:xfrm>
          <a:prstGeom prst="rect">
            <a:avLst/>
          </a:prstGeom>
        </p:spPr>
      </p:pic>
    </p:spTree>
    <p:extLst>
      <p:ext uri="{BB962C8B-B14F-4D97-AF65-F5344CB8AC3E}">
        <p14:creationId xmlns:p14="http://schemas.microsoft.com/office/powerpoint/2010/main" val="3004625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954193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Community Goals</a:t>
            </a:r>
            <a:endParaRPr lang="en-US" sz="4000" b="0" dirty="0">
              <a:solidFill>
                <a:srgbClr val="002E6C"/>
              </a:solidFill>
              <a:latin typeface="Candara" panose="020E0502030303020204" pitchFamily="34" charset="0"/>
            </a:endParaRPr>
          </a:p>
        </p:txBody>
      </p:sp>
      <p:sp>
        <p:nvSpPr>
          <p:cNvPr id="27" name="Content Placeholder 14">
            <a:extLst>
              <a:ext uri="{FF2B5EF4-FFF2-40B4-BE49-F238E27FC236}">
                <a16:creationId xmlns:a16="http://schemas.microsoft.com/office/drawing/2014/main" id="{BFE0901A-7BEB-4FD1-9B9C-0D79795C5AA2}"/>
              </a:ext>
            </a:extLst>
          </p:cNvPr>
          <p:cNvSpPr>
            <a:spLocks noGrp="1"/>
          </p:cNvSpPr>
          <p:nvPr>
            <p:ph sz="half" idx="1"/>
          </p:nvPr>
        </p:nvSpPr>
        <p:spPr>
          <a:xfrm>
            <a:off x="694260" y="1433428"/>
            <a:ext cx="9265854" cy="5028854"/>
          </a:xfrm>
        </p:spPr>
        <p:txBody>
          <a:bodyPr>
            <a:normAutofit fontScale="92500"/>
          </a:bodyPr>
          <a:lstStyle/>
          <a:p>
            <a:pPr>
              <a:lnSpc>
                <a:spcPct val="100000"/>
              </a:lnSpc>
              <a:spcAft>
                <a:spcPts val="600"/>
              </a:spcAft>
            </a:pPr>
            <a:r>
              <a:rPr lang="en-US" dirty="0">
                <a:solidFill>
                  <a:srgbClr val="002E6C"/>
                </a:solidFill>
              </a:rPr>
              <a:t>Community Identity, Amenities &amp; Recreation</a:t>
            </a:r>
          </a:p>
          <a:p>
            <a:pPr lvl="1">
              <a:lnSpc>
                <a:spcPct val="100000"/>
              </a:lnSpc>
              <a:spcAft>
                <a:spcPts val="600"/>
              </a:spcAft>
            </a:pPr>
            <a:r>
              <a:rPr lang="en-US" sz="1900" dirty="0">
                <a:solidFill>
                  <a:srgbClr val="002E6C"/>
                </a:solidFill>
              </a:rPr>
              <a:t>Interest in creating parks, family-friendly spaces, and facilities like community centers, trails, and playgrounds</a:t>
            </a:r>
          </a:p>
          <a:p>
            <a:pPr lvl="1">
              <a:lnSpc>
                <a:spcPct val="100000"/>
              </a:lnSpc>
              <a:spcAft>
                <a:spcPts val="600"/>
              </a:spcAft>
            </a:pPr>
            <a:r>
              <a:rPr lang="en-US" sz="1900" dirty="0">
                <a:solidFill>
                  <a:srgbClr val="002E6C"/>
                </a:solidFill>
              </a:rPr>
              <a:t>Calls for stronger community connections and local cultural events</a:t>
            </a:r>
          </a:p>
          <a:p>
            <a:pPr lvl="1">
              <a:lnSpc>
                <a:spcPct val="100000"/>
              </a:lnSpc>
              <a:spcAft>
                <a:spcPts val="600"/>
              </a:spcAft>
            </a:pPr>
            <a:r>
              <a:rPr lang="en-US" sz="1900" dirty="0">
                <a:solidFill>
                  <a:srgbClr val="002E6C"/>
                </a:solidFill>
              </a:rPr>
              <a:t>Suggestions for creating a distinct identity for Lacey, separate from neighboring cities. More “downtown-style” gathering areas and community-centric spaces</a:t>
            </a:r>
          </a:p>
          <a:p>
            <a:pPr marL="228600" lvl="1">
              <a:lnSpc>
                <a:spcPct val="100000"/>
              </a:lnSpc>
              <a:spcBef>
                <a:spcPts val="1000"/>
              </a:spcBef>
              <a:spcAft>
                <a:spcPts val="600"/>
              </a:spcAft>
            </a:pPr>
            <a:r>
              <a:rPr lang="en-US" dirty="0">
                <a:solidFill>
                  <a:srgbClr val="002E6C"/>
                </a:solidFill>
              </a:rPr>
              <a:t>Representative Comment(s):</a:t>
            </a:r>
          </a:p>
          <a:p>
            <a:pPr lvl="1">
              <a:lnSpc>
                <a:spcPct val="100000"/>
              </a:lnSpc>
              <a:spcAft>
                <a:spcPts val="600"/>
              </a:spcAft>
            </a:pPr>
            <a:r>
              <a:rPr lang="en-US" sz="1900" dirty="0">
                <a:solidFill>
                  <a:srgbClr val="002E6C"/>
                </a:solidFill>
              </a:rPr>
              <a:t>“Activities indoor and outdoor for families and people from age 12-25.”</a:t>
            </a:r>
          </a:p>
          <a:p>
            <a:pPr lvl="1">
              <a:lnSpc>
                <a:spcPct val="100000"/>
              </a:lnSpc>
              <a:spcAft>
                <a:spcPts val="600"/>
              </a:spcAft>
            </a:pPr>
            <a:r>
              <a:rPr lang="en-US" sz="1900" dirty="0">
                <a:solidFill>
                  <a:srgbClr val="002E6C"/>
                </a:solidFill>
              </a:rPr>
              <a:t>“We need more local playhouses, theaters, spaces for cultural and artistic events.”</a:t>
            </a:r>
          </a:p>
          <a:p>
            <a:pPr lvl="1">
              <a:lnSpc>
                <a:spcPct val="100000"/>
              </a:lnSpc>
              <a:spcAft>
                <a:spcPts val="600"/>
              </a:spcAft>
            </a:pPr>
            <a:r>
              <a:rPr lang="en-US" sz="1900" dirty="0">
                <a:solidFill>
                  <a:srgbClr val="002E6C"/>
                </a:solidFill>
              </a:rPr>
              <a:t>“Encourage more neighborhood gathering places where residents meet and mix.”</a:t>
            </a:r>
          </a:p>
          <a:p>
            <a:pPr lvl="1">
              <a:lnSpc>
                <a:spcPct val="100000"/>
              </a:lnSpc>
              <a:spcAft>
                <a:spcPts val="600"/>
              </a:spcAft>
            </a:pPr>
            <a:r>
              <a:rPr lang="en-US" sz="1900" dirty="0">
                <a:solidFill>
                  <a:srgbClr val="002E6C"/>
                </a:solidFill>
              </a:rPr>
              <a:t>“Continue to invest in beautification and improvement projects to keep our city competitive.”</a:t>
            </a:r>
          </a:p>
          <a:p>
            <a:pPr lvl="1">
              <a:lnSpc>
                <a:spcPct val="100000"/>
              </a:lnSpc>
              <a:spcAft>
                <a:spcPts val="600"/>
              </a:spcAft>
            </a:pPr>
            <a:endParaRPr lang="en-US" sz="1800" dirty="0">
              <a:solidFill>
                <a:srgbClr val="002E6C"/>
              </a:solidFill>
              <a:highlight>
                <a:srgbClr val="FFFF00"/>
              </a:highlight>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6D3A8EE6-B282-42F7-A2D8-A6437D835E8F}"/>
              </a:ext>
            </a:extLst>
          </p:cNvPr>
          <p:cNvPicPr>
            <a:picLocks noChangeAspect="1"/>
          </p:cNvPicPr>
          <p:nvPr/>
        </p:nvPicPr>
        <p:blipFill>
          <a:blip r:embed="rId2" cstate="hqprint">
            <a:duotone>
              <a:schemeClr val="bg2">
                <a:shade val="45000"/>
                <a:satMod val="135000"/>
              </a:schemeClr>
              <a:prstClr val="white"/>
            </a:duotone>
            <a:alphaModFix amt="50000"/>
            <a:extLst>
              <a:ext uri="{28A0092B-C50C-407E-A947-70E740481C1C}">
                <a14:useLocalDpi xmlns:a14="http://schemas.microsoft.com/office/drawing/2010/main"/>
              </a:ext>
            </a:extLst>
          </a:blip>
          <a:stretch>
            <a:fillRect/>
          </a:stretch>
        </p:blipFill>
        <p:spPr>
          <a:xfrm flipH="1">
            <a:off x="9960114" y="94802"/>
            <a:ext cx="2030332" cy="2030332"/>
          </a:xfrm>
          <a:prstGeom prst="rect">
            <a:avLst/>
          </a:prstGeom>
        </p:spPr>
      </p:pic>
    </p:spTree>
    <p:extLst>
      <p:ext uri="{BB962C8B-B14F-4D97-AF65-F5344CB8AC3E}">
        <p14:creationId xmlns:p14="http://schemas.microsoft.com/office/powerpoint/2010/main" val="194685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954193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Community Goals</a:t>
            </a:r>
            <a:endParaRPr lang="en-US" sz="4000" b="0" dirty="0">
              <a:solidFill>
                <a:srgbClr val="002E6C"/>
              </a:solidFill>
              <a:latin typeface="Candara" panose="020E0502030303020204" pitchFamily="34" charset="0"/>
            </a:endParaRPr>
          </a:p>
        </p:txBody>
      </p:sp>
      <p:sp>
        <p:nvSpPr>
          <p:cNvPr id="27" name="Content Placeholder 14">
            <a:extLst>
              <a:ext uri="{FF2B5EF4-FFF2-40B4-BE49-F238E27FC236}">
                <a16:creationId xmlns:a16="http://schemas.microsoft.com/office/drawing/2014/main" id="{BFE0901A-7BEB-4FD1-9B9C-0D79795C5AA2}"/>
              </a:ext>
            </a:extLst>
          </p:cNvPr>
          <p:cNvSpPr>
            <a:spLocks noGrp="1"/>
          </p:cNvSpPr>
          <p:nvPr>
            <p:ph sz="half" idx="1"/>
          </p:nvPr>
        </p:nvSpPr>
        <p:spPr>
          <a:xfrm>
            <a:off x="694260" y="1460323"/>
            <a:ext cx="9265854" cy="4680501"/>
          </a:xfrm>
        </p:spPr>
        <p:txBody>
          <a:bodyPr>
            <a:normAutofit fontScale="92500" lnSpcReduction="10000"/>
          </a:bodyPr>
          <a:lstStyle/>
          <a:p>
            <a:pPr>
              <a:lnSpc>
                <a:spcPct val="100000"/>
              </a:lnSpc>
              <a:spcAft>
                <a:spcPts val="600"/>
              </a:spcAft>
            </a:pPr>
            <a:r>
              <a:rPr lang="en-US" dirty="0">
                <a:solidFill>
                  <a:srgbClr val="002E6C"/>
                </a:solidFill>
              </a:rPr>
              <a:t>Economic Growth &amp; Local Businesses</a:t>
            </a:r>
          </a:p>
          <a:p>
            <a:pPr lvl="1">
              <a:lnSpc>
                <a:spcPct val="100000"/>
              </a:lnSpc>
              <a:spcAft>
                <a:spcPts val="600"/>
              </a:spcAft>
            </a:pPr>
            <a:r>
              <a:rPr lang="en-US" sz="1900" dirty="0">
                <a:solidFill>
                  <a:srgbClr val="002E6C"/>
                </a:solidFill>
              </a:rPr>
              <a:t>Requests for revitalizing commercial areas to make them more attractive and functional</a:t>
            </a:r>
          </a:p>
          <a:p>
            <a:pPr lvl="1">
              <a:lnSpc>
                <a:spcPct val="100000"/>
              </a:lnSpc>
              <a:spcAft>
                <a:spcPts val="600"/>
              </a:spcAft>
            </a:pPr>
            <a:r>
              <a:rPr lang="en-US" sz="1900" dirty="0">
                <a:solidFill>
                  <a:srgbClr val="002E6C"/>
                </a:solidFill>
              </a:rPr>
              <a:t>Calls for a sense of community, with spaces for gathering, social events, grocery stores, restaurants, and cultural programming</a:t>
            </a:r>
          </a:p>
          <a:p>
            <a:pPr lvl="1">
              <a:lnSpc>
                <a:spcPct val="100000"/>
              </a:lnSpc>
              <a:spcAft>
                <a:spcPts val="600"/>
              </a:spcAft>
            </a:pPr>
            <a:r>
              <a:rPr lang="en-US" sz="1900" dirty="0">
                <a:solidFill>
                  <a:srgbClr val="002E6C"/>
                </a:solidFill>
              </a:rPr>
              <a:t>Supporting small businesses: providing assistance, lowering taxes for entrepreneurs, encouraging local investments</a:t>
            </a:r>
          </a:p>
          <a:p>
            <a:pPr marL="228600" lvl="1">
              <a:lnSpc>
                <a:spcPct val="100000"/>
              </a:lnSpc>
              <a:spcBef>
                <a:spcPts val="1000"/>
              </a:spcBef>
              <a:spcAft>
                <a:spcPts val="600"/>
              </a:spcAft>
            </a:pPr>
            <a:r>
              <a:rPr lang="en-US" dirty="0">
                <a:solidFill>
                  <a:srgbClr val="002E6C"/>
                </a:solidFill>
              </a:rPr>
              <a:t>Representative Comment(s):</a:t>
            </a:r>
          </a:p>
          <a:p>
            <a:pPr lvl="1">
              <a:lnSpc>
                <a:spcPct val="100000"/>
              </a:lnSpc>
              <a:spcAft>
                <a:spcPts val="600"/>
              </a:spcAft>
            </a:pPr>
            <a:r>
              <a:rPr lang="en-US" sz="1900" dirty="0">
                <a:solidFill>
                  <a:srgbClr val="002E6C"/>
                </a:solidFill>
              </a:rPr>
              <a:t>“A vibrant city center with small local businesses thriving, with pedestrians walking, cafes, local shops, restaurants, etc.”</a:t>
            </a:r>
          </a:p>
          <a:p>
            <a:pPr lvl="1">
              <a:lnSpc>
                <a:spcPct val="100000"/>
              </a:lnSpc>
              <a:spcAft>
                <a:spcPts val="600"/>
              </a:spcAft>
            </a:pPr>
            <a:r>
              <a:rPr lang="en-US" sz="1900" dirty="0">
                <a:solidFill>
                  <a:srgbClr val="002E6C"/>
                </a:solidFill>
              </a:rPr>
              <a:t>“It is hard to say, but we do not really have a 'downtown.' What is the plan for the 'mall’?”</a:t>
            </a:r>
          </a:p>
          <a:p>
            <a:pPr lvl="1">
              <a:lnSpc>
                <a:spcPct val="100000"/>
              </a:lnSpc>
              <a:spcAft>
                <a:spcPts val="600"/>
              </a:spcAft>
            </a:pPr>
            <a:r>
              <a:rPr lang="en-US" sz="1900" dirty="0">
                <a:solidFill>
                  <a:srgbClr val="002E6C"/>
                </a:solidFill>
              </a:rPr>
              <a:t>“Keep the focus small and inward…Invest meaningfully in small/micro businesses.”</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0E6954A3-81BB-4DB6-B2C9-9D4CEF4A01DE}"/>
              </a:ext>
            </a:extLst>
          </p:cNvPr>
          <p:cNvPicPr>
            <a:picLocks noChangeAspect="1"/>
          </p:cNvPicPr>
          <p:nvPr/>
        </p:nvPicPr>
        <p:blipFill>
          <a:blip r:embed="rId2" cstate="print">
            <a:duotone>
              <a:schemeClr val="bg2">
                <a:shade val="45000"/>
                <a:satMod val="135000"/>
              </a:schemeClr>
              <a:prstClr val="white"/>
            </a:duotone>
            <a:alphaModFix amt="50000"/>
            <a:extLst>
              <a:ext uri="{28A0092B-C50C-407E-A947-70E740481C1C}">
                <a14:useLocalDpi xmlns:a14="http://schemas.microsoft.com/office/drawing/2010/main"/>
              </a:ext>
            </a:extLst>
          </a:blip>
          <a:stretch>
            <a:fillRect/>
          </a:stretch>
        </p:blipFill>
        <p:spPr>
          <a:xfrm>
            <a:off x="10085294" y="198488"/>
            <a:ext cx="1905152" cy="1928108"/>
          </a:xfrm>
          <a:prstGeom prst="rect">
            <a:avLst/>
          </a:prstGeom>
        </p:spPr>
      </p:pic>
    </p:spTree>
    <p:extLst>
      <p:ext uri="{BB962C8B-B14F-4D97-AF65-F5344CB8AC3E}">
        <p14:creationId xmlns:p14="http://schemas.microsoft.com/office/powerpoint/2010/main" val="4277882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E127-91FA-AC4F-91C6-D2C9AD4CD666}"/>
              </a:ext>
            </a:extLst>
          </p:cNvPr>
          <p:cNvSpPr>
            <a:spLocks noGrp="1"/>
          </p:cNvSpPr>
          <p:nvPr>
            <p:ph type="title"/>
          </p:nvPr>
        </p:nvSpPr>
        <p:spPr>
          <a:xfrm>
            <a:off x="787331" y="964039"/>
            <a:ext cx="6294604" cy="3491003"/>
          </a:xfrm>
        </p:spPr>
        <p:txBody>
          <a:bodyPr/>
          <a:lstStyle/>
          <a:p>
            <a:r>
              <a:rPr lang="en-US" dirty="0"/>
              <a:t>Survey Geobudgeting</a:t>
            </a:r>
          </a:p>
        </p:txBody>
      </p:sp>
    </p:spTree>
    <p:extLst>
      <p:ext uri="{BB962C8B-B14F-4D97-AF65-F5344CB8AC3E}">
        <p14:creationId xmlns:p14="http://schemas.microsoft.com/office/powerpoint/2010/main" val="997386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9A83DDE3-BC58-4A03-893A-D7AF83FBA7AC}"/>
              </a:ext>
            </a:extLst>
          </p:cNvPr>
          <p:cNvSpPr>
            <a:spLocks noGrp="1"/>
          </p:cNvSpPr>
          <p:nvPr>
            <p:ph sz="half" idx="1"/>
          </p:nvPr>
        </p:nvSpPr>
        <p:spPr>
          <a:xfrm>
            <a:off x="702728" y="1451856"/>
            <a:ext cx="9965272" cy="4407077"/>
          </a:xfrm>
        </p:spPr>
        <p:txBody>
          <a:bodyPr>
            <a:normAutofit/>
          </a:bodyPr>
          <a:lstStyle/>
          <a:p>
            <a:pPr>
              <a:lnSpc>
                <a:spcPct val="100000"/>
              </a:lnSpc>
              <a:spcAft>
                <a:spcPts val="600"/>
              </a:spcAft>
            </a:pPr>
            <a:r>
              <a:rPr lang="en-US" b="1" dirty="0">
                <a:solidFill>
                  <a:srgbClr val="002E6C"/>
                </a:solidFill>
              </a:rPr>
              <a:t>Where will new homes go?</a:t>
            </a:r>
          </a:p>
          <a:p>
            <a:pPr lvl="1">
              <a:lnSpc>
                <a:spcPct val="100000"/>
              </a:lnSpc>
              <a:spcAft>
                <a:spcPts val="600"/>
              </a:spcAft>
            </a:pPr>
            <a:r>
              <a:rPr lang="en-US" sz="1900" dirty="0">
                <a:solidFill>
                  <a:srgbClr val="002E6C"/>
                </a:solidFill>
              </a:rPr>
              <a:t>Current projections show 20,000 more people moving to the area over the next 20 years. With this in mind, Lacey must find space for approximately 8,250 new homes.</a:t>
            </a:r>
          </a:p>
        </p:txBody>
      </p:sp>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7011946"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Geobudgeting: Residential </a:t>
            </a:r>
          </a:p>
        </p:txBody>
      </p:sp>
      <p:sp>
        <p:nvSpPr>
          <p:cNvPr id="4" name="TextBox 3">
            <a:extLst>
              <a:ext uri="{FF2B5EF4-FFF2-40B4-BE49-F238E27FC236}">
                <a16:creationId xmlns:a16="http://schemas.microsoft.com/office/drawing/2014/main" id="{43E58E92-1A03-4992-9B9D-438540AAD34D}"/>
              </a:ext>
            </a:extLst>
          </p:cNvPr>
          <p:cNvSpPr txBox="1"/>
          <p:nvPr/>
        </p:nvSpPr>
        <p:spPr>
          <a:xfrm>
            <a:off x="524786" y="2703443"/>
            <a:ext cx="1550504" cy="540689"/>
          </a:xfrm>
          <a:prstGeom prst="rect">
            <a:avLst/>
          </a:prstGeom>
          <a:noFill/>
        </p:spPr>
        <p:txBody>
          <a:bodyPr wrap="square" rtlCol="0">
            <a:spAutoFit/>
          </a:bodyPr>
          <a:lstStyle/>
          <a:p>
            <a:endParaRPr lang="en-US" dirty="0"/>
          </a:p>
        </p:txBody>
      </p:sp>
      <p:grpSp>
        <p:nvGrpSpPr>
          <p:cNvPr id="6" name="Group 5">
            <a:extLst>
              <a:ext uri="{FF2B5EF4-FFF2-40B4-BE49-F238E27FC236}">
                <a16:creationId xmlns:a16="http://schemas.microsoft.com/office/drawing/2014/main" id="{1C8CA2DF-62C8-47A3-8454-083CABE5ACE5}"/>
              </a:ext>
            </a:extLst>
          </p:cNvPr>
          <p:cNvGrpSpPr/>
          <p:nvPr/>
        </p:nvGrpSpPr>
        <p:grpSpPr>
          <a:xfrm>
            <a:off x="863306" y="3002124"/>
            <a:ext cx="11052171" cy="3604360"/>
            <a:chOff x="863306" y="3002124"/>
            <a:chExt cx="11052171" cy="3604360"/>
          </a:xfrm>
        </p:grpSpPr>
        <p:pic>
          <p:nvPicPr>
            <p:cNvPr id="2" name="Picture 1">
              <a:extLst>
                <a:ext uri="{FF2B5EF4-FFF2-40B4-BE49-F238E27FC236}">
                  <a16:creationId xmlns:a16="http://schemas.microsoft.com/office/drawing/2014/main" id="{AE82CE9A-B857-45A3-B71C-3944CF4362B2}"/>
                </a:ext>
              </a:extLst>
            </p:cNvPr>
            <p:cNvPicPr>
              <a:picLocks noChangeAspect="1"/>
            </p:cNvPicPr>
            <p:nvPr/>
          </p:nvPicPr>
          <p:blipFill>
            <a:blip r:embed="rId2"/>
            <a:stretch>
              <a:fillRect/>
            </a:stretch>
          </p:blipFill>
          <p:spPr>
            <a:xfrm>
              <a:off x="1209973" y="3002124"/>
              <a:ext cx="10705504" cy="3596952"/>
            </a:xfrm>
            <a:prstGeom prst="rect">
              <a:avLst/>
            </a:prstGeom>
          </p:spPr>
        </p:pic>
        <p:pic>
          <p:nvPicPr>
            <p:cNvPr id="3" name="Picture 2">
              <a:extLst>
                <a:ext uri="{FF2B5EF4-FFF2-40B4-BE49-F238E27FC236}">
                  <a16:creationId xmlns:a16="http://schemas.microsoft.com/office/drawing/2014/main" id="{34E7C271-3D8B-4D72-AC89-CF7A7B342278}"/>
                </a:ext>
              </a:extLst>
            </p:cNvPr>
            <p:cNvPicPr>
              <a:picLocks noChangeAspect="1"/>
            </p:cNvPicPr>
            <p:nvPr/>
          </p:nvPicPr>
          <p:blipFill rotWithShape="1">
            <a:blip r:embed="rId3"/>
            <a:srcRect r="6711"/>
            <a:stretch/>
          </p:blipFill>
          <p:spPr>
            <a:xfrm>
              <a:off x="5085298" y="4823781"/>
              <a:ext cx="2956978" cy="1782703"/>
            </a:xfrm>
            <a:prstGeom prst="rect">
              <a:avLst/>
            </a:prstGeom>
          </p:spPr>
        </p:pic>
        <p:sp>
          <p:nvSpPr>
            <p:cNvPr id="5" name="TextBox 4">
              <a:extLst>
                <a:ext uri="{FF2B5EF4-FFF2-40B4-BE49-F238E27FC236}">
                  <a16:creationId xmlns:a16="http://schemas.microsoft.com/office/drawing/2014/main" id="{E86AA898-9F5D-413D-B0C4-2DFD4E8EC263}"/>
                </a:ext>
              </a:extLst>
            </p:cNvPr>
            <p:cNvSpPr txBox="1"/>
            <p:nvPr/>
          </p:nvSpPr>
          <p:spPr>
            <a:xfrm rot="16200000">
              <a:off x="152231" y="3713372"/>
              <a:ext cx="1760706" cy="338554"/>
            </a:xfrm>
            <a:prstGeom prst="rect">
              <a:avLst/>
            </a:prstGeom>
            <a:noFill/>
          </p:spPr>
          <p:txBody>
            <a:bodyPr wrap="square" rtlCol="0">
              <a:spAutoFit/>
            </a:bodyPr>
            <a:lstStyle/>
            <a:p>
              <a:pPr algn="ctr"/>
              <a:r>
                <a:rPr lang="en-US" sz="1600" dirty="0">
                  <a:solidFill>
                    <a:srgbClr val="002E6C"/>
                  </a:solidFill>
                </a:rPr>
                <a:t>Detached Homes</a:t>
              </a:r>
            </a:p>
          </p:txBody>
        </p:sp>
        <p:sp>
          <p:nvSpPr>
            <p:cNvPr id="8" name="TextBox 7">
              <a:extLst>
                <a:ext uri="{FF2B5EF4-FFF2-40B4-BE49-F238E27FC236}">
                  <a16:creationId xmlns:a16="http://schemas.microsoft.com/office/drawing/2014/main" id="{AAE377C4-CBCF-4C64-B531-DA59E35BAD5B}"/>
                </a:ext>
              </a:extLst>
            </p:cNvPr>
            <p:cNvSpPr txBox="1"/>
            <p:nvPr/>
          </p:nvSpPr>
          <p:spPr>
            <a:xfrm rot="16200000">
              <a:off x="152230" y="5535030"/>
              <a:ext cx="1760706" cy="338554"/>
            </a:xfrm>
            <a:prstGeom prst="rect">
              <a:avLst/>
            </a:prstGeom>
            <a:noFill/>
          </p:spPr>
          <p:txBody>
            <a:bodyPr wrap="square" rtlCol="0">
              <a:spAutoFit/>
            </a:bodyPr>
            <a:lstStyle/>
            <a:p>
              <a:pPr algn="ctr"/>
              <a:r>
                <a:rPr lang="en-US" sz="1600" dirty="0">
                  <a:solidFill>
                    <a:srgbClr val="002E6C"/>
                  </a:solidFill>
                </a:rPr>
                <a:t>Duplex / Triplex</a:t>
              </a:r>
            </a:p>
          </p:txBody>
        </p:sp>
        <p:sp>
          <p:nvSpPr>
            <p:cNvPr id="9" name="TextBox 8">
              <a:extLst>
                <a:ext uri="{FF2B5EF4-FFF2-40B4-BE49-F238E27FC236}">
                  <a16:creationId xmlns:a16="http://schemas.microsoft.com/office/drawing/2014/main" id="{E2F4B70B-BFA2-4769-8F25-EE93E0021F32}"/>
                </a:ext>
              </a:extLst>
            </p:cNvPr>
            <p:cNvSpPr txBox="1"/>
            <p:nvPr/>
          </p:nvSpPr>
          <p:spPr>
            <a:xfrm rot="16200000">
              <a:off x="4033792" y="3722646"/>
              <a:ext cx="1760706" cy="338554"/>
            </a:xfrm>
            <a:prstGeom prst="rect">
              <a:avLst/>
            </a:prstGeom>
            <a:noFill/>
          </p:spPr>
          <p:txBody>
            <a:bodyPr wrap="square" rtlCol="0">
              <a:spAutoFit/>
            </a:bodyPr>
            <a:lstStyle/>
            <a:p>
              <a:pPr algn="ctr"/>
              <a:r>
                <a:rPr lang="en-US" sz="1600" dirty="0">
                  <a:solidFill>
                    <a:srgbClr val="002E6C"/>
                  </a:solidFill>
                </a:rPr>
                <a:t>Townhomes</a:t>
              </a:r>
            </a:p>
          </p:txBody>
        </p:sp>
        <p:sp>
          <p:nvSpPr>
            <p:cNvPr id="10" name="TextBox 9">
              <a:extLst>
                <a:ext uri="{FF2B5EF4-FFF2-40B4-BE49-F238E27FC236}">
                  <a16:creationId xmlns:a16="http://schemas.microsoft.com/office/drawing/2014/main" id="{3C07A814-9FF7-49F1-B690-47AAD2F6AF1A}"/>
                </a:ext>
              </a:extLst>
            </p:cNvPr>
            <p:cNvSpPr txBox="1"/>
            <p:nvPr/>
          </p:nvSpPr>
          <p:spPr>
            <a:xfrm rot="16200000">
              <a:off x="4033791" y="5544304"/>
              <a:ext cx="1760706" cy="338554"/>
            </a:xfrm>
            <a:prstGeom prst="rect">
              <a:avLst/>
            </a:prstGeom>
            <a:noFill/>
          </p:spPr>
          <p:txBody>
            <a:bodyPr wrap="square" rtlCol="0">
              <a:spAutoFit/>
            </a:bodyPr>
            <a:lstStyle/>
            <a:p>
              <a:pPr algn="ctr"/>
              <a:r>
                <a:rPr lang="en-US" sz="1600" dirty="0">
                  <a:solidFill>
                    <a:srgbClr val="002E6C"/>
                  </a:solidFill>
                </a:rPr>
                <a:t>Mixed Use</a:t>
              </a:r>
            </a:p>
          </p:txBody>
        </p:sp>
        <p:sp>
          <p:nvSpPr>
            <p:cNvPr id="11" name="TextBox 10">
              <a:extLst>
                <a:ext uri="{FF2B5EF4-FFF2-40B4-BE49-F238E27FC236}">
                  <a16:creationId xmlns:a16="http://schemas.microsoft.com/office/drawing/2014/main" id="{BC2DA1E4-726E-43CF-8073-39517FFE0944}"/>
                </a:ext>
              </a:extLst>
            </p:cNvPr>
            <p:cNvSpPr txBox="1"/>
            <p:nvPr/>
          </p:nvSpPr>
          <p:spPr>
            <a:xfrm rot="16200000">
              <a:off x="7931260" y="3731928"/>
              <a:ext cx="1760706" cy="338554"/>
            </a:xfrm>
            <a:prstGeom prst="rect">
              <a:avLst/>
            </a:prstGeom>
            <a:noFill/>
          </p:spPr>
          <p:txBody>
            <a:bodyPr wrap="square" rtlCol="0">
              <a:spAutoFit/>
            </a:bodyPr>
            <a:lstStyle/>
            <a:p>
              <a:pPr algn="ctr"/>
              <a:r>
                <a:rPr lang="en-US" sz="1600" dirty="0">
                  <a:solidFill>
                    <a:srgbClr val="002E6C"/>
                  </a:solidFill>
                </a:rPr>
                <a:t>Small Multifamily</a:t>
              </a:r>
            </a:p>
          </p:txBody>
        </p:sp>
        <p:sp>
          <p:nvSpPr>
            <p:cNvPr id="12" name="TextBox 11">
              <a:extLst>
                <a:ext uri="{FF2B5EF4-FFF2-40B4-BE49-F238E27FC236}">
                  <a16:creationId xmlns:a16="http://schemas.microsoft.com/office/drawing/2014/main" id="{89ACF234-8BC8-4465-B17C-0C99F6A62A03}"/>
                </a:ext>
              </a:extLst>
            </p:cNvPr>
            <p:cNvSpPr txBox="1"/>
            <p:nvPr/>
          </p:nvSpPr>
          <p:spPr>
            <a:xfrm rot="16200000">
              <a:off x="7931259" y="5553586"/>
              <a:ext cx="1760706" cy="338554"/>
            </a:xfrm>
            <a:prstGeom prst="rect">
              <a:avLst/>
            </a:prstGeom>
            <a:noFill/>
          </p:spPr>
          <p:txBody>
            <a:bodyPr wrap="square" rtlCol="0">
              <a:spAutoFit/>
            </a:bodyPr>
            <a:lstStyle/>
            <a:p>
              <a:pPr algn="ctr"/>
              <a:r>
                <a:rPr lang="en-US" sz="1600" dirty="0">
                  <a:solidFill>
                    <a:srgbClr val="002E6C"/>
                  </a:solidFill>
                </a:rPr>
                <a:t>Larger Multifamily</a:t>
              </a:r>
            </a:p>
          </p:txBody>
        </p:sp>
      </p:grpSp>
    </p:spTree>
    <p:extLst>
      <p:ext uri="{BB962C8B-B14F-4D97-AF65-F5344CB8AC3E}">
        <p14:creationId xmlns:p14="http://schemas.microsoft.com/office/powerpoint/2010/main" val="3350482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E127-91FA-AC4F-91C6-D2C9AD4CD666}"/>
              </a:ext>
            </a:extLst>
          </p:cNvPr>
          <p:cNvSpPr>
            <a:spLocks noGrp="1"/>
          </p:cNvSpPr>
          <p:nvPr>
            <p:ph type="title"/>
          </p:nvPr>
        </p:nvSpPr>
        <p:spPr>
          <a:xfrm>
            <a:off x="787330" y="964039"/>
            <a:ext cx="5461069" cy="3491003"/>
          </a:xfrm>
        </p:spPr>
        <p:txBody>
          <a:bodyPr/>
          <a:lstStyle/>
          <a:p>
            <a:r>
              <a:rPr lang="en-US" dirty="0"/>
              <a:t>Community Engagement </a:t>
            </a:r>
          </a:p>
        </p:txBody>
      </p:sp>
    </p:spTree>
    <p:extLst>
      <p:ext uri="{BB962C8B-B14F-4D97-AF65-F5344CB8AC3E}">
        <p14:creationId xmlns:p14="http://schemas.microsoft.com/office/powerpoint/2010/main" val="271615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9A83DDE3-BC58-4A03-893A-D7AF83FBA7AC}"/>
              </a:ext>
            </a:extLst>
          </p:cNvPr>
          <p:cNvSpPr>
            <a:spLocks noGrp="1"/>
          </p:cNvSpPr>
          <p:nvPr>
            <p:ph sz="half" idx="1"/>
          </p:nvPr>
        </p:nvSpPr>
        <p:spPr>
          <a:xfrm>
            <a:off x="702728" y="1451856"/>
            <a:ext cx="9965272" cy="4407077"/>
          </a:xfrm>
        </p:spPr>
        <p:txBody>
          <a:bodyPr>
            <a:normAutofit/>
          </a:bodyPr>
          <a:lstStyle/>
          <a:p>
            <a:pPr>
              <a:lnSpc>
                <a:spcPct val="100000"/>
              </a:lnSpc>
              <a:spcAft>
                <a:spcPts val="600"/>
              </a:spcAft>
            </a:pPr>
            <a:r>
              <a:rPr lang="en-US" b="1" dirty="0">
                <a:solidFill>
                  <a:srgbClr val="002E6C"/>
                </a:solidFill>
              </a:rPr>
              <a:t>Where will new jobs go?</a:t>
            </a:r>
          </a:p>
          <a:p>
            <a:pPr lvl="1">
              <a:lnSpc>
                <a:spcPct val="100000"/>
              </a:lnSpc>
              <a:spcAft>
                <a:spcPts val="600"/>
              </a:spcAft>
            </a:pPr>
            <a:r>
              <a:rPr lang="en-US" sz="1900" dirty="0">
                <a:solidFill>
                  <a:srgbClr val="002E6C"/>
                </a:solidFill>
              </a:rPr>
              <a:t>Current projections show 20,000 more people moving to the area over the next 20 years. With this in mind, Lacey must find space for approximately 9,000 new jobs.</a:t>
            </a:r>
          </a:p>
        </p:txBody>
      </p:sp>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7011946"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Geobudgeting: Commercial </a:t>
            </a:r>
          </a:p>
        </p:txBody>
      </p:sp>
      <p:sp>
        <p:nvSpPr>
          <p:cNvPr id="4" name="TextBox 3">
            <a:extLst>
              <a:ext uri="{FF2B5EF4-FFF2-40B4-BE49-F238E27FC236}">
                <a16:creationId xmlns:a16="http://schemas.microsoft.com/office/drawing/2014/main" id="{43E58E92-1A03-4992-9B9D-438540AAD34D}"/>
              </a:ext>
            </a:extLst>
          </p:cNvPr>
          <p:cNvSpPr txBox="1"/>
          <p:nvPr/>
        </p:nvSpPr>
        <p:spPr>
          <a:xfrm>
            <a:off x="524786" y="2703443"/>
            <a:ext cx="1550504" cy="540689"/>
          </a:xfrm>
          <a:prstGeom prst="rect">
            <a:avLst/>
          </a:prstGeom>
          <a:noFill/>
        </p:spPr>
        <p:txBody>
          <a:bodyPr wrap="square" rtlCol="0">
            <a:spAutoFit/>
          </a:bodyPr>
          <a:lstStyle/>
          <a:p>
            <a:endParaRPr lang="en-US" dirty="0"/>
          </a:p>
        </p:txBody>
      </p:sp>
      <p:grpSp>
        <p:nvGrpSpPr>
          <p:cNvPr id="13" name="Group 12">
            <a:extLst>
              <a:ext uri="{FF2B5EF4-FFF2-40B4-BE49-F238E27FC236}">
                <a16:creationId xmlns:a16="http://schemas.microsoft.com/office/drawing/2014/main" id="{47D02F24-449F-436C-8F03-CBC098F1CC46}"/>
              </a:ext>
            </a:extLst>
          </p:cNvPr>
          <p:cNvGrpSpPr/>
          <p:nvPr/>
        </p:nvGrpSpPr>
        <p:grpSpPr>
          <a:xfrm>
            <a:off x="145165" y="2703443"/>
            <a:ext cx="10941220" cy="3968698"/>
            <a:chOff x="945977" y="2629084"/>
            <a:chExt cx="10941220" cy="3968698"/>
          </a:xfrm>
        </p:grpSpPr>
        <p:grpSp>
          <p:nvGrpSpPr>
            <p:cNvPr id="7" name="Group 6">
              <a:extLst>
                <a:ext uri="{FF2B5EF4-FFF2-40B4-BE49-F238E27FC236}">
                  <a16:creationId xmlns:a16="http://schemas.microsoft.com/office/drawing/2014/main" id="{BC74BFE0-471E-403A-9B5A-3632050612F1}"/>
                </a:ext>
              </a:extLst>
            </p:cNvPr>
            <p:cNvGrpSpPr>
              <a:grpSpLocks noChangeAspect="1"/>
            </p:cNvGrpSpPr>
            <p:nvPr/>
          </p:nvGrpSpPr>
          <p:grpSpPr>
            <a:xfrm>
              <a:off x="2949931" y="2629084"/>
              <a:ext cx="8937266" cy="3968698"/>
              <a:chOff x="-731310" y="999067"/>
              <a:chExt cx="12618511" cy="5603412"/>
            </a:xfrm>
          </p:grpSpPr>
          <p:pic>
            <p:nvPicPr>
              <p:cNvPr id="1026" name="Picture 2">
                <a:extLst>
                  <a:ext uri="{FF2B5EF4-FFF2-40B4-BE49-F238E27FC236}">
                    <a16:creationId xmlns:a16="http://schemas.microsoft.com/office/drawing/2014/main" id="{86B6D69C-99E6-4DEF-A61A-78C1F10176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43" r="3343"/>
              <a:stretch/>
            </p:blipFill>
            <p:spPr bwMode="auto">
              <a:xfrm>
                <a:off x="-731310" y="999067"/>
                <a:ext cx="4571996"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BDF75CE-227D-4BF9-905C-54E0A59513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51" r="3640"/>
              <a:stretch/>
            </p:blipFill>
            <p:spPr bwMode="auto">
              <a:xfrm>
                <a:off x="-731310" y="3859279"/>
                <a:ext cx="4571996"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3389629-ACF1-42F4-AE33-17AEAAD2528A}"/>
                  </a:ext>
                </a:extLst>
              </p:cNvPr>
              <p:cNvPicPr preferRelativeResize="0">
                <a:picLocks noChangeAspect="1" noChangeArrowheads="1"/>
              </p:cNvPicPr>
              <p:nvPr/>
            </p:nvPicPr>
            <p:blipFill rotWithShape="1">
              <a:blip r:embed="rId4">
                <a:extLst>
                  <a:ext uri="{28A0092B-C50C-407E-A947-70E740481C1C}">
                    <a14:useLocalDpi xmlns:a14="http://schemas.microsoft.com/office/drawing/2010/main" val="0"/>
                  </a:ext>
                </a:extLst>
              </a:blip>
              <a:srcRect r="1470"/>
              <a:stretch/>
            </p:blipFill>
            <p:spPr bwMode="auto">
              <a:xfrm>
                <a:off x="7315201" y="999067"/>
                <a:ext cx="45720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B1161A4-3E31-4411-BFB1-4A1BC0B821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579"/>
              <a:stretch/>
            </p:blipFill>
            <p:spPr bwMode="auto">
              <a:xfrm>
                <a:off x="7315200" y="3859279"/>
                <a:ext cx="4572001" cy="274320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a:extLst>
                <a:ext uri="{FF2B5EF4-FFF2-40B4-BE49-F238E27FC236}">
                  <a16:creationId xmlns:a16="http://schemas.microsoft.com/office/drawing/2014/main" id="{FED2030F-AFB7-4723-A67E-EF452481B730}"/>
                </a:ext>
              </a:extLst>
            </p:cNvPr>
            <p:cNvSpPr txBox="1"/>
            <p:nvPr/>
          </p:nvSpPr>
          <p:spPr>
            <a:xfrm>
              <a:off x="945977" y="3486117"/>
              <a:ext cx="1760706" cy="338554"/>
            </a:xfrm>
            <a:prstGeom prst="rect">
              <a:avLst/>
            </a:prstGeom>
            <a:noFill/>
          </p:spPr>
          <p:txBody>
            <a:bodyPr wrap="square" rtlCol="0">
              <a:spAutoFit/>
            </a:bodyPr>
            <a:lstStyle/>
            <a:p>
              <a:pPr algn="ctr"/>
              <a:r>
                <a:rPr lang="en-US" sz="1600" dirty="0">
                  <a:solidFill>
                    <a:srgbClr val="002E6C"/>
                  </a:solidFill>
                </a:rPr>
                <a:t>Commercial</a:t>
              </a:r>
            </a:p>
          </p:txBody>
        </p:sp>
        <p:sp>
          <p:nvSpPr>
            <p:cNvPr id="20" name="TextBox 19">
              <a:extLst>
                <a:ext uri="{FF2B5EF4-FFF2-40B4-BE49-F238E27FC236}">
                  <a16:creationId xmlns:a16="http://schemas.microsoft.com/office/drawing/2014/main" id="{E413838C-9B3C-4E95-A381-FA17C78C72CA}"/>
                </a:ext>
              </a:extLst>
            </p:cNvPr>
            <p:cNvSpPr txBox="1"/>
            <p:nvPr/>
          </p:nvSpPr>
          <p:spPr>
            <a:xfrm>
              <a:off x="945977" y="5210827"/>
              <a:ext cx="1760706" cy="830997"/>
            </a:xfrm>
            <a:prstGeom prst="rect">
              <a:avLst/>
            </a:prstGeom>
            <a:noFill/>
          </p:spPr>
          <p:txBody>
            <a:bodyPr wrap="square" rtlCol="0">
              <a:spAutoFit/>
            </a:bodyPr>
            <a:lstStyle/>
            <a:p>
              <a:pPr algn="ctr"/>
              <a:r>
                <a:rPr lang="en-US" sz="1600" dirty="0">
                  <a:solidFill>
                    <a:srgbClr val="002E6C"/>
                  </a:solidFill>
                </a:rPr>
                <a:t>Larger</a:t>
              </a:r>
            </a:p>
            <a:p>
              <a:pPr algn="ctr"/>
              <a:r>
                <a:rPr lang="en-US" sz="1600" dirty="0">
                  <a:solidFill>
                    <a:srgbClr val="002E6C"/>
                  </a:solidFill>
                </a:rPr>
                <a:t>Commercial Center</a:t>
              </a:r>
            </a:p>
          </p:txBody>
        </p:sp>
        <p:sp>
          <p:nvSpPr>
            <p:cNvPr id="21" name="TextBox 20">
              <a:extLst>
                <a:ext uri="{FF2B5EF4-FFF2-40B4-BE49-F238E27FC236}">
                  <a16:creationId xmlns:a16="http://schemas.microsoft.com/office/drawing/2014/main" id="{EC5F4152-64E9-47D2-AE72-C6EAC1E79F17}"/>
                </a:ext>
              </a:extLst>
            </p:cNvPr>
            <p:cNvSpPr txBox="1"/>
            <p:nvPr/>
          </p:nvSpPr>
          <p:spPr>
            <a:xfrm>
              <a:off x="6967351" y="3185040"/>
              <a:ext cx="1760706" cy="830997"/>
            </a:xfrm>
            <a:prstGeom prst="rect">
              <a:avLst/>
            </a:prstGeom>
            <a:noFill/>
          </p:spPr>
          <p:txBody>
            <a:bodyPr wrap="square" rtlCol="0">
              <a:spAutoFit/>
            </a:bodyPr>
            <a:lstStyle/>
            <a:p>
              <a:pPr algn="ctr"/>
              <a:r>
                <a:rPr lang="en-US" sz="1600" dirty="0">
                  <a:solidFill>
                    <a:srgbClr val="002E6C"/>
                  </a:solidFill>
                </a:rPr>
                <a:t>Mixed Use</a:t>
              </a:r>
            </a:p>
            <a:p>
              <a:pPr algn="ctr"/>
              <a:r>
                <a:rPr lang="en-US" sz="1600" dirty="0">
                  <a:solidFill>
                    <a:srgbClr val="002E6C"/>
                  </a:solidFill>
                </a:rPr>
                <a:t>(homes over businesses)</a:t>
              </a:r>
            </a:p>
          </p:txBody>
        </p:sp>
        <p:sp>
          <p:nvSpPr>
            <p:cNvPr id="22" name="TextBox 21">
              <a:extLst>
                <a:ext uri="{FF2B5EF4-FFF2-40B4-BE49-F238E27FC236}">
                  <a16:creationId xmlns:a16="http://schemas.microsoft.com/office/drawing/2014/main" id="{21BF316E-B84C-4240-B3A8-5A16CE544545}"/>
                </a:ext>
              </a:extLst>
            </p:cNvPr>
            <p:cNvSpPr txBox="1"/>
            <p:nvPr/>
          </p:nvSpPr>
          <p:spPr>
            <a:xfrm>
              <a:off x="6967351" y="5335682"/>
              <a:ext cx="1760706" cy="584775"/>
            </a:xfrm>
            <a:prstGeom prst="rect">
              <a:avLst/>
            </a:prstGeom>
            <a:noFill/>
          </p:spPr>
          <p:txBody>
            <a:bodyPr wrap="square" rtlCol="0">
              <a:spAutoFit/>
            </a:bodyPr>
            <a:lstStyle/>
            <a:p>
              <a:pPr algn="ctr"/>
              <a:r>
                <a:rPr lang="en-US" sz="1600" dirty="0">
                  <a:solidFill>
                    <a:srgbClr val="002E6C"/>
                  </a:solidFill>
                </a:rPr>
                <a:t>Light</a:t>
              </a:r>
            </a:p>
            <a:p>
              <a:pPr algn="ctr"/>
              <a:r>
                <a:rPr lang="en-US" sz="1600" dirty="0">
                  <a:solidFill>
                    <a:srgbClr val="002E6C"/>
                  </a:solidFill>
                </a:rPr>
                <a:t>Industrial</a:t>
              </a:r>
            </a:p>
          </p:txBody>
        </p:sp>
      </p:grpSp>
    </p:spTree>
    <p:extLst>
      <p:ext uri="{BB962C8B-B14F-4D97-AF65-F5344CB8AC3E}">
        <p14:creationId xmlns:p14="http://schemas.microsoft.com/office/powerpoint/2010/main" val="475463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rot="5400000">
            <a:off x="-2845263" y="3345288"/>
            <a:ext cx="7011946"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Geobudgeting: Combined </a:t>
            </a:r>
          </a:p>
        </p:txBody>
      </p:sp>
      <p:grpSp>
        <p:nvGrpSpPr>
          <p:cNvPr id="44" name="Group 43">
            <a:extLst>
              <a:ext uri="{FF2B5EF4-FFF2-40B4-BE49-F238E27FC236}">
                <a16:creationId xmlns:a16="http://schemas.microsoft.com/office/drawing/2014/main" id="{805307A8-7133-49A2-AF24-83F5FB309BB5}"/>
              </a:ext>
            </a:extLst>
          </p:cNvPr>
          <p:cNvGrpSpPr/>
          <p:nvPr/>
        </p:nvGrpSpPr>
        <p:grpSpPr>
          <a:xfrm>
            <a:off x="1297327" y="137160"/>
            <a:ext cx="9947615" cy="6583680"/>
            <a:chOff x="1297327" y="137160"/>
            <a:chExt cx="9947615" cy="6583680"/>
          </a:xfrm>
        </p:grpSpPr>
        <p:grpSp>
          <p:nvGrpSpPr>
            <p:cNvPr id="9" name="Group 8">
              <a:extLst>
                <a:ext uri="{FF2B5EF4-FFF2-40B4-BE49-F238E27FC236}">
                  <a16:creationId xmlns:a16="http://schemas.microsoft.com/office/drawing/2014/main" id="{F5A684D1-3671-4109-8F05-98197EBD2006}"/>
                </a:ext>
              </a:extLst>
            </p:cNvPr>
            <p:cNvGrpSpPr>
              <a:grpSpLocks noChangeAspect="1"/>
            </p:cNvGrpSpPr>
            <p:nvPr/>
          </p:nvGrpSpPr>
          <p:grpSpPr>
            <a:xfrm>
              <a:off x="1297327" y="137160"/>
              <a:ext cx="9597346" cy="6583680"/>
              <a:chOff x="2040431" y="368823"/>
              <a:chExt cx="9072325" cy="6223520"/>
            </a:xfrm>
          </p:grpSpPr>
          <p:grpSp>
            <p:nvGrpSpPr>
              <p:cNvPr id="7" name="Group 6">
                <a:extLst>
                  <a:ext uri="{FF2B5EF4-FFF2-40B4-BE49-F238E27FC236}">
                    <a16:creationId xmlns:a16="http://schemas.microsoft.com/office/drawing/2014/main" id="{D7B06EB2-240D-4034-9F2D-A01061E1D1F8}"/>
                  </a:ext>
                </a:extLst>
              </p:cNvPr>
              <p:cNvGrpSpPr/>
              <p:nvPr/>
            </p:nvGrpSpPr>
            <p:grpSpPr>
              <a:xfrm>
                <a:off x="2040431" y="368823"/>
                <a:ext cx="4355556" cy="6223520"/>
                <a:chOff x="1937794" y="368821"/>
                <a:chExt cx="4355556" cy="6223520"/>
              </a:xfrm>
            </p:grpSpPr>
            <p:pic>
              <p:nvPicPr>
                <p:cNvPr id="6" name="Picture 5">
                  <a:extLst>
                    <a:ext uri="{FF2B5EF4-FFF2-40B4-BE49-F238E27FC236}">
                      <a16:creationId xmlns:a16="http://schemas.microsoft.com/office/drawing/2014/main" id="{7D604285-8A61-45E4-9E74-79F7C4C8075E}"/>
                    </a:ext>
                  </a:extLst>
                </p:cNvPr>
                <p:cNvPicPr>
                  <a:picLocks noChangeAspect="1"/>
                </p:cNvPicPr>
                <p:nvPr/>
              </p:nvPicPr>
              <p:blipFill rotWithShape="1">
                <a:blip r:embed="rId2"/>
                <a:srcRect l="8295" t="6803" r="7023" b="2449"/>
                <a:stretch/>
              </p:blipFill>
              <p:spPr>
                <a:xfrm>
                  <a:off x="1937794" y="368822"/>
                  <a:ext cx="4355556" cy="6223519"/>
                </a:xfrm>
                <a:prstGeom prst="rect">
                  <a:avLst/>
                </a:prstGeom>
              </p:spPr>
            </p:pic>
            <p:sp>
              <p:nvSpPr>
                <p:cNvPr id="45" name="TextBox 44">
                  <a:extLst>
                    <a:ext uri="{FF2B5EF4-FFF2-40B4-BE49-F238E27FC236}">
                      <a16:creationId xmlns:a16="http://schemas.microsoft.com/office/drawing/2014/main" id="{EEBC9606-EDCE-4EDB-AE21-506DF1839244}"/>
                    </a:ext>
                  </a:extLst>
                </p:cNvPr>
                <p:cNvSpPr txBox="1"/>
                <p:nvPr/>
              </p:nvSpPr>
              <p:spPr>
                <a:xfrm>
                  <a:off x="1937794" y="368821"/>
                  <a:ext cx="2855166" cy="378222"/>
                </a:xfrm>
                <a:prstGeom prst="rect">
                  <a:avLst/>
                </a:prstGeom>
                <a:noFill/>
              </p:spPr>
              <p:txBody>
                <a:bodyPr wrap="square" rtlCol="0">
                  <a:spAutoFit/>
                </a:bodyPr>
                <a:lstStyle/>
                <a:p>
                  <a:r>
                    <a:rPr lang="en-US" sz="2000" b="1" dirty="0">
                      <a:solidFill>
                        <a:srgbClr val="002E6C"/>
                      </a:solidFill>
                    </a:rPr>
                    <a:t>Commercial</a:t>
                  </a:r>
                </a:p>
              </p:txBody>
            </p:sp>
          </p:grpSp>
          <p:grpSp>
            <p:nvGrpSpPr>
              <p:cNvPr id="8" name="Group 7">
                <a:extLst>
                  <a:ext uri="{FF2B5EF4-FFF2-40B4-BE49-F238E27FC236}">
                    <a16:creationId xmlns:a16="http://schemas.microsoft.com/office/drawing/2014/main" id="{648D4371-9A6A-4104-ACFB-3C1B163D4F1C}"/>
                  </a:ext>
                </a:extLst>
              </p:cNvPr>
              <p:cNvGrpSpPr/>
              <p:nvPr/>
            </p:nvGrpSpPr>
            <p:grpSpPr>
              <a:xfrm>
                <a:off x="6757200" y="368823"/>
                <a:ext cx="4355556" cy="6223519"/>
                <a:chOff x="7531643" y="368823"/>
                <a:chExt cx="4355556" cy="6223519"/>
              </a:xfrm>
            </p:grpSpPr>
            <p:pic>
              <p:nvPicPr>
                <p:cNvPr id="3" name="Picture 2">
                  <a:extLst>
                    <a:ext uri="{FF2B5EF4-FFF2-40B4-BE49-F238E27FC236}">
                      <a16:creationId xmlns:a16="http://schemas.microsoft.com/office/drawing/2014/main" id="{19146DE6-41E3-4E4F-8270-435D05DD667F}"/>
                    </a:ext>
                  </a:extLst>
                </p:cNvPr>
                <p:cNvPicPr>
                  <a:picLocks noChangeAspect="1"/>
                </p:cNvPicPr>
                <p:nvPr/>
              </p:nvPicPr>
              <p:blipFill rotWithShape="1">
                <a:blip r:embed="rId3"/>
                <a:srcRect l="8472" t="6803" r="6846" b="2449"/>
                <a:stretch/>
              </p:blipFill>
              <p:spPr>
                <a:xfrm>
                  <a:off x="7531643" y="368823"/>
                  <a:ext cx="4355556" cy="6223519"/>
                </a:xfrm>
                <a:prstGeom prst="rect">
                  <a:avLst/>
                </a:prstGeom>
              </p:spPr>
            </p:pic>
            <p:sp>
              <p:nvSpPr>
                <p:cNvPr id="46" name="TextBox 45">
                  <a:extLst>
                    <a:ext uri="{FF2B5EF4-FFF2-40B4-BE49-F238E27FC236}">
                      <a16:creationId xmlns:a16="http://schemas.microsoft.com/office/drawing/2014/main" id="{FF34D04D-1C1A-48E1-AA54-48EC85C7FF78}"/>
                    </a:ext>
                  </a:extLst>
                </p:cNvPr>
                <p:cNvSpPr txBox="1"/>
                <p:nvPr/>
              </p:nvSpPr>
              <p:spPr>
                <a:xfrm>
                  <a:off x="7531643" y="368823"/>
                  <a:ext cx="2855166" cy="378222"/>
                </a:xfrm>
                <a:prstGeom prst="rect">
                  <a:avLst/>
                </a:prstGeom>
                <a:noFill/>
              </p:spPr>
              <p:txBody>
                <a:bodyPr wrap="square" rtlCol="0">
                  <a:spAutoFit/>
                </a:bodyPr>
                <a:lstStyle/>
                <a:p>
                  <a:r>
                    <a:rPr lang="en-US" sz="2000" b="1" dirty="0">
                      <a:solidFill>
                        <a:srgbClr val="002E6C"/>
                      </a:solidFill>
                    </a:rPr>
                    <a:t>Residential</a:t>
                  </a:r>
                </a:p>
              </p:txBody>
            </p:sp>
          </p:grpSp>
        </p:grpSp>
        <p:grpSp>
          <p:nvGrpSpPr>
            <p:cNvPr id="43" name="Group 42">
              <a:extLst>
                <a:ext uri="{FF2B5EF4-FFF2-40B4-BE49-F238E27FC236}">
                  <a16:creationId xmlns:a16="http://schemas.microsoft.com/office/drawing/2014/main" id="{9BBF5A33-4BC6-4E1A-88C3-99F33AEF53FE}"/>
                </a:ext>
              </a:extLst>
            </p:cNvPr>
            <p:cNvGrpSpPr/>
            <p:nvPr/>
          </p:nvGrpSpPr>
          <p:grpSpPr>
            <a:xfrm>
              <a:off x="1421421" y="893419"/>
              <a:ext cx="9823521" cy="5591201"/>
              <a:chOff x="1421421" y="893419"/>
              <a:chExt cx="9823521" cy="5591201"/>
            </a:xfrm>
          </p:grpSpPr>
          <p:cxnSp>
            <p:nvCxnSpPr>
              <p:cNvPr id="10" name="Straight Arrow Connector 9">
                <a:extLst>
                  <a:ext uri="{FF2B5EF4-FFF2-40B4-BE49-F238E27FC236}">
                    <a16:creationId xmlns:a16="http://schemas.microsoft.com/office/drawing/2014/main" id="{CBF449CD-6D0B-40B2-BEFB-19BE49E4B0A8}"/>
                  </a:ext>
                </a:extLst>
              </p:cNvPr>
              <p:cNvCxnSpPr>
                <a:cxnSpLocks/>
                <a:stCxn id="33" idx="1"/>
              </p:cNvCxnSpPr>
              <p:nvPr/>
            </p:nvCxnSpPr>
            <p:spPr>
              <a:xfrm flipH="1">
                <a:off x="3789082" y="2179767"/>
                <a:ext cx="241770" cy="43195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21EE34F6-218E-4D78-8DF1-58734330E606}"/>
                  </a:ext>
                </a:extLst>
              </p:cNvPr>
              <p:cNvCxnSpPr>
                <a:cxnSpLocks/>
              </p:cNvCxnSpPr>
              <p:nvPr/>
            </p:nvCxnSpPr>
            <p:spPr>
              <a:xfrm>
                <a:off x="3451262" y="1139641"/>
                <a:ext cx="385635" cy="29471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FCE38955-07FC-4125-9DED-B112B664E344}"/>
                  </a:ext>
                </a:extLst>
              </p:cNvPr>
              <p:cNvCxnSpPr>
                <a:cxnSpLocks/>
              </p:cNvCxnSpPr>
              <p:nvPr/>
            </p:nvCxnSpPr>
            <p:spPr>
              <a:xfrm flipV="1">
                <a:off x="2097206" y="5860392"/>
                <a:ext cx="378205" cy="42417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A0F5C3B1-B6F5-4F60-B264-F084023FD71D}"/>
                  </a:ext>
                </a:extLst>
              </p:cNvPr>
              <p:cNvCxnSpPr>
                <a:cxnSpLocks/>
              </p:cNvCxnSpPr>
              <p:nvPr/>
            </p:nvCxnSpPr>
            <p:spPr>
              <a:xfrm flipV="1">
                <a:off x="6768662" y="3857297"/>
                <a:ext cx="451945" cy="90388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E7226093-680B-4CBA-8D64-D39B400E8AAC}"/>
                  </a:ext>
                </a:extLst>
              </p:cNvPr>
              <p:cNvCxnSpPr>
                <a:cxnSpLocks/>
              </p:cNvCxnSpPr>
              <p:nvPr/>
            </p:nvCxnSpPr>
            <p:spPr>
              <a:xfrm flipH="1">
                <a:off x="9385738" y="3227291"/>
                <a:ext cx="732515" cy="12550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46D85AA-DF5B-43AD-8680-2D7DE6E56031}"/>
                  </a:ext>
                </a:extLst>
              </p:cNvPr>
              <p:cNvCxnSpPr>
                <a:cxnSpLocks/>
              </p:cNvCxnSpPr>
              <p:nvPr/>
            </p:nvCxnSpPr>
            <p:spPr>
              <a:xfrm flipH="1">
                <a:off x="8041341" y="2805953"/>
                <a:ext cx="107577" cy="42133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002F41D2-39D7-437F-9C52-0E24FE144900}"/>
                  </a:ext>
                </a:extLst>
              </p:cNvPr>
              <p:cNvSpPr txBox="1"/>
              <p:nvPr/>
            </p:nvSpPr>
            <p:spPr>
              <a:xfrm>
                <a:off x="2450569" y="893419"/>
                <a:ext cx="1181769" cy="400110"/>
              </a:xfrm>
              <a:prstGeom prst="rect">
                <a:avLst/>
              </a:prstGeom>
              <a:noFill/>
              <a:ln>
                <a:noFill/>
              </a:ln>
            </p:spPr>
            <p:txBody>
              <a:bodyPr wrap="square" rtlCol="0">
                <a:spAutoFit/>
              </a:bodyPr>
              <a:lstStyle/>
              <a:p>
                <a:r>
                  <a:rPr lang="en-US" sz="1000" b="1" dirty="0"/>
                  <a:t>41</a:t>
                </a:r>
                <a:r>
                  <a:rPr lang="en-US" sz="1000" b="1" baseline="30000" dirty="0"/>
                  <a:t>st</a:t>
                </a:r>
                <a:r>
                  <a:rPr lang="en-US" sz="1000" b="1" dirty="0"/>
                  <a:t> &amp; Marvin NCD</a:t>
                </a:r>
              </a:p>
              <a:p>
                <a:r>
                  <a:rPr lang="en-US" sz="1000" b="1" dirty="0"/>
                  <a:t>NTSD Future Site</a:t>
                </a:r>
              </a:p>
            </p:txBody>
          </p:sp>
          <p:sp>
            <p:nvSpPr>
              <p:cNvPr id="33" name="TextBox 32">
                <a:extLst>
                  <a:ext uri="{FF2B5EF4-FFF2-40B4-BE49-F238E27FC236}">
                    <a16:creationId xmlns:a16="http://schemas.microsoft.com/office/drawing/2014/main" id="{DBF034AA-B92B-4DF4-8B58-073F383C5C8D}"/>
                  </a:ext>
                </a:extLst>
              </p:cNvPr>
              <p:cNvSpPr txBox="1"/>
              <p:nvPr/>
            </p:nvSpPr>
            <p:spPr>
              <a:xfrm>
                <a:off x="4030852" y="1979712"/>
                <a:ext cx="1181769" cy="400110"/>
              </a:xfrm>
              <a:prstGeom prst="rect">
                <a:avLst/>
              </a:prstGeom>
              <a:noFill/>
              <a:ln>
                <a:noFill/>
              </a:ln>
            </p:spPr>
            <p:txBody>
              <a:bodyPr wrap="square" rtlCol="0">
                <a:spAutoFit/>
              </a:bodyPr>
              <a:lstStyle/>
              <a:p>
                <a:r>
                  <a:rPr lang="en-US" sz="1000" b="1" dirty="0"/>
                  <a:t>Cabela’s &amp;</a:t>
                </a:r>
              </a:p>
              <a:p>
                <a:r>
                  <a:rPr lang="en-US" sz="1000" b="1" dirty="0"/>
                  <a:t>Quiemuth Village </a:t>
                </a:r>
              </a:p>
            </p:txBody>
          </p:sp>
          <p:sp>
            <p:nvSpPr>
              <p:cNvPr id="37" name="TextBox 36">
                <a:extLst>
                  <a:ext uri="{FF2B5EF4-FFF2-40B4-BE49-F238E27FC236}">
                    <a16:creationId xmlns:a16="http://schemas.microsoft.com/office/drawing/2014/main" id="{66895564-5E98-4F88-A4ED-B2EEAF320ADE}"/>
                  </a:ext>
                </a:extLst>
              </p:cNvPr>
              <p:cNvSpPr txBox="1"/>
              <p:nvPr/>
            </p:nvSpPr>
            <p:spPr>
              <a:xfrm>
                <a:off x="1421421" y="6084510"/>
                <a:ext cx="1181769" cy="400110"/>
              </a:xfrm>
              <a:prstGeom prst="rect">
                <a:avLst/>
              </a:prstGeom>
              <a:noFill/>
              <a:ln>
                <a:noFill/>
              </a:ln>
            </p:spPr>
            <p:txBody>
              <a:bodyPr wrap="square" rtlCol="0">
                <a:spAutoFit/>
              </a:bodyPr>
              <a:lstStyle/>
              <a:p>
                <a:r>
                  <a:rPr lang="en-US" sz="1000" b="1" dirty="0"/>
                  <a:t>College St</a:t>
                </a:r>
              </a:p>
              <a:p>
                <a:r>
                  <a:rPr lang="en-US" sz="1000" b="1" dirty="0"/>
                  <a:t>Yelm Hwy</a:t>
                </a:r>
              </a:p>
            </p:txBody>
          </p:sp>
          <p:sp>
            <p:nvSpPr>
              <p:cNvPr id="47" name="TextBox 46">
                <a:extLst>
                  <a:ext uri="{FF2B5EF4-FFF2-40B4-BE49-F238E27FC236}">
                    <a16:creationId xmlns:a16="http://schemas.microsoft.com/office/drawing/2014/main" id="{A8491B7E-BF9F-458D-8522-DD4670C9242D}"/>
                  </a:ext>
                </a:extLst>
              </p:cNvPr>
              <p:cNvSpPr txBox="1"/>
              <p:nvPr/>
            </p:nvSpPr>
            <p:spPr>
              <a:xfrm>
                <a:off x="10063173" y="3016622"/>
                <a:ext cx="1181769" cy="400110"/>
              </a:xfrm>
              <a:prstGeom prst="rect">
                <a:avLst/>
              </a:prstGeom>
              <a:noFill/>
              <a:ln>
                <a:noFill/>
              </a:ln>
            </p:spPr>
            <p:txBody>
              <a:bodyPr wrap="square" rtlCol="0">
                <a:spAutoFit/>
              </a:bodyPr>
              <a:lstStyle/>
              <a:p>
                <a:r>
                  <a:rPr lang="en-US" sz="1000" b="1" dirty="0"/>
                  <a:t>RAC &amp; </a:t>
                </a:r>
              </a:p>
              <a:p>
                <a:r>
                  <a:rPr lang="en-US" sz="1000" b="1" dirty="0"/>
                  <a:t>Nisqually MS</a:t>
                </a:r>
              </a:p>
            </p:txBody>
          </p:sp>
          <p:sp>
            <p:nvSpPr>
              <p:cNvPr id="48" name="TextBox 47">
                <a:extLst>
                  <a:ext uri="{FF2B5EF4-FFF2-40B4-BE49-F238E27FC236}">
                    <a16:creationId xmlns:a16="http://schemas.microsoft.com/office/drawing/2014/main" id="{3A0784B1-B279-4B7D-8DCD-18C01254D3F8}"/>
                  </a:ext>
                </a:extLst>
              </p:cNvPr>
              <p:cNvSpPr txBox="1"/>
              <p:nvPr/>
            </p:nvSpPr>
            <p:spPr>
              <a:xfrm>
                <a:off x="6297568" y="4624556"/>
                <a:ext cx="1181769" cy="400110"/>
              </a:xfrm>
              <a:prstGeom prst="rect">
                <a:avLst/>
              </a:prstGeom>
              <a:noFill/>
              <a:ln>
                <a:noFill/>
              </a:ln>
            </p:spPr>
            <p:txBody>
              <a:bodyPr wrap="square" rtlCol="0">
                <a:spAutoFit/>
              </a:bodyPr>
              <a:lstStyle/>
              <a:p>
                <a:r>
                  <a:rPr lang="en-US" sz="1000" b="1" dirty="0"/>
                  <a:t>South</a:t>
                </a:r>
              </a:p>
              <a:p>
                <a:r>
                  <a:rPr lang="en-US" sz="1000" b="1" dirty="0"/>
                  <a:t>Sound Center</a:t>
                </a:r>
              </a:p>
            </p:txBody>
          </p:sp>
          <p:sp>
            <p:nvSpPr>
              <p:cNvPr id="49" name="TextBox 48">
                <a:extLst>
                  <a:ext uri="{FF2B5EF4-FFF2-40B4-BE49-F238E27FC236}">
                    <a16:creationId xmlns:a16="http://schemas.microsoft.com/office/drawing/2014/main" id="{1EC03C45-DFFA-41A1-BF77-20A489F2EF9F}"/>
                  </a:ext>
                </a:extLst>
              </p:cNvPr>
              <p:cNvSpPr txBox="1"/>
              <p:nvPr/>
            </p:nvSpPr>
            <p:spPr>
              <a:xfrm>
                <a:off x="7620084" y="2572214"/>
                <a:ext cx="1181769" cy="400110"/>
              </a:xfrm>
              <a:prstGeom prst="rect">
                <a:avLst/>
              </a:prstGeom>
              <a:noFill/>
              <a:ln>
                <a:noFill/>
              </a:ln>
            </p:spPr>
            <p:txBody>
              <a:bodyPr wrap="square" rtlCol="0">
                <a:spAutoFit/>
              </a:bodyPr>
              <a:lstStyle/>
              <a:p>
                <a:pPr algn="r"/>
                <a:r>
                  <a:rPr lang="en-US" sz="1000" b="1" dirty="0"/>
                  <a:t>Woodland Creek Wetlands</a:t>
                </a:r>
              </a:p>
            </p:txBody>
          </p:sp>
        </p:grpSp>
      </p:grpSp>
    </p:spTree>
    <p:extLst>
      <p:ext uri="{BB962C8B-B14F-4D97-AF65-F5344CB8AC3E}">
        <p14:creationId xmlns:p14="http://schemas.microsoft.com/office/powerpoint/2010/main" val="3718528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D0F58C-62F0-494A-9A5D-6FD42318E047}"/>
              </a:ext>
            </a:extLst>
          </p:cNvPr>
          <p:cNvSpPr>
            <a:spLocks noGrp="1"/>
          </p:cNvSpPr>
          <p:nvPr>
            <p:ph type="body" idx="1"/>
          </p:nvPr>
        </p:nvSpPr>
        <p:spPr>
          <a:xfrm>
            <a:off x="696912" y="1423988"/>
            <a:ext cx="10512423" cy="1766887"/>
          </a:xfrm>
        </p:spPr>
        <p:txBody>
          <a:bodyPr/>
          <a:lstStyle/>
          <a:p>
            <a:pPr marL="228600" indent="-228600">
              <a:lnSpc>
                <a:spcPct val="100000"/>
              </a:lnSpc>
              <a:spcAft>
                <a:spcPts val="600"/>
              </a:spcAft>
              <a:buFont typeface="Arial" panose="020B0604020202020204" pitchFamily="34" charset="0"/>
              <a:buChar char="•"/>
            </a:pPr>
            <a:r>
              <a:rPr lang="en-US" sz="2200" b="0" dirty="0">
                <a:solidFill>
                  <a:srgbClr val="002E6C"/>
                </a:solidFill>
              </a:rPr>
              <a:t>Updated Approach</a:t>
            </a:r>
          </a:p>
          <a:p>
            <a:pPr marL="742950" lvl="1" indent="-285750">
              <a:lnSpc>
                <a:spcPct val="100000"/>
              </a:lnSpc>
              <a:spcAft>
                <a:spcPts val="600"/>
              </a:spcAft>
              <a:buFont typeface="Arial" panose="020B0604020202020204" pitchFamily="34" charset="0"/>
              <a:buChar char="•"/>
            </a:pPr>
            <a:r>
              <a:rPr lang="en-US" sz="1800" b="0" dirty="0">
                <a:solidFill>
                  <a:srgbClr val="002E6C"/>
                </a:solidFill>
              </a:rPr>
              <a:t>Future Land Use Map to be adopted into 2025 Comprehensive Plan</a:t>
            </a:r>
          </a:p>
          <a:p>
            <a:pPr marL="742950" lvl="1" indent="-285750">
              <a:lnSpc>
                <a:spcPct val="100000"/>
              </a:lnSpc>
              <a:spcAft>
                <a:spcPts val="600"/>
              </a:spcAft>
              <a:buFont typeface="Arial" panose="020B0604020202020204" pitchFamily="34" charset="0"/>
              <a:buChar char="•"/>
            </a:pPr>
            <a:r>
              <a:rPr lang="en-US" sz="1800" b="0" dirty="0">
                <a:solidFill>
                  <a:srgbClr val="002E6C"/>
                </a:solidFill>
              </a:rPr>
              <a:t>Changes to Future Land Use Map require Legislative Review </a:t>
            </a:r>
          </a:p>
          <a:p>
            <a:pPr marL="742950" lvl="1" indent="-285750">
              <a:lnSpc>
                <a:spcPct val="100000"/>
              </a:lnSpc>
              <a:spcAft>
                <a:spcPts val="600"/>
              </a:spcAft>
              <a:buFont typeface="Arial" panose="020B0604020202020204" pitchFamily="34" charset="0"/>
              <a:buChar char="•"/>
            </a:pPr>
            <a:r>
              <a:rPr lang="en-US" sz="1800" b="0" dirty="0">
                <a:solidFill>
                  <a:srgbClr val="002E6C"/>
                </a:solidFill>
                <a:latin typeface="Arial"/>
                <a:cs typeface="Arial"/>
              </a:rPr>
              <a:t>Reduces review time of rezone requests consistent with Future Land Use Map </a:t>
            </a:r>
          </a:p>
          <a:p>
            <a:endParaRPr lang="en-US" dirty="0"/>
          </a:p>
        </p:txBody>
      </p:sp>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954193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Future Land Use Map Alternatives</a:t>
            </a:r>
          </a:p>
        </p:txBody>
      </p:sp>
      <p:sp>
        <p:nvSpPr>
          <p:cNvPr id="27" name="Content Placeholder 14">
            <a:extLst>
              <a:ext uri="{FF2B5EF4-FFF2-40B4-BE49-F238E27FC236}">
                <a16:creationId xmlns:a16="http://schemas.microsoft.com/office/drawing/2014/main" id="{BFE0901A-7BEB-4FD1-9B9C-0D79795C5AA2}"/>
              </a:ext>
            </a:extLst>
          </p:cNvPr>
          <p:cNvSpPr>
            <a:spLocks noGrp="1"/>
          </p:cNvSpPr>
          <p:nvPr>
            <p:ph sz="half" idx="2"/>
          </p:nvPr>
        </p:nvSpPr>
        <p:spPr>
          <a:xfrm>
            <a:off x="839788" y="3800475"/>
            <a:ext cx="5103810" cy="2838450"/>
          </a:xfrm>
        </p:spPr>
        <p:txBody>
          <a:bodyPr>
            <a:normAutofit/>
          </a:bodyPr>
          <a:lstStyle/>
          <a:p>
            <a:pPr>
              <a:lnSpc>
                <a:spcPct val="100000"/>
              </a:lnSpc>
              <a:spcAft>
                <a:spcPts val="600"/>
              </a:spcAft>
            </a:pPr>
            <a:r>
              <a:rPr lang="en-US" sz="2200" dirty="0">
                <a:solidFill>
                  <a:srgbClr val="002E6C"/>
                </a:solidFill>
              </a:rPr>
              <a:t>Future Land Use Map</a:t>
            </a:r>
          </a:p>
          <a:p>
            <a:pPr lvl="1">
              <a:lnSpc>
                <a:spcPct val="100000"/>
              </a:lnSpc>
              <a:spcAft>
                <a:spcPts val="600"/>
              </a:spcAft>
            </a:pPr>
            <a:r>
              <a:rPr lang="en-US" sz="1800" dirty="0">
                <a:solidFill>
                  <a:srgbClr val="002E6C"/>
                </a:solidFill>
              </a:rPr>
              <a:t>Identifies the general location and intensity of land uses</a:t>
            </a:r>
          </a:p>
          <a:p>
            <a:pPr lvl="1">
              <a:lnSpc>
                <a:spcPct val="100000"/>
              </a:lnSpc>
              <a:spcAft>
                <a:spcPts val="600"/>
              </a:spcAft>
            </a:pPr>
            <a:r>
              <a:rPr lang="en-US" sz="1800" dirty="0">
                <a:solidFill>
                  <a:srgbClr val="002E6C"/>
                </a:solidFill>
              </a:rPr>
              <a:t>Implements goals and vision of the Comprehensive Plan (20yrs)</a:t>
            </a:r>
            <a:endParaRPr lang="en-US" sz="2200" dirty="0">
              <a:solidFill>
                <a:srgbClr val="002E6C"/>
              </a:solidFill>
            </a:endParaRPr>
          </a:p>
        </p:txBody>
      </p:sp>
      <p:sp>
        <p:nvSpPr>
          <p:cNvPr id="5" name="Content Placeholder 4">
            <a:extLst>
              <a:ext uri="{FF2B5EF4-FFF2-40B4-BE49-F238E27FC236}">
                <a16:creationId xmlns:a16="http://schemas.microsoft.com/office/drawing/2014/main" id="{AF705765-737E-4361-8B69-4BB5AC966776}"/>
              </a:ext>
            </a:extLst>
          </p:cNvPr>
          <p:cNvSpPr>
            <a:spLocks noGrp="1"/>
          </p:cNvSpPr>
          <p:nvPr>
            <p:ph sz="quarter" idx="4"/>
          </p:nvPr>
        </p:nvSpPr>
        <p:spPr>
          <a:xfrm>
            <a:off x="6248400" y="3800475"/>
            <a:ext cx="5103812" cy="2838450"/>
          </a:xfrm>
        </p:spPr>
        <p:txBody>
          <a:bodyPr/>
          <a:lstStyle/>
          <a:p>
            <a:pPr>
              <a:spcAft>
                <a:spcPts val="600"/>
              </a:spcAft>
            </a:pPr>
            <a:r>
              <a:rPr lang="en-US" sz="2200" dirty="0">
                <a:solidFill>
                  <a:srgbClr val="002E6C"/>
                </a:solidFill>
              </a:rPr>
              <a:t>Zoning Map</a:t>
            </a:r>
          </a:p>
          <a:p>
            <a:pPr lvl="1">
              <a:spcAft>
                <a:spcPts val="600"/>
              </a:spcAft>
            </a:pPr>
            <a:r>
              <a:rPr lang="en-US" sz="1800" dirty="0">
                <a:solidFill>
                  <a:srgbClr val="002E6C"/>
                </a:solidFill>
              </a:rPr>
              <a:t>Identifies the currently permitted uses of a specific property</a:t>
            </a:r>
          </a:p>
          <a:p>
            <a:pPr lvl="1">
              <a:spcAft>
                <a:spcPts val="600"/>
              </a:spcAft>
            </a:pPr>
            <a:r>
              <a:rPr lang="en-US" sz="1800" dirty="0">
                <a:solidFill>
                  <a:srgbClr val="002E6C"/>
                </a:solidFill>
              </a:rPr>
              <a:t>Title 16 of Lacey Municipal Code</a:t>
            </a:r>
          </a:p>
          <a:p>
            <a:pPr lvl="1">
              <a:spcAft>
                <a:spcPts val="600"/>
              </a:spcAft>
            </a:pPr>
            <a:r>
              <a:rPr lang="en-US" sz="1800" dirty="0">
                <a:solidFill>
                  <a:srgbClr val="002E6C"/>
                </a:solidFill>
              </a:rPr>
              <a:t>Implements the Future Land Use Map</a:t>
            </a:r>
          </a:p>
          <a:p>
            <a:endParaRPr lang="en-US" dirty="0"/>
          </a:p>
        </p:txBody>
      </p:sp>
      <p:sp>
        <p:nvSpPr>
          <p:cNvPr id="10" name="TextBox 9">
            <a:extLst>
              <a:ext uri="{FF2B5EF4-FFF2-40B4-BE49-F238E27FC236}">
                <a16:creationId xmlns:a16="http://schemas.microsoft.com/office/drawing/2014/main" id="{1C4440A9-29DA-4AB3-9001-B27015B144A8}"/>
              </a:ext>
            </a:extLst>
          </p:cNvPr>
          <p:cNvSpPr txBox="1"/>
          <p:nvPr/>
        </p:nvSpPr>
        <p:spPr>
          <a:xfrm>
            <a:off x="5615953" y="4566285"/>
            <a:ext cx="680072" cy="584775"/>
          </a:xfrm>
          <a:prstGeom prst="rect">
            <a:avLst/>
          </a:prstGeom>
          <a:noFill/>
        </p:spPr>
        <p:txBody>
          <a:bodyPr wrap="square" rtlCol="0">
            <a:spAutoFit/>
          </a:bodyPr>
          <a:lstStyle/>
          <a:p>
            <a:pPr algn="ctr"/>
            <a:r>
              <a:rPr lang="en-US" sz="3200" b="1" i="1" dirty="0">
                <a:solidFill>
                  <a:schemeClr val="bg1">
                    <a:lumMod val="85000"/>
                  </a:schemeClr>
                </a:solidFill>
                <a:latin typeface="Cambria" panose="02040503050406030204" pitchFamily="18" charset="0"/>
                <a:ea typeface="Cambria" panose="02040503050406030204" pitchFamily="18" charset="0"/>
              </a:rPr>
              <a:t>Vs.</a:t>
            </a:r>
          </a:p>
        </p:txBody>
      </p:sp>
    </p:spTree>
    <p:extLst>
      <p:ext uri="{BB962C8B-B14F-4D97-AF65-F5344CB8AC3E}">
        <p14:creationId xmlns:p14="http://schemas.microsoft.com/office/powerpoint/2010/main" val="4046796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4B6CA5-1119-48DF-9AA3-2A860B164FCC}"/>
              </a:ext>
            </a:extLst>
          </p:cNvPr>
          <p:cNvSpPr>
            <a:spLocks noGrp="1"/>
          </p:cNvSpPr>
          <p:nvPr>
            <p:ph type="title"/>
          </p:nvPr>
        </p:nvSpPr>
        <p:spPr/>
        <p:txBody>
          <a:bodyPr/>
          <a:lstStyle/>
          <a:p>
            <a:r>
              <a:rPr lang="en-US" dirty="0"/>
              <a:t>Next Steps</a:t>
            </a:r>
          </a:p>
        </p:txBody>
      </p:sp>
    </p:spTree>
    <p:extLst>
      <p:ext uri="{BB962C8B-B14F-4D97-AF65-F5344CB8AC3E}">
        <p14:creationId xmlns:p14="http://schemas.microsoft.com/office/powerpoint/2010/main" val="1604255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954193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Community Open House</a:t>
            </a:r>
          </a:p>
        </p:txBody>
      </p:sp>
      <p:sp>
        <p:nvSpPr>
          <p:cNvPr id="27" name="Content Placeholder 14">
            <a:extLst>
              <a:ext uri="{FF2B5EF4-FFF2-40B4-BE49-F238E27FC236}">
                <a16:creationId xmlns:a16="http://schemas.microsoft.com/office/drawing/2014/main" id="{BFE0901A-7BEB-4FD1-9B9C-0D79795C5AA2}"/>
              </a:ext>
            </a:extLst>
          </p:cNvPr>
          <p:cNvSpPr>
            <a:spLocks noGrp="1"/>
          </p:cNvSpPr>
          <p:nvPr>
            <p:ph sz="half" idx="1"/>
          </p:nvPr>
        </p:nvSpPr>
        <p:spPr>
          <a:xfrm>
            <a:off x="694260" y="1422223"/>
            <a:ext cx="9265854" cy="5028854"/>
          </a:xfrm>
        </p:spPr>
        <p:txBody>
          <a:bodyPr>
            <a:normAutofit/>
          </a:bodyPr>
          <a:lstStyle/>
          <a:p>
            <a:pPr>
              <a:lnSpc>
                <a:spcPct val="100000"/>
              </a:lnSpc>
              <a:spcAft>
                <a:spcPts val="600"/>
              </a:spcAft>
            </a:pPr>
            <a:r>
              <a:rPr lang="en-US" sz="2200" dirty="0">
                <a:solidFill>
                  <a:srgbClr val="002E6C"/>
                </a:solidFill>
              </a:rPr>
              <a:t>Wednesday, February 12</a:t>
            </a:r>
            <a:r>
              <a:rPr lang="en-US" sz="2200" baseline="30000" dirty="0">
                <a:solidFill>
                  <a:srgbClr val="002E6C"/>
                </a:solidFill>
              </a:rPr>
              <a:t>th</a:t>
            </a:r>
            <a:r>
              <a:rPr lang="en-US" sz="2200" dirty="0">
                <a:solidFill>
                  <a:srgbClr val="002E6C"/>
                </a:solidFill>
              </a:rPr>
              <a:t>, 2025</a:t>
            </a:r>
          </a:p>
          <a:p>
            <a:pPr lvl="1">
              <a:lnSpc>
                <a:spcPct val="100000"/>
              </a:lnSpc>
              <a:spcAft>
                <a:spcPts val="600"/>
              </a:spcAft>
            </a:pPr>
            <a:r>
              <a:rPr lang="en-US" sz="1800" dirty="0">
                <a:solidFill>
                  <a:srgbClr val="002E6C"/>
                </a:solidFill>
              </a:rPr>
              <a:t>Location: City Hall Council Chambers</a:t>
            </a:r>
          </a:p>
          <a:p>
            <a:pPr lvl="1">
              <a:lnSpc>
                <a:spcPct val="100000"/>
              </a:lnSpc>
              <a:spcAft>
                <a:spcPts val="600"/>
              </a:spcAft>
            </a:pPr>
            <a:r>
              <a:rPr lang="en-US" sz="1800" dirty="0">
                <a:solidFill>
                  <a:srgbClr val="002E6C"/>
                </a:solidFill>
              </a:rPr>
              <a:t>Time: 6:00 p.m. – 8:00 p.m.</a:t>
            </a:r>
          </a:p>
          <a:p>
            <a:pPr lvl="1">
              <a:lnSpc>
                <a:spcPct val="100000"/>
              </a:lnSpc>
              <a:spcAft>
                <a:spcPts val="600"/>
              </a:spcAft>
            </a:pPr>
            <a:r>
              <a:rPr lang="en-US" sz="1800" dirty="0">
                <a:solidFill>
                  <a:srgbClr val="002E6C"/>
                </a:solidFill>
              </a:rPr>
              <a:t>Format: Open House/Drop In</a:t>
            </a:r>
          </a:p>
          <a:p>
            <a:pPr lvl="1">
              <a:lnSpc>
                <a:spcPct val="100000"/>
              </a:lnSpc>
              <a:spcAft>
                <a:spcPts val="600"/>
              </a:spcAft>
            </a:pPr>
            <a:r>
              <a:rPr lang="en-US" sz="1800" dirty="0">
                <a:solidFill>
                  <a:srgbClr val="002E6C"/>
                </a:solidFill>
              </a:rPr>
              <a:t>Materials will also be made available through Project Website</a:t>
            </a:r>
          </a:p>
          <a:p>
            <a:pPr marL="228600" lvl="1">
              <a:lnSpc>
                <a:spcPct val="100000"/>
              </a:lnSpc>
              <a:spcBef>
                <a:spcPts val="1000"/>
              </a:spcBef>
              <a:spcAft>
                <a:spcPts val="600"/>
              </a:spcAft>
            </a:pPr>
            <a:r>
              <a:rPr lang="en-US" sz="2200" dirty="0">
                <a:solidFill>
                  <a:srgbClr val="002E6C"/>
                </a:solidFill>
              </a:rPr>
              <a:t>Event Topics</a:t>
            </a:r>
          </a:p>
          <a:p>
            <a:pPr lvl="1">
              <a:lnSpc>
                <a:spcPct val="100000"/>
              </a:lnSpc>
              <a:spcAft>
                <a:spcPts val="600"/>
              </a:spcAft>
            </a:pPr>
            <a:r>
              <a:rPr lang="en-US" sz="1800" dirty="0">
                <a:solidFill>
                  <a:srgbClr val="002E6C"/>
                </a:solidFill>
              </a:rPr>
              <a:t>2024 Community Survey Results</a:t>
            </a:r>
          </a:p>
          <a:p>
            <a:pPr lvl="1">
              <a:lnSpc>
                <a:spcPct val="100000"/>
              </a:lnSpc>
              <a:spcAft>
                <a:spcPts val="600"/>
              </a:spcAft>
            </a:pPr>
            <a:r>
              <a:rPr lang="en-US" sz="1800" dirty="0">
                <a:solidFill>
                  <a:srgbClr val="002E6C"/>
                </a:solidFill>
              </a:rPr>
              <a:t>Comprehensive Plan Elements</a:t>
            </a:r>
          </a:p>
          <a:p>
            <a:pPr lvl="1">
              <a:lnSpc>
                <a:spcPct val="100000"/>
              </a:lnSpc>
              <a:spcAft>
                <a:spcPts val="600"/>
              </a:spcAft>
            </a:pPr>
            <a:r>
              <a:rPr lang="en-US" sz="1800" dirty="0">
                <a:solidFill>
                  <a:srgbClr val="002E6C"/>
                </a:solidFill>
              </a:rPr>
              <a:t>Future Land Use Map Alternatives </a:t>
            </a:r>
          </a:p>
          <a:p>
            <a:pPr lvl="1">
              <a:lnSpc>
                <a:spcPct val="100000"/>
              </a:lnSpc>
              <a:spcAft>
                <a:spcPts val="600"/>
              </a:spcAft>
            </a:pPr>
            <a:r>
              <a:rPr lang="en-US" sz="1800" dirty="0">
                <a:solidFill>
                  <a:srgbClr val="002E6C"/>
                </a:solidFill>
              </a:rPr>
              <a:t>Phase 3: Drafting the Plan and How to Participate</a:t>
            </a:r>
          </a:p>
        </p:txBody>
      </p:sp>
    </p:spTree>
    <p:extLst>
      <p:ext uri="{BB962C8B-B14F-4D97-AF65-F5344CB8AC3E}">
        <p14:creationId xmlns:p14="http://schemas.microsoft.com/office/powerpoint/2010/main" val="4290374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7011946" cy="823912"/>
          </a:xfrm>
          <a:prstGeom prst="rect">
            <a:avLst/>
          </a:prstGeom>
        </p:spPr>
        <p:txBody>
          <a:bodyPr vert="horz" lIns="91440" tIns="45720" rIns="91440" bIns="45720" rtlCol="0" anchor="b">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Community Engagement Phasing</a:t>
            </a:r>
            <a:endParaRPr lang="en-US" sz="4000" b="0" dirty="0">
              <a:solidFill>
                <a:srgbClr val="002E6C"/>
              </a:solidFill>
              <a:latin typeface="Candara" panose="020E0502030303020204" pitchFamily="34" charset="0"/>
            </a:endParaRPr>
          </a:p>
        </p:txBody>
      </p:sp>
      <p:grpSp>
        <p:nvGrpSpPr>
          <p:cNvPr id="6" name="Group 5">
            <a:extLst>
              <a:ext uri="{FF2B5EF4-FFF2-40B4-BE49-F238E27FC236}">
                <a16:creationId xmlns:a16="http://schemas.microsoft.com/office/drawing/2014/main" id="{AC6880AE-8D80-4FE5-886A-D956B456B0E9}"/>
              </a:ext>
            </a:extLst>
          </p:cNvPr>
          <p:cNvGrpSpPr>
            <a:grpSpLocks noChangeAspect="1"/>
          </p:cNvGrpSpPr>
          <p:nvPr/>
        </p:nvGrpSpPr>
        <p:grpSpPr>
          <a:xfrm>
            <a:off x="1158240" y="1863682"/>
            <a:ext cx="9875520" cy="3255166"/>
            <a:chOff x="961813" y="1826242"/>
            <a:chExt cx="10112588" cy="3333307"/>
          </a:xfrm>
        </p:grpSpPr>
        <p:sp>
          <p:nvSpPr>
            <p:cNvPr id="7" name="Oval 6">
              <a:extLst>
                <a:ext uri="{FF2B5EF4-FFF2-40B4-BE49-F238E27FC236}">
                  <a16:creationId xmlns:a16="http://schemas.microsoft.com/office/drawing/2014/main" id="{19B52B98-65E8-4285-8249-4158A974D7BA}"/>
                </a:ext>
              </a:extLst>
            </p:cNvPr>
            <p:cNvSpPr/>
            <p:nvPr/>
          </p:nvSpPr>
          <p:spPr>
            <a:xfrm>
              <a:off x="999067" y="1826242"/>
              <a:ext cx="2201333" cy="2201333"/>
            </a:xfrm>
            <a:prstGeom prst="ellipse">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b="1" dirty="0"/>
                <a:t>Visioning</a:t>
              </a:r>
            </a:p>
            <a:p>
              <a:pPr algn="ctr"/>
              <a:r>
                <a:rPr lang="en-US" sz="1200" dirty="0"/>
                <a:t>(Summer/Fall 2024)</a:t>
              </a:r>
            </a:p>
          </p:txBody>
        </p:sp>
        <p:sp>
          <p:nvSpPr>
            <p:cNvPr id="8" name="Oval 7">
              <a:extLst>
                <a:ext uri="{FF2B5EF4-FFF2-40B4-BE49-F238E27FC236}">
                  <a16:creationId xmlns:a16="http://schemas.microsoft.com/office/drawing/2014/main" id="{9D879AC7-1010-4BC7-B743-DEEE3E385171}"/>
                </a:ext>
              </a:extLst>
            </p:cNvPr>
            <p:cNvSpPr/>
            <p:nvPr/>
          </p:nvSpPr>
          <p:spPr>
            <a:xfrm>
              <a:off x="3623734" y="1826243"/>
              <a:ext cx="2201333" cy="2201333"/>
            </a:xfrm>
            <a:prstGeom prst="ellipse">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b="1" dirty="0">
                <a:solidFill>
                  <a:schemeClr val="tx1"/>
                </a:solidFill>
              </a:endParaRPr>
            </a:p>
            <a:p>
              <a:pPr algn="ctr"/>
              <a:r>
                <a:rPr lang="en-US" b="1" dirty="0">
                  <a:solidFill>
                    <a:schemeClr val="tx1"/>
                  </a:solidFill>
                </a:rPr>
                <a:t>Community</a:t>
              </a:r>
            </a:p>
            <a:p>
              <a:pPr algn="ctr"/>
              <a:r>
                <a:rPr lang="en-US" b="1" dirty="0">
                  <a:solidFill>
                    <a:schemeClr val="tx1"/>
                  </a:solidFill>
                </a:rPr>
                <a:t>Priorities</a:t>
              </a:r>
            </a:p>
            <a:p>
              <a:pPr algn="ctr"/>
              <a:r>
                <a:rPr lang="en-US" sz="1200" dirty="0">
                  <a:solidFill>
                    <a:schemeClr val="tx1"/>
                  </a:solidFill>
                </a:rPr>
                <a:t>(Winter 2024/25)</a:t>
              </a:r>
            </a:p>
            <a:p>
              <a:pPr algn="ctr"/>
              <a:endParaRPr lang="en-US" b="1" dirty="0"/>
            </a:p>
          </p:txBody>
        </p:sp>
        <p:sp>
          <p:nvSpPr>
            <p:cNvPr id="9" name="Oval 8">
              <a:extLst>
                <a:ext uri="{FF2B5EF4-FFF2-40B4-BE49-F238E27FC236}">
                  <a16:creationId xmlns:a16="http://schemas.microsoft.com/office/drawing/2014/main" id="{3E62DCE3-5637-4A25-8D14-C0ED7244A3FF}"/>
                </a:ext>
              </a:extLst>
            </p:cNvPr>
            <p:cNvSpPr/>
            <p:nvPr/>
          </p:nvSpPr>
          <p:spPr>
            <a:xfrm>
              <a:off x="6248401" y="1826242"/>
              <a:ext cx="2201333" cy="2201333"/>
            </a:xfrm>
            <a:prstGeom prst="ellipse">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b="1" dirty="0"/>
                <a:t>Draft Plan</a:t>
              </a:r>
            </a:p>
            <a:p>
              <a:pPr algn="ctr"/>
              <a:r>
                <a:rPr lang="en-US" sz="1200" dirty="0"/>
                <a:t>(Spring 2025)</a:t>
              </a:r>
              <a:endParaRPr lang="en-US" sz="1200" b="1" dirty="0"/>
            </a:p>
          </p:txBody>
        </p:sp>
        <p:sp>
          <p:nvSpPr>
            <p:cNvPr id="10" name="Oval 9">
              <a:extLst>
                <a:ext uri="{FF2B5EF4-FFF2-40B4-BE49-F238E27FC236}">
                  <a16:creationId xmlns:a16="http://schemas.microsoft.com/office/drawing/2014/main" id="{3B133560-CBFA-4FC8-BC40-81C131B31999}"/>
                </a:ext>
              </a:extLst>
            </p:cNvPr>
            <p:cNvSpPr/>
            <p:nvPr/>
          </p:nvSpPr>
          <p:spPr>
            <a:xfrm>
              <a:off x="8873068" y="1826242"/>
              <a:ext cx="2201333" cy="2201333"/>
            </a:xfrm>
            <a:prstGeom prst="ellipse">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b="1" dirty="0"/>
                <a:t>Final Plan</a:t>
              </a:r>
            </a:p>
            <a:p>
              <a:pPr algn="ctr"/>
              <a:r>
                <a:rPr lang="en-US" sz="1200" dirty="0"/>
                <a:t>(Summer 2025)</a:t>
              </a:r>
            </a:p>
          </p:txBody>
        </p:sp>
        <p:sp>
          <p:nvSpPr>
            <p:cNvPr id="11" name="Oval 10">
              <a:extLst>
                <a:ext uri="{FF2B5EF4-FFF2-40B4-BE49-F238E27FC236}">
                  <a16:creationId xmlns:a16="http://schemas.microsoft.com/office/drawing/2014/main" id="{EE4DAD4B-864F-4EFD-9D75-176060E3F554}"/>
                </a:ext>
              </a:extLst>
            </p:cNvPr>
            <p:cNvSpPr/>
            <p:nvPr/>
          </p:nvSpPr>
          <p:spPr>
            <a:xfrm>
              <a:off x="2821843" y="4716727"/>
              <a:ext cx="396815" cy="39681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3CD7E23-8058-436B-ACBB-ABC635CD8E44}"/>
                </a:ext>
              </a:extLst>
            </p:cNvPr>
            <p:cNvSpPr/>
            <p:nvPr/>
          </p:nvSpPr>
          <p:spPr>
            <a:xfrm>
              <a:off x="3470237" y="4428191"/>
              <a:ext cx="396815" cy="39681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C8BE6D6-33E6-495D-B251-EE3F773E76FB}"/>
                </a:ext>
              </a:extLst>
            </p:cNvPr>
            <p:cNvSpPr/>
            <p:nvPr/>
          </p:nvSpPr>
          <p:spPr>
            <a:xfrm>
              <a:off x="4162415" y="4749309"/>
              <a:ext cx="396815" cy="39681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A907A015-CE66-4DE3-8208-8CE8F5F2C952}"/>
                </a:ext>
              </a:extLst>
            </p:cNvPr>
            <p:cNvSpPr/>
            <p:nvPr/>
          </p:nvSpPr>
          <p:spPr>
            <a:xfrm>
              <a:off x="4652841" y="4285388"/>
              <a:ext cx="396815" cy="39681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64BF95B4-398A-469B-89D4-286AABAC9B2D}"/>
                </a:ext>
              </a:extLst>
            </p:cNvPr>
            <p:cNvSpPr/>
            <p:nvPr/>
          </p:nvSpPr>
          <p:spPr>
            <a:xfrm>
              <a:off x="5202056" y="4651526"/>
              <a:ext cx="396815" cy="39681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FC06D786-7E5C-4DA8-85D5-2F86E7FEC383}"/>
                </a:ext>
              </a:extLst>
            </p:cNvPr>
            <p:cNvSpPr/>
            <p:nvPr/>
          </p:nvSpPr>
          <p:spPr>
            <a:xfrm>
              <a:off x="5851592" y="4371679"/>
              <a:ext cx="396815" cy="39681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D7A24B8E-3110-4106-BEED-39EAC7AA9935}"/>
                </a:ext>
              </a:extLst>
            </p:cNvPr>
            <p:cNvSpPr/>
            <p:nvPr/>
          </p:nvSpPr>
          <p:spPr>
            <a:xfrm>
              <a:off x="6545858" y="4456012"/>
              <a:ext cx="396815" cy="39681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28F38A18-C6C5-4B4C-A681-96CA9CEBA490}"/>
                </a:ext>
              </a:extLst>
            </p:cNvPr>
            <p:cNvSpPr/>
            <p:nvPr/>
          </p:nvSpPr>
          <p:spPr>
            <a:xfrm>
              <a:off x="7189323" y="4762734"/>
              <a:ext cx="396815" cy="39681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B19D7710-75C6-4313-AE3E-F7BE77271464}"/>
                </a:ext>
              </a:extLst>
            </p:cNvPr>
            <p:cNvSpPr/>
            <p:nvPr/>
          </p:nvSpPr>
          <p:spPr>
            <a:xfrm>
              <a:off x="7832788" y="4507752"/>
              <a:ext cx="396815" cy="39681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F81CE1E1-7299-4382-BE55-EF1430EEB831}"/>
                </a:ext>
              </a:extLst>
            </p:cNvPr>
            <p:cNvSpPr/>
            <p:nvPr/>
          </p:nvSpPr>
          <p:spPr>
            <a:xfrm>
              <a:off x="8476253" y="4676452"/>
              <a:ext cx="396815" cy="39681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B098E7A-E838-4F66-BA5D-F2907B35CED9}"/>
                </a:ext>
              </a:extLst>
            </p:cNvPr>
            <p:cNvSpPr/>
            <p:nvPr/>
          </p:nvSpPr>
          <p:spPr>
            <a:xfrm>
              <a:off x="9119718" y="4500096"/>
              <a:ext cx="396815" cy="39681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7A12A82E-51BA-4296-AA9B-D6B735E02858}"/>
                </a:ext>
              </a:extLst>
            </p:cNvPr>
            <p:cNvSpPr/>
            <p:nvPr/>
          </p:nvSpPr>
          <p:spPr>
            <a:xfrm>
              <a:off x="9775326" y="4656341"/>
              <a:ext cx="396815" cy="39681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BFF29C8B-1FCA-4981-9F46-49D456795DE6}"/>
                </a:ext>
              </a:extLst>
            </p:cNvPr>
            <p:cNvSpPr/>
            <p:nvPr/>
          </p:nvSpPr>
          <p:spPr>
            <a:xfrm>
              <a:off x="2183307" y="4359190"/>
              <a:ext cx="396815" cy="39681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45A2C3E4-55FA-45B0-B54D-943B2BABCC59}"/>
                </a:ext>
              </a:extLst>
            </p:cNvPr>
            <p:cNvSpPr/>
            <p:nvPr/>
          </p:nvSpPr>
          <p:spPr>
            <a:xfrm>
              <a:off x="1639239" y="4733014"/>
              <a:ext cx="396815" cy="39681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827E4FFB-3FA8-4ADB-A37B-007FE5983018}"/>
                </a:ext>
              </a:extLst>
            </p:cNvPr>
            <p:cNvSpPr/>
            <p:nvPr/>
          </p:nvSpPr>
          <p:spPr>
            <a:xfrm>
              <a:off x="961813" y="4510611"/>
              <a:ext cx="396815" cy="39681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5BCB723E-065A-4310-B2A5-37CA3B355CDD}"/>
                </a:ext>
              </a:extLst>
            </p:cNvPr>
            <p:cNvSpPr/>
            <p:nvPr/>
          </p:nvSpPr>
          <p:spPr>
            <a:xfrm>
              <a:off x="10403772" y="4651526"/>
              <a:ext cx="396815" cy="39681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Arrow 26">
              <a:extLst>
                <a:ext uri="{FF2B5EF4-FFF2-40B4-BE49-F238E27FC236}">
                  <a16:creationId xmlns:a16="http://schemas.microsoft.com/office/drawing/2014/main" id="{2530DBEA-9D9E-4732-B42B-5F3895C97CE9}"/>
                </a:ext>
              </a:extLst>
            </p:cNvPr>
            <p:cNvSpPr/>
            <p:nvPr/>
          </p:nvSpPr>
          <p:spPr>
            <a:xfrm>
              <a:off x="3218658" y="2881223"/>
              <a:ext cx="405076" cy="2070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7">
              <a:extLst>
                <a:ext uri="{FF2B5EF4-FFF2-40B4-BE49-F238E27FC236}">
                  <a16:creationId xmlns:a16="http://schemas.microsoft.com/office/drawing/2014/main" id="{890C5D4C-5031-49B6-91CE-B7C72E672C68}"/>
                </a:ext>
              </a:extLst>
            </p:cNvPr>
            <p:cNvSpPr/>
            <p:nvPr/>
          </p:nvSpPr>
          <p:spPr>
            <a:xfrm>
              <a:off x="5854331" y="2876578"/>
              <a:ext cx="405076" cy="2070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Arrow 28">
              <a:extLst>
                <a:ext uri="{FF2B5EF4-FFF2-40B4-BE49-F238E27FC236}">
                  <a16:creationId xmlns:a16="http://schemas.microsoft.com/office/drawing/2014/main" id="{74AD523A-73E1-404F-8E07-D90C25180BFB}"/>
                </a:ext>
              </a:extLst>
            </p:cNvPr>
            <p:cNvSpPr/>
            <p:nvPr/>
          </p:nvSpPr>
          <p:spPr>
            <a:xfrm>
              <a:off x="8476893" y="2876578"/>
              <a:ext cx="405076" cy="2070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Arrow Connector 30">
              <a:extLst>
                <a:ext uri="{FF2B5EF4-FFF2-40B4-BE49-F238E27FC236}">
                  <a16:creationId xmlns:a16="http://schemas.microsoft.com/office/drawing/2014/main" id="{637AB50E-3F22-4559-A99C-6D5C0B9FADE2}"/>
                </a:ext>
              </a:extLst>
            </p:cNvPr>
            <p:cNvCxnSpPr>
              <a:cxnSpLocks/>
            </p:cNvCxnSpPr>
            <p:nvPr/>
          </p:nvCxnSpPr>
          <p:spPr>
            <a:xfrm flipV="1">
              <a:off x="1160220" y="3899140"/>
              <a:ext cx="363780" cy="79410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2" name="Straight Arrow Connector 31">
              <a:extLst>
                <a:ext uri="{FF2B5EF4-FFF2-40B4-BE49-F238E27FC236}">
                  <a16:creationId xmlns:a16="http://schemas.microsoft.com/office/drawing/2014/main" id="{7923675C-05D7-4E16-A405-059BC76A0E89}"/>
                </a:ext>
              </a:extLst>
            </p:cNvPr>
            <p:cNvCxnSpPr>
              <a:cxnSpLocks/>
            </p:cNvCxnSpPr>
            <p:nvPr/>
          </p:nvCxnSpPr>
          <p:spPr>
            <a:xfrm flipV="1">
              <a:off x="1828800" y="4104598"/>
              <a:ext cx="0" cy="82995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3" name="Straight Arrow Connector 32">
              <a:extLst>
                <a:ext uri="{FF2B5EF4-FFF2-40B4-BE49-F238E27FC236}">
                  <a16:creationId xmlns:a16="http://schemas.microsoft.com/office/drawing/2014/main" id="{00E4ED03-1052-4C2E-9611-A41F46B46B02}"/>
                </a:ext>
              </a:extLst>
            </p:cNvPr>
            <p:cNvCxnSpPr>
              <a:cxnSpLocks/>
            </p:cNvCxnSpPr>
            <p:nvPr/>
          </p:nvCxnSpPr>
          <p:spPr>
            <a:xfrm flipH="1" flipV="1">
              <a:off x="2222832" y="4122307"/>
              <a:ext cx="155637" cy="4720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4" name="Straight Arrow Connector 33">
              <a:extLst>
                <a:ext uri="{FF2B5EF4-FFF2-40B4-BE49-F238E27FC236}">
                  <a16:creationId xmlns:a16="http://schemas.microsoft.com/office/drawing/2014/main" id="{F965D358-FE77-40F6-AA0B-92F0E3E4F2BA}"/>
                </a:ext>
              </a:extLst>
            </p:cNvPr>
            <p:cNvCxnSpPr>
              <a:cxnSpLocks/>
            </p:cNvCxnSpPr>
            <p:nvPr/>
          </p:nvCxnSpPr>
          <p:spPr>
            <a:xfrm flipH="1" flipV="1">
              <a:off x="2693632" y="3981555"/>
              <a:ext cx="326570" cy="96616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5" name="Straight Arrow Connector 34">
              <a:extLst>
                <a:ext uri="{FF2B5EF4-FFF2-40B4-BE49-F238E27FC236}">
                  <a16:creationId xmlns:a16="http://schemas.microsoft.com/office/drawing/2014/main" id="{7A8C3E69-98E7-43B6-9D1B-376BA087875F}"/>
                </a:ext>
              </a:extLst>
            </p:cNvPr>
            <p:cNvCxnSpPr>
              <a:cxnSpLocks/>
            </p:cNvCxnSpPr>
            <p:nvPr/>
          </p:nvCxnSpPr>
          <p:spPr>
            <a:xfrm flipV="1">
              <a:off x="3038699" y="3537184"/>
              <a:ext cx="629945" cy="131184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6" name="Straight Arrow Connector 35">
              <a:extLst>
                <a:ext uri="{FF2B5EF4-FFF2-40B4-BE49-F238E27FC236}">
                  <a16:creationId xmlns:a16="http://schemas.microsoft.com/office/drawing/2014/main" id="{5CE99245-490D-4E4F-865A-27383E6D5A2A}"/>
                </a:ext>
              </a:extLst>
            </p:cNvPr>
            <p:cNvCxnSpPr>
              <a:cxnSpLocks/>
            </p:cNvCxnSpPr>
            <p:nvPr/>
          </p:nvCxnSpPr>
          <p:spPr>
            <a:xfrm flipV="1">
              <a:off x="3687141" y="3899140"/>
              <a:ext cx="299048" cy="69516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7" name="Straight Arrow Connector 36">
              <a:extLst>
                <a:ext uri="{FF2B5EF4-FFF2-40B4-BE49-F238E27FC236}">
                  <a16:creationId xmlns:a16="http://schemas.microsoft.com/office/drawing/2014/main" id="{DCE6AACE-6813-49E3-A802-260A9F267CD2}"/>
                </a:ext>
              </a:extLst>
            </p:cNvPr>
            <p:cNvCxnSpPr>
              <a:cxnSpLocks/>
            </p:cNvCxnSpPr>
            <p:nvPr/>
          </p:nvCxnSpPr>
          <p:spPr>
            <a:xfrm flipH="1" flipV="1">
              <a:off x="4298590" y="4104598"/>
              <a:ext cx="66053" cy="85654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8" name="Straight Arrow Connector 37">
              <a:extLst>
                <a:ext uri="{FF2B5EF4-FFF2-40B4-BE49-F238E27FC236}">
                  <a16:creationId xmlns:a16="http://schemas.microsoft.com/office/drawing/2014/main" id="{5C87E1D9-8835-48ED-9025-7A89882886FC}"/>
                </a:ext>
              </a:extLst>
            </p:cNvPr>
            <p:cNvCxnSpPr>
              <a:cxnSpLocks/>
            </p:cNvCxnSpPr>
            <p:nvPr/>
          </p:nvCxnSpPr>
          <p:spPr>
            <a:xfrm flipV="1">
              <a:off x="4825949" y="4048997"/>
              <a:ext cx="62926" cy="39726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9" name="Straight Arrow Connector 38">
              <a:extLst>
                <a:ext uri="{FF2B5EF4-FFF2-40B4-BE49-F238E27FC236}">
                  <a16:creationId xmlns:a16="http://schemas.microsoft.com/office/drawing/2014/main" id="{6E4A376D-2FA6-436D-99F1-05C268DC812B}"/>
                </a:ext>
              </a:extLst>
            </p:cNvPr>
            <p:cNvCxnSpPr>
              <a:cxnSpLocks/>
            </p:cNvCxnSpPr>
            <p:nvPr/>
          </p:nvCxnSpPr>
          <p:spPr>
            <a:xfrm flipH="1" flipV="1">
              <a:off x="5258290" y="4022848"/>
              <a:ext cx="166019" cy="86562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0" name="Straight Arrow Connector 39">
              <a:extLst>
                <a:ext uri="{FF2B5EF4-FFF2-40B4-BE49-F238E27FC236}">
                  <a16:creationId xmlns:a16="http://schemas.microsoft.com/office/drawing/2014/main" id="{0D96CFED-3089-4E5C-A07E-983D5735540C}"/>
                </a:ext>
              </a:extLst>
            </p:cNvPr>
            <p:cNvCxnSpPr>
              <a:cxnSpLocks/>
            </p:cNvCxnSpPr>
            <p:nvPr/>
          </p:nvCxnSpPr>
          <p:spPr>
            <a:xfrm flipV="1">
              <a:off x="6016973" y="3887821"/>
              <a:ext cx="536965" cy="68226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1" name="Straight Arrow Connector 40">
              <a:extLst>
                <a:ext uri="{FF2B5EF4-FFF2-40B4-BE49-F238E27FC236}">
                  <a16:creationId xmlns:a16="http://schemas.microsoft.com/office/drawing/2014/main" id="{B6EC51E8-F061-430F-95F3-D7EB17CB8B11}"/>
                </a:ext>
              </a:extLst>
            </p:cNvPr>
            <p:cNvCxnSpPr>
              <a:cxnSpLocks/>
            </p:cNvCxnSpPr>
            <p:nvPr/>
          </p:nvCxnSpPr>
          <p:spPr>
            <a:xfrm flipV="1">
              <a:off x="6706338" y="4122307"/>
              <a:ext cx="236335" cy="57094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2" name="Straight Arrow Connector 41">
              <a:extLst>
                <a:ext uri="{FF2B5EF4-FFF2-40B4-BE49-F238E27FC236}">
                  <a16:creationId xmlns:a16="http://schemas.microsoft.com/office/drawing/2014/main" id="{D6567522-596F-4296-BD53-9AC20520946F}"/>
                </a:ext>
              </a:extLst>
            </p:cNvPr>
            <p:cNvCxnSpPr>
              <a:cxnSpLocks/>
            </p:cNvCxnSpPr>
            <p:nvPr/>
          </p:nvCxnSpPr>
          <p:spPr>
            <a:xfrm flipH="1" flipV="1">
              <a:off x="7349067" y="4160868"/>
              <a:ext cx="34601" cy="86226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3" name="Straight Arrow Connector 42">
              <a:extLst>
                <a:ext uri="{FF2B5EF4-FFF2-40B4-BE49-F238E27FC236}">
                  <a16:creationId xmlns:a16="http://schemas.microsoft.com/office/drawing/2014/main" id="{1D6BF690-0046-42C0-B5C1-21525D9CA0A9}"/>
                </a:ext>
              </a:extLst>
            </p:cNvPr>
            <p:cNvCxnSpPr>
              <a:cxnSpLocks/>
            </p:cNvCxnSpPr>
            <p:nvPr/>
          </p:nvCxnSpPr>
          <p:spPr>
            <a:xfrm flipH="1" flipV="1">
              <a:off x="7829912" y="4091687"/>
              <a:ext cx="224490" cy="64132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4" name="Straight Arrow Connector 43">
              <a:extLst>
                <a:ext uri="{FF2B5EF4-FFF2-40B4-BE49-F238E27FC236}">
                  <a16:creationId xmlns:a16="http://schemas.microsoft.com/office/drawing/2014/main" id="{9BA10D39-F27D-45C4-8278-24BAE0A6AD9C}"/>
                </a:ext>
              </a:extLst>
            </p:cNvPr>
            <p:cNvCxnSpPr>
              <a:cxnSpLocks/>
            </p:cNvCxnSpPr>
            <p:nvPr/>
          </p:nvCxnSpPr>
          <p:spPr>
            <a:xfrm flipH="1" flipV="1">
              <a:off x="8054402" y="3998755"/>
              <a:ext cx="597052" cy="87610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5" name="Straight Arrow Connector 44">
              <a:extLst>
                <a:ext uri="{FF2B5EF4-FFF2-40B4-BE49-F238E27FC236}">
                  <a16:creationId xmlns:a16="http://schemas.microsoft.com/office/drawing/2014/main" id="{DFB05695-01B5-45B8-BC71-52917339B69A}"/>
                </a:ext>
              </a:extLst>
            </p:cNvPr>
            <p:cNvCxnSpPr>
              <a:cxnSpLocks/>
            </p:cNvCxnSpPr>
            <p:nvPr/>
          </p:nvCxnSpPr>
          <p:spPr>
            <a:xfrm flipV="1">
              <a:off x="8697867" y="3865088"/>
              <a:ext cx="486164" cy="103947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6" name="Straight Arrow Connector 45">
              <a:extLst>
                <a:ext uri="{FF2B5EF4-FFF2-40B4-BE49-F238E27FC236}">
                  <a16:creationId xmlns:a16="http://schemas.microsoft.com/office/drawing/2014/main" id="{2115432F-E784-4024-BD25-E951BBB6F519}"/>
                </a:ext>
              </a:extLst>
            </p:cNvPr>
            <p:cNvCxnSpPr>
              <a:cxnSpLocks/>
            </p:cNvCxnSpPr>
            <p:nvPr/>
          </p:nvCxnSpPr>
          <p:spPr>
            <a:xfrm flipH="1" flipV="1">
              <a:off x="5554141" y="3917026"/>
              <a:ext cx="549109" cy="67497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7" name="Straight Arrow Connector 46">
              <a:extLst>
                <a:ext uri="{FF2B5EF4-FFF2-40B4-BE49-F238E27FC236}">
                  <a16:creationId xmlns:a16="http://schemas.microsoft.com/office/drawing/2014/main" id="{A7711B09-2D16-48F6-A2DB-AFB4D423147A}"/>
                </a:ext>
              </a:extLst>
            </p:cNvPr>
            <p:cNvCxnSpPr>
              <a:cxnSpLocks/>
            </p:cNvCxnSpPr>
            <p:nvPr/>
          </p:nvCxnSpPr>
          <p:spPr>
            <a:xfrm flipV="1">
              <a:off x="9321002" y="4017488"/>
              <a:ext cx="67188" cy="67575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8" name="Straight Arrow Connector 47">
              <a:extLst>
                <a:ext uri="{FF2B5EF4-FFF2-40B4-BE49-F238E27FC236}">
                  <a16:creationId xmlns:a16="http://schemas.microsoft.com/office/drawing/2014/main" id="{978FA60F-118E-4985-AD8D-EADBCF028037}"/>
                </a:ext>
              </a:extLst>
            </p:cNvPr>
            <p:cNvCxnSpPr>
              <a:cxnSpLocks/>
            </p:cNvCxnSpPr>
            <p:nvPr/>
          </p:nvCxnSpPr>
          <p:spPr>
            <a:xfrm flipH="1" flipV="1">
              <a:off x="9895164" y="4160868"/>
              <a:ext cx="113529" cy="70153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9" name="Straight Arrow Connector 48">
              <a:extLst>
                <a:ext uri="{FF2B5EF4-FFF2-40B4-BE49-F238E27FC236}">
                  <a16:creationId xmlns:a16="http://schemas.microsoft.com/office/drawing/2014/main" id="{9BEE3610-0591-4B84-9723-E115EEF3DDB2}"/>
                </a:ext>
              </a:extLst>
            </p:cNvPr>
            <p:cNvCxnSpPr>
              <a:cxnSpLocks/>
            </p:cNvCxnSpPr>
            <p:nvPr/>
          </p:nvCxnSpPr>
          <p:spPr>
            <a:xfrm flipH="1" flipV="1">
              <a:off x="10284370" y="4072453"/>
              <a:ext cx="304800" cy="77087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sp>
        <p:nvSpPr>
          <p:cNvPr id="50" name="TextBox 49">
            <a:extLst>
              <a:ext uri="{FF2B5EF4-FFF2-40B4-BE49-F238E27FC236}">
                <a16:creationId xmlns:a16="http://schemas.microsoft.com/office/drawing/2014/main" id="{FCF3FC80-5B92-4FCD-8709-EBCE16BCFBEB}"/>
              </a:ext>
            </a:extLst>
          </p:cNvPr>
          <p:cNvSpPr txBox="1"/>
          <p:nvPr/>
        </p:nvSpPr>
        <p:spPr>
          <a:xfrm>
            <a:off x="0" y="5350278"/>
            <a:ext cx="12192000" cy="400110"/>
          </a:xfrm>
          <a:prstGeom prst="rect">
            <a:avLst/>
          </a:prstGeom>
          <a:noFill/>
        </p:spPr>
        <p:txBody>
          <a:bodyPr wrap="square" rtlCol="0">
            <a:spAutoFit/>
          </a:bodyPr>
          <a:lstStyle/>
          <a:p>
            <a:pPr algn="ctr"/>
            <a:r>
              <a:rPr lang="en-US" sz="2000" dirty="0"/>
              <a:t>Opportunities for public engagement throughout the update process…</a:t>
            </a:r>
          </a:p>
        </p:txBody>
      </p:sp>
    </p:spTree>
    <p:extLst>
      <p:ext uri="{BB962C8B-B14F-4D97-AF65-F5344CB8AC3E}">
        <p14:creationId xmlns:p14="http://schemas.microsoft.com/office/powerpoint/2010/main" val="2573852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954193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2E6C"/>
                </a:solidFill>
                <a:effectLst/>
                <a:uLnTx/>
                <a:uFillTx/>
                <a:latin typeface="Candara" panose="020E0502030303020204" pitchFamily="34" charset="0"/>
                <a:ea typeface="+mn-ea"/>
                <a:cs typeface="+mn-cs"/>
              </a:rPr>
              <a:t>Next Steps</a:t>
            </a:r>
          </a:p>
        </p:txBody>
      </p:sp>
      <p:sp>
        <p:nvSpPr>
          <p:cNvPr id="27" name="Content Placeholder 14">
            <a:extLst>
              <a:ext uri="{FF2B5EF4-FFF2-40B4-BE49-F238E27FC236}">
                <a16:creationId xmlns:a16="http://schemas.microsoft.com/office/drawing/2014/main" id="{BFE0901A-7BEB-4FD1-9B9C-0D79795C5AA2}"/>
              </a:ext>
            </a:extLst>
          </p:cNvPr>
          <p:cNvSpPr>
            <a:spLocks noGrp="1"/>
          </p:cNvSpPr>
          <p:nvPr>
            <p:ph sz="half" idx="1"/>
          </p:nvPr>
        </p:nvSpPr>
        <p:spPr>
          <a:xfrm>
            <a:off x="694260" y="1422223"/>
            <a:ext cx="9265854" cy="5028854"/>
          </a:xfrm>
        </p:spPr>
        <p:txBody>
          <a:bodyPr>
            <a:normAutofit/>
          </a:bodyPr>
          <a:lstStyle/>
          <a:p>
            <a:pPr>
              <a:lnSpc>
                <a:spcPct val="100000"/>
              </a:lnSpc>
              <a:spcAft>
                <a:spcPts val="600"/>
              </a:spcAft>
            </a:pPr>
            <a:r>
              <a:rPr lang="en-US" sz="2200" dirty="0">
                <a:solidFill>
                  <a:srgbClr val="002E6C"/>
                </a:solidFill>
              </a:rPr>
              <a:t>Develop Draft Elements</a:t>
            </a:r>
          </a:p>
          <a:p>
            <a:pPr lvl="1">
              <a:lnSpc>
                <a:spcPct val="100000"/>
              </a:lnSpc>
              <a:spcAft>
                <a:spcPts val="600"/>
              </a:spcAft>
            </a:pPr>
            <a:r>
              <a:rPr lang="en-US" sz="1800" dirty="0">
                <a:solidFill>
                  <a:srgbClr val="002E6C"/>
                </a:solidFill>
              </a:rPr>
              <a:t>Concurrent review of each element by Planning Commission and City Council</a:t>
            </a:r>
          </a:p>
          <a:p>
            <a:pPr>
              <a:lnSpc>
                <a:spcPct val="100000"/>
              </a:lnSpc>
              <a:spcAft>
                <a:spcPts val="600"/>
              </a:spcAft>
            </a:pPr>
            <a:r>
              <a:rPr lang="en-US" sz="2200" dirty="0">
                <a:solidFill>
                  <a:srgbClr val="002E6C"/>
                </a:solidFill>
              </a:rPr>
              <a:t>Additional community review (late spring)</a:t>
            </a:r>
          </a:p>
          <a:p>
            <a:pPr>
              <a:lnSpc>
                <a:spcPct val="100000"/>
              </a:lnSpc>
              <a:spcAft>
                <a:spcPts val="600"/>
              </a:spcAft>
            </a:pPr>
            <a:r>
              <a:rPr lang="en-US" sz="2200" dirty="0">
                <a:solidFill>
                  <a:srgbClr val="002E6C"/>
                </a:solidFill>
              </a:rPr>
              <a:t>Final drafting (summer)</a:t>
            </a:r>
          </a:p>
          <a:p>
            <a:pPr>
              <a:lnSpc>
                <a:spcPct val="100000"/>
              </a:lnSpc>
              <a:spcAft>
                <a:spcPts val="600"/>
              </a:spcAft>
            </a:pPr>
            <a:r>
              <a:rPr lang="en-US" sz="2200" dirty="0">
                <a:solidFill>
                  <a:srgbClr val="002E6C"/>
                </a:solidFill>
              </a:rPr>
              <a:t>City Council Adoption (by December 31, 2025)</a:t>
            </a:r>
            <a:endParaRPr lang="en-US" sz="1800" dirty="0">
              <a:solidFill>
                <a:srgbClr val="002E6C"/>
              </a:solidFill>
            </a:endParaRPr>
          </a:p>
        </p:txBody>
      </p:sp>
    </p:spTree>
    <p:extLst>
      <p:ext uri="{BB962C8B-B14F-4D97-AF65-F5344CB8AC3E}">
        <p14:creationId xmlns:p14="http://schemas.microsoft.com/office/powerpoint/2010/main" val="1309779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4B6CA5-1119-48DF-9AA3-2A860B164FCC}"/>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028300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9A83DDE3-BC58-4A03-893A-D7AF83FBA7AC}"/>
              </a:ext>
            </a:extLst>
          </p:cNvPr>
          <p:cNvSpPr>
            <a:spLocks noGrp="1"/>
          </p:cNvSpPr>
          <p:nvPr>
            <p:ph sz="half" idx="1"/>
          </p:nvPr>
        </p:nvSpPr>
        <p:spPr>
          <a:xfrm>
            <a:off x="702728" y="1451856"/>
            <a:ext cx="9203267" cy="4841368"/>
          </a:xfrm>
        </p:spPr>
        <p:txBody>
          <a:bodyPr>
            <a:normAutofit fontScale="92500"/>
          </a:bodyPr>
          <a:lstStyle/>
          <a:p>
            <a:pPr>
              <a:lnSpc>
                <a:spcPct val="100000"/>
              </a:lnSpc>
              <a:spcAft>
                <a:spcPts val="600"/>
              </a:spcAft>
            </a:pPr>
            <a:r>
              <a:rPr lang="en-US" sz="2400" b="1" dirty="0">
                <a:solidFill>
                  <a:srgbClr val="002E6C"/>
                </a:solidFill>
              </a:rPr>
              <a:t>Timeline</a:t>
            </a:r>
          </a:p>
          <a:p>
            <a:pPr lvl="1">
              <a:lnSpc>
                <a:spcPct val="100000"/>
              </a:lnSpc>
              <a:spcAft>
                <a:spcPts val="600"/>
              </a:spcAft>
            </a:pPr>
            <a:r>
              <a:rPr lang="en-US" sz="1900" dirty="0">
                <a:solidFill>
                  <a:srgbClr val="002E6C"/>
                </a:solidFill>
              </a:rPr>
              <a:t>July 2024 </a:t>
            </a:r>
            <a:r>
              <a:rPr lang="en-US" sz="1900" dirty="0">
                <a:solidFill>
                  <a:srgbClr val="002E6C"/>
                </a:solidFill>
                <a:sym typeface="Wingdings" panose="05000000000000000000" pitchFamily="2" charset="2"/>
              </a:rPr>
              <a:t></a:t>
            </a:r>
            <a:r>
              <a:rPr lang="en-US" sz="1900" dirty="0">
                <a:solidFill>
                  <a:srgbClr val="002E6C"/>
                </a:solidFill>
              </a:rPr>
              <a:t> December 2025</a:t>
            </a:r>
          </a:p>
          <a:p>
            <a:pPr>
              <a:lnSpc>
                <a:spcPct val="100000"/>
              </a:lnSpc>
              <a:spcAft>
                <a:spcPts val="600"/>
              </a:spcAft>
            </a:pPr>
            <a:r>
              <a:rPr lang="en-US" sz="2400" b="1" dirty="0">
                <a:solidFill>
                  <a:srgbClr val="002E6C"/>
                </a:solidFill>
              </a:rPr>
              <a:t>2024 In-Person Events</a:t>
            </a:r>
          </a:p>
          <a:p>
            <a:pPr lvl="1">
              <a:lnSpc>
                <a:spcPct val="100000"/>
              </a:lnSpc>
              <a:spcAft>
                <a:spcPts val="600"/>
              </a:spcAft>
            </a:pPr>
            <a:r>
              <a:rPr lang="en-US" sz="1900" dirty="0">
                <a:solidFill>
                  <a:srgbClr val="002E6C"/>
                </a:solidFill>
              </a:rPr>
              <a:t>Visioning Sessions, South Sound BBQ, Cops, Cars, n Kids, Children's Day, Winter Fest, Depot Holiday Night Market</a:t>
            </a:r>
          </a:p>
          <a:p>
            <a:pPr>
              <a:lnSpc>
                <a:spcPct val="100000"/>
              </a:lnSpc>
              <a:spcAft>
                <a:spcPts val="600"/>
              </a:spcAft>
            </a:pPr>
            <a:r>
              <a:rPr lang="en-US" sz="2400" b="1" dirty="0">
                <a:solidFill>
                  <a:srgbClr val="002E6C"/>
                </a:solidFill>
              </a:rPr>
              <a:t>Survey Distribution</a:t>
            </a:r>
          </a:p>
          <a:p>
            <a:pPr lvl="1">
              <a:lnSpc>
                <a:spcPct val="100000"/>
              </a:lnSpc>
              <a:spcAft>
                <a:spcPts val="600"/>
              </a:spcAft>
            </a:pPr>
            <a:r>
              <a:rPr lang="en-US" sz="1900" dirty="0">
                <a:solidFill>
                  <a:srgbClr val="002E6C"/>
                </a:solidFill>
              </a:rPr>
              <a:t>City Website, Social Media, News Articles, Lacey Life, CP Video, Utility Insert, HOA Distribution, NTSD, Youth Council, Commission on Equity, Veterans Services, St. Martin’s, Planning Counter, Multifamily Properties, Business Community, Library</a:t>
            </a:r>
            <a:endParaRPr lang="en-US" sz="1900" b="1" baseline="30000" dirty="0"/>
          </a:p>
          <a:p>
            <a:pPr lvl="2">
              <a:lnSpc>
                <a:spcPct val="100000"/>
              </a:lnSpc>
              <a:spcAft>
                <a:spcPts val="600"/>
              </a:spcAft>
            </a:pPr>
            <a:r>
              <a:rPr lang="en-US" sz="2100" b="1" dirty="0">
                <a:solidFill>
                  <a:srgbClr val="002E6C"/>
                </a:solidFill>
              </a:rPr>
              <a:t>Incentive: Five $100 gift cards to qualifying survey participants</a:t>
            </a:r>
          </a:p>
          <a:p>
            <a:pPr lvl="2">
              <a:lnSpc>
                <a:spcPct val="100000"/>
              </a:lnSpc>
              <a:spcAft>
                <a:spcPts val="600"/>
              </a:spcAft>
            </a:pPr>
            <a:r>
              <a:rPr lang="en-US" b="1" dirty="0">
                <a:solidFill>
                  <a:srgbClr val="002E6C"/>
                </a:solidFill>
              </a:rPr>
              <a:t>Total </a:t>
            </a:r>
            <a:r>
              <a:rPr lang="en-US" sz="2100" b="1" dirty="0">
                <a:solidFill>
                  <a:srgbClr val="002E6C"/>
                </a:solidFill>
              </a:rPr>
              <a:t>Outreach </a:t>
            </a:r>
            <a:r>
              <a:rPr lang="en-US" sz="2100" b="1" i="1" dirty="0">
                <a:solidFill>
                  <a:srgbClr val="002E6C"/>
                </a:solidFill>
              </a:rPr>
              <a:t>(to date): </a:t>
            </a:r>
            <a:r>
              <a:rPr lang="en-US" sz="2100" b="1" dirty="0">
                <a:solidFill>
                  <a:srgbClr val="002E6C"/>
                </a:solidFill>
              </a:rPr>
              <a:t>Approx. 45,000 Direct Community Contacts</a:t>
            </a:r>
          </a:p>
          <a:p>
            <a:pPr lvl="1">
              <a:lnSpc>
                <a:spcPct val="100000"/>
              </a:lnSpc>
              <a:spcAft>
                <a:spcPts val="600"/>
              </a:spcAft>
            </a:pPr>
            <a:endParaRPr lang="en-US" sz="1600" dirty="0">
              <a:solidFill>
                <a:srgbClr val="002E6C"/>
              </a:solidFill>
            </a:endParaRPr>
          </a:p>
        </p:txBody>
      </p:sp>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7011946"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Outreach Overview</a:t>
            </a:r>
            <a:endParaRPr lang="en-US" sz="4000" b="0" dirty="0">
              <a:solidFill>
                <a:srgbClr val="002E6C"/>
              </a:solidFill>
              <a:latin typeface="Candara" panose="020E0502030303020204" pitchFamily="34" charset="0"/>
            </a:endParaRPr>
          </a:p>
        </p:txBody>
      </p:sp>
    </p:spTree>
    <p:extLst>
      <p:ext uri="{BB962C8B-B14F-4D97-AF65-F5344CB8AC3E}">
        <p14:creationId xmlns:p14="http://schemas.microsoft.com/office/powerpoint/2010/main" val="2664232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9A83DDE3-BC58-4A03-893A-D7AF83FBA7AC}"/>
              </a:ext>
            </a:extLst>
          </p:cNvPr>
          <p:cNvSpPr>
            <a:spLocks noGrp="1"/>
          </p:cNvSpPr>
          <p:nvPr>
            <p:ph sz="half" idx="1"/>
          </p:nvPr>
        </p:nvSpPr>
        <p:spPr>
          <a:xfrm>
            <a:off x="702728" y="1451856"/>
            <a:ext cx="9203267" cy="4725107"/>
          </a:xfrm>
        </p:spPr>
        <p:txBody>
          <a:bodyPr>
            <a:normAutofit/>
          </a:bodyPr>
          <a:lstStyle/>
          <a:p>
            <a:pPr>
              <a:lnSpc>
                <a:spcPct val="100000"/>
              </a:lnSpc>
              <a:spcAft>
                <a:spcPts val="600"/>
              </a:spcAft>
            </a:pPr>
            <a:r>
              <a:rPr lang="en-US" sz="2200" b="1" dirty="0">
                <a:solidFill>
                  <a:srgbClr val="002E6C"/>
                </a:solidFill>
              </a:rPr>
              <a:t>South Sound BBQ, Cops Cars n Kids, Children's Day, Winter Fest, Depot Holiday Night Market, 2025 Cultural Celebration</a:t>
            </a:r>
          </a:p>
          <a:p>
            <a:pPr lvl="1">
              <a:lnSpc>
                <a:spcPct val="100000"/>
              </a:lnSpc>
              <a:spcAft>
                <a:spcPts val="600"/>
              </a:spcAft>
            </a:pPr>
            <a:r>
              <a:rPr lang="en-US" sz="2000" dirty="0">
                <a:solidFill>
                  <a:srgbClr val="002E6C"/>
                </a:solidFill>
              </a:rPr>
              <a:t>282 written comments – “</a:t>
            </a:r>
            <a:r>
              <a:rPr lang="en-US" sz="2000" i="1" dirty="0">
                <a:solidFill>
                  <a:srgbClr val="002E6C"/>
                </a:solidFill>
              </a:rPr>
              <a:t>what do you care about?”</a:t>
            </a:r>
            <a:endParaRPr lang="en-US" sz="2000" dirty="0">
              <a:solidFill>
                <a:srgbClr val="002E6C"/>
              </a:solidFill>
            </a:endParaRPr>
          </a:p>
          <a:p>
            <a:pPr>
              <a:lnSpc>
                <a:spcPct val="100000"/>
              </a:lnSpc>
              <a:spcAft>
                <a:spcPts val="600"/>
              </a:spcAft>
            </a:pPr>
            <a:r>
              <a:rPr lang="en-US" sz="2200" b="1" dirty="0">
                <a:solidFill>
                  <a:srgbClr val="002E6C"/>
                </a:solidFill>
              </a:rPr>
              <a:t>Common Themes</a:t>
            </a:r>
          </a:p>
          <a:p>
            <a:pPr lvl="1">
              <a:lnSpc>
                <a:spcPct val="100000"/>
              </a:lnSpc>
              <a:spcAft>
                <a:spcPts val="600"/>
              </a:spcAft>
            </a:pPr>
            <a:r>
              <a:rPr lang="en-US" sz="2000" dirty="0">
                <a:solidFill>
                  <a:srgbClr val="002E6C"/>
                </a:solidFill>
              </a:rPr>
              <a:t>Increased connectivity (</a:t>
            </a:r>
            <a:r>
              <a:rPr lang="en-US" sz="2000" i="1" dirty="0">
                <a:solidFill>
                  <a:srgbClr val="002E6C"/>
                </a:solidFill>
              </a:rPr>
              <a:t>sidewalks, crosswalks, bike lanes, accessibility</a:t>
            </a:r>
            <a:r>
              <a:rPr lang="en-US" sz="2000" dirty="0">
                <a:solidFill>
                  <a:srgbClr val="002E6C"/>
                </a:solidFill>
              </a:rPr>
              <a:t>)</a:t>
            </a:r>
          </a:p>
          <a:p>
            <a:pPr lvl="1">
              <a:lnSpc>
                <a:spcPct val="100000"/>
              </a:lnSpc>
              <a:spcAft>
                <a:spcPts val="600"/>
              </a:spcAft>
            </a:pPr>
            <a:r>
              <a:rPr lang="en-US" sz="2000" dirty="0">
                <a:solidFill>
                  <a:srgbClr val="002E6C"/>
                </a:solidFill>
              </a:rPr>
              <a:t>Year round recreation (covered/indoor, turf/lights, pool/splash park)</a:t>
            </a:r>
          </a:p>
          <a:p>
            <a:pPr lvl="1">
              <a:lnSpc>
                <a:spcPct val="100000"/>
              </a:lnSpc>
              <a:spcAft>
                <a:spcPts val="600"/>
              </a:spcAft>
            </a:pPr>
            <a:r>
              <a:rPr lang="en-US" sz="2000" dirty="0">
                <a:solidFill>
                  <a:srgbClr val="002E6C"/>
                </a:solidFill>
              </a:rPr>
              <a:t>Affordable home ownership, housing options, higher densities</a:t>
            </a:r>
          </a:p>
          <a:p>
            <a:pPr lvl="1">
              <a:lnSpc>
                <a:spcPct val="100000"/>
              </a:lnSpc>
              <a:spcAft>
                <a:spcPts val="600"/>
              </a:spcAft>
            </a:pPr>
            <a:r>
              <a:rPr lang="en-US" sz="2000" dirty="0">
                <a:solidFill>
                  <a:srgbClr val="002E6C"/>
                </a:solidFill>
              </a:rPr>
              <a:t>Trees, natural settings, community gardens, environmental protections</a:t>
            </a:r>
          </a:p>
        </p:txBody>
      </p:sp>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7011946"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In-Person Engagement</a:t>
            </a:r>
          </a:p>
        </p:txBody>
      </p:sp>
    </p:spTree>
    <p:extLst>
      <p:ext uri="{BB962C8B-B14F-4D97-AF65-F5344CB8AC3E}">
        <p14:creationId xmlns:p14="http://schemas.microsoft.com/office/powerpoint/2010/main" val="3542539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9A83DDE3-BC58-4A03-893A-D7AF83FBA7AC}"/>
              </a:ext>
            </a:extLst>
          </p:cNvPr>
          <p:cNvSpPr>
            <a:spLocks noGrp="1"/>
          </p:cNvSpPr>
          <p:nvPr>
            <p:ph sz="half" idx="1"/>
          </p:nvPr>
        </p:nvSpPr>
        <p:spPr>
          <a:xfrm>
            <a:off x="702728" y="1451856"/>
            <a:ext cx="9203267" cy="4725107"/>
          </a:xfrm>
        </p:spPr>
        <p:txBody>
          <a:bodyPr>
            <a:normAutofit/>
          </a:bodyPr>
          <a:lstStyle/>
          <a:p>
            <a:pPr>
              <a:lnSpc>
                <a:spcPct val="100000"/>
              </a:lnSpc>
              <a:spcAft>
                <a:spcPts val="600"/>
              </a:spcAft>
            </a:pPr>
            <a:r>
              <a:rPr lang="en-US" sz="2200" b="1" dirty="0">
                <a:solidFill>
                  <a:srgbClr val="002E6C"/>
                </a:solidFill>
              </a:rPr>
              <a:t>Social Media Reach </a:t>
            </a:r>
            <a:r>
              <a:rPr lang="en-US" sz="1600" i="1" dirty="0">
                <a:solidFill>
                  <a:srgbClr val="002E6C"/>
                </a:solidFill>
              </a:rPr>
              <a:t>(as of 1/14/2025)</a:t>
            </a:r>
          </a:p>
          <a:p>
            <a:pPr lvl="1">
              <a:lnSpc>
                <a:spcPct val="100000"/>
              </a:lnSpc>
              <a:spcAft>
                <a:spcPts val="600"/>
              </a:spcAft>
            </a:pPr>
            <a:r>
              <a:rPr lang="en-US" sz="1800" dirty="0">
                <a:solidFill>
                  <a:srgbClr val="002E6C"/>
                </a:solidFill>
              </a:rPr>
              <a:t>Total posts: 23</a:t>
            </a:r>
          </a:p>
          <a:p>
            <a:pPr lvl="1">
              <a:lnSpc>
                <a:spcPct val="100000"/>
              </a:lnSpc>
              <a:spcAft>
                <a:spcPts val="600"/>
              </a:spcAft>
            </a:pPr>
            <a:r>
              <a:rPr lang="en-US" sz="1800" dirty="0">
                <a:solidFill>
                  <a:srgbClr val="002E6C"/>
                </a:solidFill>
              </a:rPr>
              <a:t>Views/Reach: 10,193</a:t>
            </a:r>
          </a:p>
          <a:p>
            <a:pPr lvl="1">
              <a:lnSpc>
                <a:spcPct val="100000"/>
              </a:lnSpc>
              <a:spcAft>
                <a:spcPts val="600"/>
              </a:spcAft>
            </a:pPr>
            <a:r>
              <a:rPr lang="en-US" sz="1800" dirty="0">
                <a:solidFill>
                  <a:srgbClr val="002E6C"/>
                </a:solidFill>
              </a:rPr>
              <a:t>Interactions (clicked link, shared, comments, likes, etc.): 622</a:t>
            </a:r>
          </a:p>
          <a:p>
            <a:pPr>
              <a:lnSpc>
                <a:spcPct val="100000"/>
              </a:lnSpc>
              <a:spcAft>
                <a:spcPts val="600"/>
              </a:spcAft>
            </a:pPr>
            <a:r>
              <a:rPr lang="en-US" sz="2200" b="1" dirty="0">
                <a:solidFill>
                  <a:srgbClr val="002E6C"/>
                </a:solidFill>
              </a:rPr>
              <a:t>Online Survey </a:t>
            </a:r>
            <a:r>
              <a:rPr lang="en-US" sz="1600" i="1" dirty="0">
                <a:solidFill>
                  <a:srgbClr val="002E6C"/>
                </a:solidFill>
              </a:rPr>
              <a:t>(concluded 01/05/2025)</a:t>
            </a:r>
          </a:p>
          <a:p>
            <a:pPr lvl="1">
              <a:lnSpc>
                <a:spcPct val="100000"/>
              </a:lnSpc>
              <a:spcAft>
                <a:spcPts val="600"/>
              </a:spcAft>
            </a:pPr>
            <a:r>
              <a:rPr lang="en-US" sz="1800" dirty="0">
                <a:solidFill>
                  <a:srgbClr val="002E6C"/>
                </a:solidFill>
              </a:rPr>
              <a:t>397 survey participants</a:t>
            </a:r>
          </a:p>
          <a:p>
            <a:pPr lvl="1">
              <a:lnSpc>
                <a:spcPct val="100000"/>
              </a:lnSpc>
              <a:spcAft>
                <a:spcPts val="600"/>
              </a:spcAft>
            </a:pPr>
            <a:r>
              <a:rPr lang="en-US" sz="1800" dirty="0">
                <a:solidFill>
                  <a:srgbClr val="002E6C"/>
                </a:solidFill>
              </a:rPr>
              <a:t>Languages: English, Spanish, Vietnamese</a:t>
            </a:r>
          </a:p>
          <a:p>
            <a:pPr lvl="1">
              <a:lnSpc>
                <a:spcPct val="100000"/>
              </a:lnSpc>
              <a:spcAft>
                <a:spcPts val="600"/>
              </a:spcAft>
            </a:pPr>
            <a:endParaRPr lang="en-US" sz="1800" dirty="0">
              <a:solidFill>
                <a:srgbClr val="002E6C"/>
              </a:solidFill>
            </a:endParaRPr>
          </a:p>
        </p:txBody>
      </p:sp>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954193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Online Engagement</a:t>
            </a:r>
          </a:p>
        </p:txBody>
      </p:sp>
      <p:grpSp>
        <p:nvGrpSpPr>
          <p:cNvPr id="7" name="Group 6">
            <a:extLst>
              <a:ext uri="{FF2B5EF4-FFF2-40B4-BE49-F238E27FC236}">
                <a16:creationId xmlns:a16="http://schemas.microsoft.com/office/drawing/2014/main" id="{3BCB78FF-9B0D-415A-AAB2-61E6B7BA8AE7}"/>
              </a:ext>
            </a:extLst>
          </p:cNvPr>
          <p:cNvGrpSpPr/>
          <p:nvPr/>
        </p:nvGrpSpPr>
        <p:grpSpPr>
          <a:xfrm>
            <a:off x="476250" y="4540064"/>
            <a:ext cx="10339700" cy="2002903"/>
            <a:chOff x="476250" y="4486274"/>
            <a:chExt cx="10339700" cy="2002903"/>
          </a:xfrm>
        </p:grpSpPr>
        <p:grpSp>
          <p:nvGrpSpPr>
            <p:cNvPr id="6" name="Group 5">
              <a:extLst>
                <a:ext uri="{FF2B5EF4-FFF2-40B4-BE49-F238E27FC236}">
                  <a16:creationId xmlns:a16="http://schemas.microsoft.com/office/drawing/2014/main" id="{921A6E47-9C95-40A8-90F4-B878A7558314}"/>
                </a:ext>
              </a:extLst>
            </p:cNvPr>
            <p:cNvGrpSpPr/>
            <p:nvPr/>
          </p:nvGrpSpPr>
          <p:grpSpPr>
            <a:xfrm>
              <a:off x="476250" y="4486274"/>
              <a:ext cx="10258426" cy="2002903"/>
              <a:chOff x="476250" y="4486274"/>
              <a:chExt cx="10258426" cy="2002903"/>
            </a:xfrm>
          </p:grpSpPr>
          <p:pic>
            <p:nvPicPr>
              <p:cNvPr id="3" name="Picture 2">
                <a:extLst>
                  <a:ext uri="{FF2B5EF4-FFF2-40B4-BE49-F238E27FC236}">
                    <a16:creationId xmlns:a16="http://schemas.microsoft.com/office/drawing/2014/main" id="{7E68800F-0041-40C1-8BE5-AC255D129274}"/>
                  </a:ext>
                </a:extLst>
              </p:cNvPr>
              <p:cNvPicPr>
                <a:picLocks noChangeAspect="1"/>
              </p:cNvPicPr>
              <p:nvPr/>
            </p:nvPicPr>
            <p:blipFill rotWithShape="1">
              <a:blip r:embed="rId2"/>
              <a:srcRect l="829" t="11308" r="1133" b="4445"/>
              <a:stretch/>
            </p:blipFill>
            <p:spPr>
              <a:xfrm>
                <a:off x="476250" y="4486274"/>
                <a:ext cx="10258426" cy="2002903"/>
              </a:xfrm>
              <a:prstGeom prst="rect">
                <a:avLst/>
              </a:prstGeom>
            </p:spPr>
          </p:pic>
          <p:pic>
            <p:nvPicPr>
              <p:cNvPr id="5" name="Picture 4">
                <a:extLst>
                  <a:ext uri="{FF2B5EF4-FFF2-40B4-BE49-F238E27FC236}">
                    <a16:creationId xmlns:a16="http://schemas.microsoft.com/office/drawing/2014/main" id="{B6F113F6-8226-470A-847A-16CCDE5DA27A}"/>
                  </a:ext>
                </a:extLst>
              </p:cNvPr>
              <p:cNvPicPr>
                <a:picLocks noChangeAspect="1"/>
              </p:cNvPicPr>
              <p:nvPr/>
            </p:nvPicPr>
            <p:blipFill rotWithShape="1">
              <a:blip r:embed="rId3"/>
              <a:srcRect t="11781"/>
              <a:stretch/>
            </p:blipFill>
            <p:spPr>
              <a:xfrm>
                <a:off x="1457324" y="4637314"/>
                <a:ext cx="4601217" cy="310948"/>
              </a:xfrm>
              <a:prstGeom prst="rect">
                <a:avLst/>
              </a:prstGeom>
            </p:spPr>
          </p:pic>
        </p:grpSp>
        <p:sp>
          <p:nvSpPr>
            <p:cNvPr id="9" name="TextBox 8">
              <a:extLst>
                <a:ext uri="{FF2B5EF4-FFF2-40B4-BE49-F238E27FC236}">
                  <a16:creationId xmlns:a16="http://schemas.microsoft.com/office/drawing/2014/main" id="{81D4F356-4AE9-4F11-BAD8-1739EE9E6463}"/>
                </a:ext>
              </a:extLst>
            </p:cNvPr>
            <p:cNvSpPr txBox="1"/>
            <p:nvPr/>
          </p:nvSpPr>
          <p:spPr>
            <a:xfrm>
              <a:off x="8788407" y="4531139"/>
              <a:ext cx="2027543" cy="646331"/>
            </a:xfrm>
            <a:prstGeom prst="rect">
              <a:avLst/>
            </a:prstGeom>
            <a:noFill/>
          </p:spPr>
          <p:txBody>
            <a:bodyPr wrap="square" rtlCol="0">
              <a:spAutoFit/>
            </a:bodyPr>
            <a:lstStyle/>
            <a:p>
              <a:pPr algn="ctr"/>
              <a:r>
                <a:rPr lang="en-US" sz="1200" b="1" i="1" dirty="0">
                  <a:solidFill>
                    <a:srgbClr val="002E6C"/>
                  </a:solidFill>
                </a:rPr>
                <a:t>November Snapshot of Survey Activity</a:t>
              </a:r>
            </a:p>
            <a:p>
              <a:pPr algn="ctr"/>
              <a:endParaRPr lang="en-US" sz="1200" b="1" i="1" dirty="0">
                <a:solidFill>
                  <a:srgbClr val="002E6C"/>
                </a:solidFill>
              </a:endParaRPr>
            </a:p>
          </p:txBody>
        </p:sp>
      </p:grpSp>
    </p:spTree>
    <p:extLst>
      <p:ext uri="{BB962C8B-B14F-4D97-AF65-F5344CB8AC3E}">
        <p14:creationId xmlns:p14="http://schemas.microsoft.com/office/powerpoint/2010/main" val="1109439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9A83DDE3-BC58-4A03-893A-D7AF83FBA7AC}"/>
              </a:ext>
            </a:extLst>
          </p:cNvPr>
          <p:cNvSpPr>
            <a:spLocks noGrp="1"/>
          </p:cNvSpPr>
          <p:nvPr>
            <p:ph sz="half" idx="1"/>
          </p:nvPr>
        </p:nvSpPr>
        <p:spPr>
          <a:xfrm>
            <a:off x="702728" y="1451856"/>
            <a:ext cx="9203267" cy="5037321"/>
          </a:xfrm>
        </p:spPr>
        <p:txBody>
          <a:bodyPr vert="horz" lIns="91440" tIns="45720" rIns="91440" bIns="45720" rtlCol="0" anchor="t">
            <a:normAutofit fontScale="92500" lnSpcReduction="20000"/>
          </a:bodyPr>
          <a:lstStyle/>
          <a:p>
            <a:pPr>
              <a:lnSpc>
                <a:spcPct val="100000"/>
              </a:lnSpc>
              <a:spcAft>
                <a:spcPts val="600"/>
              </a:spcAft>
            </a:pPr>
            <a:r>
              <a:rPr lang="en-US" b="1" dirty="0">
                <a:solidFill>
                  <a:srgbClr val="002E6C"/>
                </a:solidFill>
              </a:rPr>
              <a:t>Email Distribution Lists</a:t>
            </a:r>
          </a:p>
          <a:p>
            <a:pPr lvl="1">
              <a:lnSpc>
                <a:spcPct val="100000"/>
              </a:lnSpc>
              <a:spcAft>
                <a:spcPts val="600"/>
              </a:spcAft>
            </a:pPr>
            <a:r>
              <a:rPr lang="en-US" sz="1900" dirty="0">
                <a:solidFill>
                  <a:srgbClr val="002E6C"/>
                </a:solidFill>
              </a:rPr>
              <a:t>1,831 individual emails (Comp Plan, HOA, Lacey Life + Weekly Press Releases)</a:t>
            </a:r>
          </a:p>
          <a:p>
            <a:pPr>
              <a:lnSpc>
                <a:spcPct val="100000"/>
              </a:lnSpc>
              <a:spcAft>
                <a:spcPts val="600"/>
              </a:spcAft>
            </a:pPr>
            <a:r>
              <a:rPr lang="en-US" b="1" dirty="0">
                <a:solidFill>
                  <a:srgbClr val="002E6C"/>
                </a:solidFill>
              </a:rPr>
              <a:t>Utility Mailing</a:t>
            </a:r>
          </a:p>
          <a:p>
            <a:pPr lvl="1">
              <a:lnSpc>
                <a:spcPct val="100000"/>
              </a:lnSpc>
              <a:spcAft>
                <a:spcPts val="600"/>
              </a:spcAft>
            </a:pPr>
            <a:r>
              <a:rPr lang="en-US" sz="1900" dirty="0">
                <a:solidFill>
                  <a:srgbClr val="002E6C"/>
                </a:solidFill>
              </a:rPr>
              <a:t>24,757 inserts to Lacey Residents</a:t>
            </a:r>
          </a:p>
          <a:p>
            <a:pPr>
              <a:lnSpc>
                <a:spcPct val="100000"/>
              </a:lnSpc>
              <a:spcAft>
                <a:spcPts val="600"/>
              </a:spcAft>
            </a:pPr>
            <a:r>
              <a:rPr lang="en-US" b="1" dirty="0">
                <a:solidFill>
                  <a:srgbClr val="002E6C"/>
                </a:solidFill>
              </a:rPr>
              <a:t>Business Outreach</a:t>
            </a:r>
          </a:p>
          <a:p>
            <a:pPr lvl="1">
              <a:lnSpc>
                <a:spcPct val="100000"/>
              </a:lnSpc>
              <a:spcAft>
                <a:spcPts val="600"/>
              </a:spcAft>
            </a:pPr>
            <a:r>
              <a:rPr lang="en-US" sz="1900" dirty="0">
                <a:solidFill>
                  <a:srgbClr val="002E6C"/>
                </a:solidFill>
              </a:rPr>
              <a:t>32 interviews (Economic Development Coordinator)</a:t>
            </a:r>
          </a:p>
          <a:p>
            <a:pPr lvl="1">
              <a:lnSpc>
                <a:spcPct val="100000"/>
              </a:lnSpc>
              <a:spcAft>
                <a:spcPts val="600"/>
              </a:spcAft>
            </a:pPr>
            <a:r>
              <a:rPr lang="en-US" sz="1900" dirty="0">
                <a:solidFill>
                  <a:srgbClr val="002E6C"/>
                </a:solidFill>
              </a:rPr>
              <a:t>1,964 Newsletter Contacts</a:t>
            </a:r>
          </a:p>
          <a:p>
            <a:pPr>
              <a:lnSpc>
                <a:spcPct val="100000"/>
              </a:lnSpc>
              <a:spcAft>
                <a:spcPts val="600"/>
              </a:spcAft>
            </a:pPr>
            <a:r>
              <a:rPr lang="en-US" b="1" dirty="0">
                <a:solidFill>
                  <a:srgbClr val="002E6C"/>
                </a:solidFill>
                <a:latin typeface="Arial"/>
                <a:cs typeface="Arial"/>
              </a:rPr>
              <a:t>Racially Disparate Impacts Analysis</a:t>
            </a:r>
          </a:p>
          <a:p>
            <a:pPr lvl="1">
              <a:lnSpc>
                <a:spcPct val="100000"/>
              </a:lnSpc>
              <a:spcAft>
                <a:spcPts val="600"/>
              </a:spcAft>
            </a:pPr>
            <a:r>
              <a:rPr lang="en-US" sz="1900" dirty="0">
                <a:solidFill>
                  <a:srgbClr val="002E6C"/>
                </a:solidFill>
              </a:rPr>
              <a:t>Uncommon Bridges – Community Interviews (Affinity Groups—ADU, low income, manufactured home, military) </a:t>
            </a:r>
          </a:p>
          <a:p>
            <a:pPr lvl="1">
              <a:lnSpc>
                <a:spcPct val="100000"/>
              </a:lnSpc>
              <a:spcAft>
                <a:spcPts val="600"/>
              </a:spcAft>
            </a:pPr>
            <a:r>
              <a:rPr lang="en-US" sz="1900" dirty="0">
                <a:solidFill>
                  <a:srgbClr val="002E6C"/>
                </a:solidFill>
              </a:rPr>
              <a:t>Video Survey in English and Spanish. $25 per participant.</a:t>
            </a:r>
          </a:p>
          <a:p>
            <a:pPr>
              <a:lnSpc>
                <a:spcPct val="100000"/>
              </a:lnSpc>
              <a:spcAft>
                <a:spcPts val="600"/>
              </a:spcAft>
            </a:pPr>
            <a:r>
              <a:rPr lang="en-US" b="1" dirty="0">
                <a:solidFill>
                  <a:srgbClr val="002E6C"/>
                </a:solidFill>
              </a:rPr>
              <a:t>Listening Sessions </a:t>
            </a:r>
          </a:p>
          <a:p>
            <a:pPr lvl="1">
              <a:lnSpc>
                <a:spcPct val="100000"/>
              </a:lnSpc>
              <a:spcAft>
                <a:spcPts val="600"/>
              </a:spcAft>
            </a:pPr>
            <a:r>
              <a:rPr lang="en-US" sz="1900" dirty="0">
                <a:solidFill>
                  <a:srgbClr val="002E6C"/>
                </a:solidFill>
              </a:rPr>
              <a:t>Climate Change and Resiliency (Climate and Other Non-Profits, Real Estate)</a:t>
            </a:r>
          </a:p>
        </p:txBody>
      </p:sp>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7011946"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Additional Outreach Numbers</a:t>
            </a:r>
            <a:endParaRPr lang="en-US" sz="4000" b="0" dirty="0">
              <a:solidFill>
                <a:srgbClr val="002E6C"/>
              </a:solidFill>
              <a:latin typeface="Candara" panose="020E0502030303020204" pitchFamily="34" charset="0"/>
            </a:endParaRPr>
          </a:p>
        </p:txBody>
      </p:sp>
    </p:spTree>
    <p:extLst>
      <p:ext uri="{BB962C8B-B14F-4D97-AF65-F5344CB8AC3E}">
        <p14:creationId xmlns:p14="http://schemas.microsoft.com/office/powerpoint/2010/main" val="2421580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9A83DDE3-BC58-4A03-893A-D7AF83FBA7AC}"/>
              </a:ext>
            </a:extLst>
          </p:cNvPr>
          <p:cNvSpPr>
            <a:spLocks noGrp="1"/>
          </p:cNvSpPr>
          <p:nvPr>
            <p:ph sz="half" idx="1"/>
          </p:nvPr>
        </p:nvSpPr>
        <p:spPr>
          <a:xfrm>
            <a:off x="702729" y="1451856"/>
            <a:ext cx="5707036" cy="4725107"/>
          </a:xfrm>
        </p:spPr>
        <p:txBody>
          <a:bodyPr>
            <a:normAutofit lnSpcReduction="10000"/>
          </a:bodyPr>
          <a:lstStyle/>
          <a:p>
            <a:pPr>
              <a:lnSpc>
                <a:spcPct val="100000"/>
              </a:lnSpc>
              <a:spcAft>
                <a:spcPts val="600"/>
              </a:spcAft>
            </a:pPr>
            <a:r>
              <a:rPr lang="en-US" sz="2000" dirty="0">
                <a:solidFill>
                  <a:srgbClr val="002E6C"/>
                </a:solidFill>
              </a:rPr>
              <a:t>88.1% live in Lacey</a:t>
            </a:r>
          </a:p>
          <a:p>
            <a:pPr>
              <a:lnSpc>
                <a:spcPct val="100000"/>
              </a:lnSpc>
              <a:spcAft>
                <a:spcPts val="600"/>
              </a:spcAft>
            </a:pPr>
            <a:r>
              <a:rPr lang="en-US" sz="2000" dirty="0">
                <a:solidFill>
                  <a:srgbClr val="002E6C"/>
                </a:solidFill>
              </a:rPr>
              <a:t>29.8% work in Lacey </a:t>
            </a:r>
          </a:p>
          <a:p>
            <a:pPr lvl="1">
              <a:lnSpc>
                <a:spcPct val="100000"/>
              </a:lnSpc>
              <a:spcAft>
                <a:spcPts val="600"/>
              </a:spcAft>
            </a:pPr>
            <a:r>
              <a:rPr lang="en-US" sz="1500" dirty="0">
                <a:solidFill>
                  <a:srgbClr val="002E6C"/>
                </a:solidFill>
              </a:rPr>
              <a:t>78.6% report travel to work time ≥ 15 minutes </a:t>
            </a:r>
            <a:r>
              <a:rPr lang="en-US" sz="1400" i="1" dirty="0">
                <a:solidFill>
                  <a:schemeClr val="bg1">
                    <a:lumMod val="65000"/>
                  </a:schemeClr>
                </a:solidFill>
              </a:rPr>
              <a:t>(‘24 ACS)</a:t>
            </a:r>
          </a:p>
          <a:p>
            <a:pPr>
              <a:lnSpc>
                <a:spcPct val="100000"/>
              </a:lnSpc>
              <a:spcAft>
                <a:spcPts val="600"/>
              </a:spcAft>
            </a:pPr>
            <a:r>
              <a:rPr lang="en-US" sz="2000" dirty="0">
                <a:solidFill>
                  <a:srgbClr val="002E6C"/>
                </a:solidFill>
              </a:rPr>
              <a:t>77.0% identified as white or Caucasian</a:t>
            </a:r>
          </a:p>
          <a:p>
            <a:pPr lvl="1">
              <a:lnSpc>
                <a:spcPct val="100000"/>
              </a:lnSpc>
              <a:spcAft>
                <a:spcPts val="600"/>
              </a:spcAft>
            </a:pPr>
            <a:r>
              <a:rPr lang="en-US" sz="1500" dirty="0">
                <a:solidFill>
                  <a:srgbClr val="002E6C"/>
                </a:solidFill>
              </a:rPr>
              <a:t>7.2% Hispanic or Latinx, 6.8% Asian, 5.0% Black or African American</a:t>
            </a:r>
          </a:p>
          <a:p>
            <a:pPr>
              <a:lnSpc>
                <a:spcPct val="100000"/>
              </a:lnSpc>
              <a:spcAft>
                <a:spcPts val="600"/>
              </a:spcAft>
            </a:pPr>
            <a:r>
              <a:rPr lang="en-US" sz="2000" dirty="0">
                <a:solidFill>
                  <a:srgbClr val="002E6C"/>
                </a:solidFill>
              </a:rPr>
              <a:t>52.6% identified as female</a:t>
            </a:r>
          </a:p>
          <a:p>
            <a:pPr>
              <a:lnSpc>
                <a:spcPct val="100000"/>
              </a:lnSpc>
              <a:spcAft>
                <a:spcPts val="600"/>
              </a:spcAft>
            </a:pPr>
            <a:r>
              <a:rPr lang="en-US" sz="2000" dirty="0">
                <a:solidFill>
                  <a:srgbClr val="002E6C"/>
                </a:solidFill>
              </a:rPr>
              <a:t>Median age: 35 to 49</a:t>
            </a:r>
          </a:p>
          <a:p>
            <a:pPr>
              <a:lnSpc>
                <a:spcPct val="100000"/>
              </a:lnSpc>
              <a:spcAft>
                <a:spcPts val="600"/>
              </a:spcAft>
            </a:pPr>
            <a:r>
              <a:rPr lang="en-US" sz="2000" dirty="0">
                <a:solidFill>
                  <a:srgbClr val="002E6C"/>
                </a:solidFill>
              </a:rPr>
              <a:t>Median household income: $100-149K</a:t>
            </a:r>
          </a:p>
          <a:p>
            <a:pPr>
              <a:lnSpc>
                <a:spcPct val="100000"/>
              </a:lnSpc>
              <a:spcAft>
                <a:spcPts val="600"/>
              </a:spcAft>
            </a:pPr>
            <a:r>
              <a:rPr lang="en-US" sz="2000" dirty="0">
                <a:solidFill>
                  <a:srgbClr val="002E6C"/>
                </a:solidFill>
              </a:rPr>
              <a:t>63.9% have lived in Lacey for 5+ years</a:t>
            </a:r>
          </a:p>
          <a:p>
            <a:pPr marL="0" indent="0" algn="r">
              <a:lnSpc>
                <a:spcPct val="100000"/>
              </a:lnSpc>
              <a:spcAft>
                <a:spcPts val="600"/>
              </a:spcAft>
              <a:buNone/>
            </a:pPr>
            <a:r>
              <a:rPr lang="en-US" sz="900" i="1" dirty="0">
                <a:solidFill>
                  <a:srgbClr val="002E6C"/>
                </a:solidFill>
              </a:rPr>
              <a:t>Results within a few percentage points of Lacey Community (Lacey + UGA)</a:t>
            </a:r>
          </a:p>
          <a:p>
            <a:pPr>
              <a:lnSpc>
                <a:spcPct val="100000"/>
              </a:lnSpc>
              <a:spcAft>
                <a:spcPts val="600"/>
              </a:spcAft>
            </a:pPr>
            <a:endParaRPr lang="en-US" sz="2000" dirty="0">
              <a:solidFill>
                <a:srgbClr val="002E6C"/>
              </a:solidFill>
            </a:endParaRPr>
          </a:p>
          <a:p>
            <a:pPr>
              <a:lnSpc>
                <a:spcPct val="100000"/>
              </a:lnSpc>
              <a:spcAft>
                <a:spcPts val="600"/>
              </a:spcAft>
            </a:pPr>
            <a:endParaRPr lang="en-US" sz="2000" dirty="0">
              <a:solidFill>
                <a:srgbClr val="002E6C"/>
              </a:solidFill>
            </a:endParaRPr>
          </a:p>
          <a:p>
            <a:pPr lvl="1">
              <a:lnSpc>
                <a:spcPct val="100000"/>
              </a:lnSpc>
              <a:spcAft>
                <a:spcPts val="600"/>
              </a:spcAft>
            </a:pPr>
            <a:endParaRPr lang="en-US" sz="1600" dirty="0">
              <a:solidFill>
                <a:srgbClr val="002E6C"/>
              </a:solidFill>
            </a:endParaRPr>
          </a:p>
        </p:txBody>
      </p:sp>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954193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Who we heard from</a:t>
            </a:r>
          </a:p>
        </p:txBody>
      </p:sp>
      <p:grpSp>
        <p:nvGrpSpPr>
          <p:cNvPr id="5" name="Group 4">
            <a:extLst>
              <a:ext uri="{FF2B5EF4-FFF2-40B4-BE49-F238E27FC236}">
                <a16:creationId xmlns:a16="http://schemas.microsoft.com/office/drawing/2014/main" id="{F5CF5416-6391-4963-BD04-A1566C3CB4D6}"/>
              </a:ext>
            </a:extLst>
          </p:cNvPr>
          <p:cNvGrpSpPr/>
          <p:nvPr/>
        </p:nvGrpSpPr>
        <p:grpSpPr>
          <a:xfrm>
            <a:off x="7020365" y="398425"/>
            <a:ext cx="3767662" cy="5778538"/>
            <a:chOff x="6299200" y="79626"/>
            <a:chExt cx="3767662" cy="5778538"/>
          </a:xfrm>
        </p:grpSpPr>
        <p:pic>
          <p:nvPicPr>
            <p:cNvPr id="3" name="Picture 2">
              <a:extLst>
                <a:ext uri="{FF2B5EF4-FFF2-40B4-BE49-F238E27FC236}">
                  <a16:creationId xmlns:a16="http://schemas.microsoft.com/office/drawing/2014/main" id="{E43D0DFA-3D57-4E3F-87F0-7FDD8CA63D51}"/>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6299200" y="79626"/>
              <a:ext cx="3767662" cy="5778538"/>
            </a:xfrm>
            <a:prstGeom prst="rect">
              <a:avLst/>
            </a:prstGeom>
          </p:spPr>
        </p:pic>
        <p:sp>
          <p:nvSpPr>
            <p:cNvPr id="4" name="TextBox 3">
              <a:extLst>
                <a:ext uri="{FF2B5EF4-FFF2-40B4-BE49-F238E27FC236}">
                  <a16:creationId xmlns:a16="http://schemas.microsoft.com/office/drawing/2014/main" id="{AE665384-0929-4108-AD7F-E05113504203}"/>
                </a:ext>
              </a:extLst>
            </p:cNvPr>
            <p:cNvSpPr txBox="1"/>
            <p:nvPr/>
          </p:nvSpPr>
          <p:spPr>
            <a:xfrm>
              <a:off x="6536267" y="457613"/>
              <a:ext cx="1524000" cy="646331"/>
            </a:xfrm>
            <a:prstGeom prst="rect">
              <a:avLst/>
            </a:prstGeom>
            <a:solidFill>
              <a:srgbClr val="FFFFFF">
                <a:alpha val="30196"/>
              </a:srgbClr>
            </a:solidFill>
          </p:spPr>
          <p:txBody>
            <a:bodyPr wrap="square" rtlCol="0">
              <a:spAutoFit/>
            </a:bodyPr>
            <a:lstStyle/>
            <a:p>
              <a:pPr algn="ctr"/>
              <a:r>
                <a:rPr lang="en-US" sz="1200" b="1" i="1" dirty="0">
                  <a:solidFill>
                    <a:srgbClr val="002E6C"/>
                  </a:solidFill>
                </a:rPr>
                <a:t>Heatmap of survey respondent home locations</a:t>
              </a:r>
            </a:p>
          </p:txBody>
        </p:sp>
      </p:grpSp>
    </p:spTree>
    <p:extLst>
      <p:ext uri="{BB962C8B-B14F-4D97-AF65-F5344CB8AC3E}">
        <p14:creationId xmlns:p14="http://schemas.microsoft.com/office/powerpoint/2010/main" val="1500343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12">
            <a:extLst>
              <a:ext uri="{FF2B5EF4-FFF2-40B4-BE49-F238E27FC236}">
                <a16:creationId xmlns:a16="http://schemas.microsoft.com/office/drawing/2014/main" id="{E61A1563-2D60-4CF4-8AD2-5A998CF748E0}"/>
              </a:ext>
            </a:extLst>
          </p:cNvPr>
          <p:cNvSpPr txBox="1">
            <a:spLocks/>
          </p:cNvSpPr>
          <p:nvPr/>
        </p:nvSpPr>
        <p:spPr>
          <a:xfrm>
            <a:off x="609599" y="368823"/>
            <a:ext cx="954193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solidFill>
                  <a:srgbClr val="002E6C"/>
                </a:solidFill>
                <a:latin typeface="Candara" panose="020E0502030303020204" pitchFamily="34" charset="0"/>
              </a:rPr>
              <a:t>Targeted Outreach: Renters</a:t>
            </a:r>
          </a:p>
        </p:txBody>
      </p:sp>
      <p:grpSp>
        <p:nvGrpSpPr>
          <p:cNvPr id="13" name="Group 12">
            <a:extLst>
              <a:ext uri="{FF2B5EF4-FFF2-40B4-BE49-F238E27FC236}">
                <a16:creationId xmlns:a16="http://schemas.microsoft.com/office/drawing/2014/main" id="{B6936E84-AF8A-422C-A95F-A2E11465241B}"/>
              </a:ext>
            </a:extLst>
          </p:cNvPr>
          <p:cNvGrpSpPr>
            <a:grpSpLocks noChangeAspect="1"/>
          </p:cNvGrpSpPr>
          <p:nvPr/>
        </p:nvGrpSpPr>
        <p:grpSpPr>
          <a:xfrm>
            <a:off x="6936402" y="1336147"/>
            <a:ext cx="4220681" cy="4429653"/>
            <a:chOff x="5731932" y="1193973"/>
            <a:chExt cx="4423834" cy="4642864"/>
          </a:xfrm>
        </p:grpSpPr>
        <p:grpSp>
          <p:nvGrpSpPr>
            <p:cNvPr id="12" name="Group 11">
              <a:extLst>
                <a:ext uri="{FF2B5EF4-FFF2-40B4-BE49-F238E27FC236}">
                  <a16:creationId xmlns:a16="http://schemas.microsoft.com/office/drawing/2014/main" id="{EA722B49-E7D9-480E-BBAA-886D149D700F}"/>
                </a:ext>
              </a:extLst>
            </p:cNvPr>
            <p:cNvGrpSpPr/>
            <p:nvPr/>
          </p:nvGrpSpPr>
          <p:grpSpPr>
            <a:xfrm>
              <a:off x="5731932" y="1193973"/>
              <a:ext cx="4423834" cy="4642864"/>
              <a:chOff x="5731932" y="1193973"/>
              <a:chExt cx="4423834" cy="4642864"/>
            </a:xfrm>
          </p:grpSpPr>
          <p:pic>
            <p:nvPicPr>
              <p:cNvPr id="10" name="Picture 9">
                <a:extLst>
                  <a:ext uri="{FF2B5EF4-FFF2-40B4-BE49-F238E27FC236}">
                    <a16:creationId xmlns:a16="http://schemas.microsoft.com/office/drawing/2014/main" id="{6F63353B-7E52-4D89-8AAF-ECAA5E14EA02}"/>
                  </a:ext>
                </a:extLst>
              </p:cNvPr>
              <p:cNvPicPr>
                <a:picLocks noChangeAspect="1"/>
              </p:cNvPicPr>
              <p:nvPr/>
            </p:nvPicPr>
            <p:blipFill rotWithShape="1">
              <a:blip r:embed="rId2"/>
              <a:srcRect l="13479" t="10347" r="13863"/>
              <a:stretch/>
            </p:blipFill>
            <p:spPr>
              <a:xfrm>
                <a:off x="5731932" y="1193973"/>
                <a:ext cx="4423834" cy="4642864"/>
              </a:xfrm>
              <a:prstGeom prst="rect">
                <a:avLst/>
              </a:prstGeom>
            </p:spPr>
          </p:pic>
          <p:sp>
            <p:nvSpPr>
              <p:cNvPr id="11" name="TextBox 10">
                <a:extLst>
                  <a:ext uri="{FF2B5EF4-FFF2-40B4-BE49-F238E27FC236}">
                    <a16:creationId xmlns:a16="http://schemas.microsoft.com/office/drawing/2014/main" id="{16101677-F0CE-48D1-8370-F4715BBB4DFD}"/>
                  </a:ext>
                </a:extLst>
              </p:cNvPr>
              <p:cNvSpPr txBox="1"/>
              <p:nvPr/>
            </p:nvSpPr>
            <p:spPr>
              <a:xfrm>
                <a:off x="6383866" y="4563533"/>
                <a:ext cx="753533" cy="322591"/>
              </a:xfrm>
              <a:prstGeom prst="rect">
                <a:avLst/>
              </a:prstGeom>
              <a:noFill/>
            </p:spPr>
            <p:txBody>
              <a:bodyPr wrap="square" rtlCol="0">
                <a:spAutoFit/>
              </a:bodyPr>
              <a:lstStyle/>
              <a:p>
                <a:pPr algn="l"/>
                <a:r>
                  <a:rPr lang="en-US" sz="1400" dirty="0">
                    <a:solidFill>
                      <a:schemeClr val="bg1"/>
                    </a:solidFill>
                  </a:rPr>
                  <a:t>81.2%</a:t>
                </a:r>
              </a:p>
            </p:txBody>
          </p:sp>
          <p:sp>
            <p:nvSpPr>
              <p:cNvPr id="14" name="TextBox 13">
                <a:extLst>
                  <a:ext uri="{FF2B5EF4-FFF2-40B4-BE49-F238E27FC236}">
                    <a16:creationId xmlns:a16="http://schemas.microsoft.com/office/drawing/2014/main" id="{2146179F-2DB8-4A82-B555-253978264607}"/>
                  </a:ext>
                </a:extLst>
              </p:cNvPr>
              <p:cNvSpPr txBox="1"/>
              <p:nvPr/>
            </p:nvSpPr>
            <p:spPr>
              <a:xfrm>
                <a:off x="8500532" y="2252133"/>
                <a:ext cx="753533" cy="322591"/>
              </a:xfrm>
              <a:prstGeom prst="rect">
                <a:avLst/>
              </a:prstGeom>
              <a:noFill/>
            </p:spPr>
            <p:txBody>
              <a:bodyPr wrap="square" rtlCol="0">
                <a:spAutoFit/>
              </a:bodyPr>
              <a:lstStyle/>
              <a:p>
                <a:pPr algn="l"/>
                <a:r>
                  <a:rPr lang="en-US" sz="1400" dirty="0">
                    <a:solidFill>
                      <a:schemeClr val="bg1"/>
                    </a:solidFill>
                  </a:rPr>
                  <a:t>18.8%</a:t>
                </a:r>
              </a:p>
            </p:txBody>
          </p:sp>
        </p:grpSp>
        <p:sp>
          <p:nvSpPr>
            <p:cNvPr id="16" name="TextBox 15">
              <a:extLst>
                <a:ext uri="{FF2B5EF4-FFF2-40B4-BE49-F238E27FC236}">
                  <a16:creationId xmlns:a16="http://schemas.microsoft.com/office/drawing/2014/main" id="{34A5FFE3-2EFC-426F-8AFF-7A20DE52D679}"/>
                </a:ext>
              </a:extLst>
            </p:cNvPr>
            <p:cNvSpPr txBox="1"/>
            <p:nvPr/>
          </p:nvSpPr>
          <p:spPr>
            <a:xfrm>
              <a:off x="6874933" y="3337604"/>
              <a:ext cx="2125134" cy="1015663"/>
            </a:xfrm>
            <a:prstGeom prst="rect">
              <a:avLst/>
            </a:prstGeom>
            <a:noFill/>
          </p:spPr>
          <p:txBody>
            <a:bodyPr wrap="square" rtlCol="0">
              <a:spAutoFit/>
            </a:bodyPr>
            <a:lstStyle/>
            <a:p>
              <a:pPr algn="ctr"/>
              <a:r>
                <a:rPr lang="en-US" sz="2000" b="1" dirty="0">
                  <a:solidFill>
                    <a:srgbClr val="002E6C"/>
                  </a:solidFill>
                </a:rPr>
                <a:t>2024 Survey</a:t>
              </a:r>
            </a:p>
            <a:p>
              <a:pPr algn="ctr"/>
              <a:r>
                <a:rPr lang="en-US" sz="2000" b="1" dirty="0">
                  <a:solidFill>
                    <a:srgbClr val="002E6C"/>
                  </a:solidFill>
                </a:rPr>
                <a:t>Results</a:t>
              </a:r>
            </a:p>
            <a:p>
              <a:pPr algn="ctr"/>
              <a:endParaRPr lang="en-US" sz="2000" b="1" dirty="0">
                <a:solidFill>
                  <a:srgbClr val="002E6C"/>
                </a:solidFill>
              </a:endParaRPr>
            </a:p>
          </p:txBody>
        </p:sp>
      </p:grpSp>
      <p:sp>
        <p:nvSpPr>
          <p:cNvPr id="18" name="Content Placeholder 14">
            <a:extLst>
              <a:ext uri="{FF2B5EF4-FFF2-40B4-BE49-F238E27FC236}">
                <a16:creationId xmlns:a16="http://schemas.microsoft.com/office/drawing/2014/main" id="{309ED55A-75F7-4EE4-B6D8-0EF7C070E8F0}"/>
              </a:ext>
            </a:extLst>
          </p:cNvPr>
          <p:cNvSpPr>
            <a:spLocks noGrp="1"/>
          </p:cNvSpPr>
          <p:nvPr>
            <p:ph sz="half" idx="1"/>
          </p:nvPr>
        </p:nvSpPr>
        <p:spPr>
          <a:xfrm>
            <a:off x="702729" y="1451856"/>
            <a:ext cx="5604938" cy="4725107"/>
          </a:xfrm>
        </p:spPr>
        <p:txBody>
          <a:bodyPr>
            <a:normAutofit/>
          </a:bodyPr>
          <a:lstStyle/>
          <a:p>
            <a:pPr>
              <a:lnSpc>
                <a:spcPct val="100000"/>
              </a:lnSpc>
              <a:spcAft>
                <a:spcPts val="600"/>
              </a:spcAft>
            </a:pPr>
            <a:r>
              <a:rPr lang="en-US" sz="2000" dirty="0">
                <a:solidFill>
                  <a:srgbClr val="002E6C"/>
                </a:solidFill>
              </a:rPr>
              <a:t>Renter Occupied Housing within City          and UGA: 34.3% </a:t>
            </a:r>
          </a:p>
          <a:p>
            <a:pPr lvl="1">
              <a:lnSpc>
                <a:spcPct val="100000"/>
              </a:lnSpc>
              <a:spcAft>
                <a:spcPts val="600"/>
              </a:spcAft>
            </a:pPr>
            <a:r>
              <a:rPr lang="en-US" sz="1400" i="1" dirty="0">
                <a:solidFill>
                  <a:schemeClr val="bg1">
                    <a:lumMod val="65000"/>
                  </a:schemeClr>
                </a:solidFill>
              </a:rPr>
              <a:t>2024 ESRI - 38.6% within City*</a:t>
            </a:r>
          </a:p>
          <a:p>
            <a:pPr>
              <a:lnSpc>
                <a:spcPct val="100000"/>
              </a:lnSpc>
              <a:spcAft>
                <a:spcPts val="600"/>
              </a:spcAft>
            </a:pPr>
            <a:r>
              <a:rPr lang="en-US" sz="2000" dirty="0">
                <a:solidFill>
                  <a:srgbClr val="002E6C"/>
                </a:solidFill>
              </a:rPr>
              <a:t>Multifamily Site Visits</a:t>
            </a:r>
          </a:p>
          <a:p>
            <a:pPr lvl="1">
              <a:lnSpc>
                <a:spcPct val="100000"/>
              </a:lnSpc>
              <a:spcAft>
                <a:spcPts val="600"/>
              </a:spcAft>
            </a:pPr>
            <a:r>
              <a:rPr lang="en-US" sz="1400" dirty="0">
                <a:solidFill>
                  <a:srgbClr val="002E6C"/>
                </a:solidFill>
              </a:rPr>
              <a:t>32 locations (3,992 units)</a:t>
            </a:r>
          </a:p>
          <a:p>
            <a:pPr lvl="1">
              <a:lnSpc>
                <a:spcPct val="100000"/>
              </a:lnSpc>
              <a:spcAft>
                <a:spcPts val="600"/>
              </a:spcAft>
            </a:pPr>
            <a:r>
              <a:rPr lang="en-US" sz="1400" dirty="0">
                <a:solidFill>
                  <a:srgbClr val="002E6C"/>
                </a:solidFill>
              </a:rPr>
              <a:t>Email &amp; Information Kiosks </a:t>
            </a:r>
          </a:p>
          <a:p>
            <a:pPr>
              <a:lnSpc>
                <a:spcPct val="100000"/>
              </a:lnSpc>
              <a:spcAft>
                <a:spcPts val="600"/>
              </a:spcAft>
            </a:pPr>
            <a:r>
              <a:rPr lang="en-US" sz="2000" dirty="0">
                <a:solidFill>
                  <a:srgbClr val="002E6C"/>
                </a:solidFill>
              </a:rPr>
              <a:t>Management Agency Distribution</a:t>
            </a:r>
          </a:p>
          <a:p>
            <a:pPr lvl="1">
              <a:lnSpc>
                <a:spcPct val="100000"/>
              </a:lnSpc>
              <a:spcAft>
                <a:spcPts val="600"/>
              </a:spcAft>
            </a:pPr>
            <a:r>
              <a:rPr lang="en-US" sz="1400" dirty="0">
                <a:solidFill>
                  <a:srgbClr val="002E6C"/>
                </a:solidFill>
              </a:rPr>
              <a:t>Email distribution to tenants</a:t>
            </a:r>
          </a:p>
          <a:p>
            <a:pPr>
              <a:lnSpc>
                <a:spcPct val="100000"/>
              </a:lnSpc>
              <a:spcAft>
                <a:spcPts val="600"/>
              </a:spcAft>
            </a:pPr>
            <a:r>
              <a:rPr lang="en-US" sz="2000" dirty="0">
                <a:solidFill>
                  <a:srgbClr val="002E6C"/>
                </a:solidFill>
              </a:rPr>
              <a:t>Targeted Social Media Boosts</a:t>
            </a:r>
          </a:p>
          <a:p>
            <a:pPr>
              <a:lnSpc>
                <a:spcPct val="100000"/>
              </a:lnSpc>
              <a:spcAft>
                <a:spcPts val="600"/>
              </a:spcAft>
            </a:pPr>
            <a:r>
              <a:rPr lang="en-US" sz="2000" dirty="0">
                <a:solidFill>
                  <a:srgbClr val="002E6C"/>
                </a:solidFill>
              </a:rPr>
              <a:t>22.5% of respondents since Mid-November</a:t>
            </a:r>
          </a:p>
          <a:p>
            <a:pPr lvl="1">
              <a:lnSpc>
                <a:spcPct val="100000"/>
              </a:lnSpc>
              <a:spcAft>
                <a:spcPts val="600"/>
              </a:spcAft>
            </a:pPr>
            <a:r>
              <a:rPr lang="en-US" sz="1400" i="1" dirty="0">
                <a:solidFill>
                  <a:srgbClr val="002E6C"/>
                </a:solidFill>
              </a:rPr>
              <a:t>9% increase in renter participation vs. pre targeted outreach</a:t>
            </a:r>
          </a:p>
          <a:p>
            <a:pPr>
              <a:lnSpc>
                <a:spcPct val="100000"/>
              </a:lnSpc>
              <a:spcAft>
                <a:spcPts val="600"/>
              </a:spcAft>
            </a:pPr>
            <a:endParaRPr lang="en-US" sz="2000" dirty="0">
              <a:solidFill>
                <a:srgbClr val="002E6C"/>
              </a:solidFill>
            </a:endParaRPr>
          </a:p>
          <a:p>
            <a:pPr lvl="1">
              <a:lnSpc>
                <a:spcPct val="100000"/>
              </a:lnSpc>
              <a:spcAft>
                <a:spcPts val="600"/>
              </a:spcAft>
            </a:pPr>
            <a:endParaRPr lang="en-US" sz="1600" dirty="0">
              <a:solidFill>
                <a:srgbClr val="002E6C"/>
              </a:solidFill>
            </a:endParaRPr>
          </a:p>
        </p:txBody>
      </p:sp>
    </p:spTree>
    <p:extLst>
      <p:ext uri="{BB962C8B-B14F-4D97-AF65-F5344CB8AC3E}">
        <p14:creationId xmlns:p14="http://schemas.microsoft.com/office/powerpoint/2010/main" val="1589027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E127-91FA-AC4F-91C6-D2C9AD4CD666}"/>
              </a:ext>
            </a:extLst>
          </p:cNvPr>
          <p:cNvSpPr>
            <a:spLocks noGrp="1"/>
          </p:cNvSpPr>
          <p:nvPr>
            <p:ph type="title"/>
          </p:nvPr>
        </p:nvSpPr>
        <p:spPr/>
        <p:txBody>
          <a:bodyPr/>
          <a:lstStyle/>
          <a:p>
            <a:r>
              <a:rPr lang="en-US" dirty="0"/>
              <a:t>Community Guidance</a:t>
            </a:r>
          </a:p>
        </p:txBody>
      </p:sp>
    </p:spTree>
    <p:extLst>
      <p:ext uri="{BB962C8B-B14F-4D97-AF65-F5344CB8AC3E}">
        <p14:creationId xmlns:p14="http://schemas.microsoft.com/office/powerpoint/2010/main" val="1710795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A5866B00BB044D8055A452FB9B791F" ma:contentTypeVersion="15" ma:contentTypeDescription="Create a new document." ma:contentTypeScope="" ma:versionID="15fe77ff7c8fdf72d2432c4b26327116">
  <xsd:schema xmlns:xsd="http://www.w3.org/2001/XMLSchema" xmlns:xs="http://www.w3.org/2001/XMLSchema" xmlns:p="http://schemas.microsoft.com/office/2006/metadata/properties" xmlns:ns2="a4a02cf7-5cb9-449d-9578-56e134fee2ac" xmlns:ns3="fd4c3851-ff28-4ddb-828a-e6c6a9d5fa79" targetNamespace="http://schemas.microsoft.com/office/2006/metadata/properties" ma:root="true" ma:fieldsID="56dfb1f3df6860bc33b6335f37ca5ac8" ns2:_="" ns3:_="">
    <xsd:import namespace="a4a02cf7-5cb9-449d-9578-56e134fee2ac"/>
    <xsd:import namespace="fd4c3851-ff28-4ddb-828a-e6c6a9d5fa7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da43f878ca754e69b6716cd9708c6673"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a02cf7-5cb9-449d-9578-56e134fee2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c3e1d2a-d69f-4f06-8d0a-aab2fdd6e98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da43f878ca754e69b6716cd9708c6673" ma:index="22" ma:taxonomy="true" ma:internalName="da43f878ca754e69b6716cd9708c6673" ma:taxonomyFieldName="Element" ma:displayName="Element" ma:default="" ma:fieldId="{da43f878-ca75-4e69-b671-6cd9708c6673}" ma:taxonomyMulti="true" ma:sspId="5c3e1d2a-d69f-4f06-8d0a-aab2fdd6e988" ma:termSetId="b49f64b3-4722-4336-9a5c-56c326b344d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d4c3851-ff28-4ddb-828a-e6c6a9d5fa7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02038a-bf29-46c3-9508-86f071324096}" ma:internalName="TaxCatchAll" ma:showField="CatchAllData" ma:web="fd4c3851-ff28-4ddb-828a-e6c6a9d5fa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d4c3851-ff28-4ddb-828a-e6c6a9d5fa79" xsi:nil="true"/>
    <lcf76f155ced4ddcb4097134ff3c332f xmlns="a4a02cf7-5cb9-449d-9578-56e134fee2ac">
      <Terms xmlns="http://schemas.microsoft.com/office/infopath/2007/PartnerControls"/>
    </lcf76f155ced4ddcb4097134ff3c332f>
    <da43f878ca754e69b6716cd9708c6673 xmlns="a4a02cf7-5cb9-449d-9578-56e134fee2ac">
      <Terms xmlns="http://schemas.microsoft.com/office/infopath/2007/PartnerControls"/>
    </da43f878ca754e69b6716cd9708c6673>
  </documentManagement>
</p:properties>
</file>

<file path=customXml/itemProps1.xml><?xml version="1.0" encoding="utf-8"?>
<ds:datastoreItem xmlns:ds="http://schemas.openxmlformats.org/officeDocument/2006/customXml" ds:itemID="{DC20C11F-B12E-44AD-A330-F323E98B0B45}"/>
</file>

<file path=customXml/itemProps2.xml><?xml version="1.0" encoding="utf-8"?>
<ds:datastoreItem xmlns:ds="http://schemas.openxmlformats.org/officeDocument/2006/customXml" ds:itemID="{3316860D-33AA-4FF7-8613-76F2F64E0BB9}"/>
</file>

<file path=customXml/itemProps3.xml><?xml version="1.0" encoding="utf-8"?>
<ds:datastoreItem xmlns:ds="http://schemas.openxmlformats.org/officeDocument/2006/customXml" ds:itemID="{04F791A9-15E1-498E-8DF5-F49BDA07CB42}"/>
</file>

<file path=docProps/app.xml><?xml version="1.0" encoding="utf-8"?>
<Properties xmlns="http://schemas.openxmlformats.org/officeDocument/2006/extended-properties" xmlns:vt="http://schemas.openxmlformats.org/officeDocument/2006/docPropsVTypes">
  <TotalTime>59</TotalTime>
  <Words>1687</Words>
  <Application>Microsoft Office PowerPoint</Application>
  <PresentationFormat>Widescreen</PresentationFormat>
  <Paragraphs>218</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Arial Black</vt:lpstr>
      <vt:lpstr>Calibri</vt:lpstr>
      <vt:lpstr>Cambria</vt:lpstr>
      <vt:lpstr>Candara</vt:lpstr>
      <vt:lpstr>Lato</vt:lpstr>
      <vt:lpstr>Office Theme</vt:lpstr>
      <vt:lpstr>Comprehensive Plan  Outreach Results</vt:lpstr>
      <vt:lpstr>Community Engagement </vt:lpstr>
      <vt:lpstr>PowerPoint Presentation</vt:lpstr>
      <vt:lpstr>PowerPoint Presentation</vt:lpstr>
      <vt:lpstr>PowerPoint Presentation</vt:lpstr>
      <vt:lpstr>PowerPoint Presentation</vt:lpstr>
      <vt:lpstr>PowerPoint Presentation</vt:lpstr>
      <vt:lpstr>PowerPoint Presentation</vt:lpstr>
      <vt:lpstr>Community Guidance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Survey Geobudgeting</vt:lpstr>
      <vt:lpstr>PowerPoint Presentation</vt:lpstr>
      <vt:lpstr>PowerPoint Presentation</vt:lpstr>
      <vt:lpstr>PowerPoint Presentation</vt:lpstr>
      <vt:lpstr>PowerPoint Presentation</vt:lpstr>
      <vt:lpstr>Next Steps</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Madeleine Salem</dc:creator>
  <cp:lastModifiedBy>Shannon Bell</cp:lastModifiedBy>
  <cp:revision>11</cp:revision>
  <dcterms:created xsi:type="dcterms:W3CDTF">2020-08-10T22:36:50Z</dcterms:created>
  <dcterms:modified xsi:type="dcterms:W3CDTF">2025-01-30T17:59:34Z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0x0101005AA5866B00BB044D8055A452FB9B791F</vt:lpwstr>
  </property>
</Properties>
</file>