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90" r:id="rId5"/>
    <p:sldId id="291" r:id="rId6"/>
    <p:sldId id="292" r:id="rId7"/>
    <p:sldId id="293" r:id="rId8"/>
    <p:sldId id="294" r:id="rId9"/>
    <p:sldId id="297" r:id="rId10"/>
    <p:sldId id="300" r:id="rId11"/>
    <p:sldId id="295" r:id="rId12"/>
    <p:sldId id="296" r:id="rId13"/>
    <p:sldId id="298" r:id="rId14"/>
    <p:sldId id="299" r:id="rId15"/>
    <p:sldId id="256" r:id="rId16"/>
    <p:sldId id="274" r:id="rId17"/>
    <p:sldId id="275" r:id="rId18"/>
    <p:sldId id="277" r:id="rId19"/>
    <p:sldId id="281" r:id="rId20"/>
    <p:sldId id="279" r:id="rId21"/>
    <p:sldId id="282" r:id="rId22"/>
    <p:sldId id="260" r:id="rId23"/>
    <p:sldId id="283" r:id="rId24"/>
    <p:sldId id="286" r:id="rId25"/>
    <p:sldId id="284" r:id="rId26"/>
    <p:sldId id="289" r:id="rId27"/>
    <p:sldId id="288"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58D930-C406-0393-EC06-03EDAACBC92D}" name="Robyn Wong" initials="RW" userId="S::robyn@raimiassociates.com::47c4581f-2535-4179-9ef2-e151ab7071a7" providerId="AD"/>
  <p188:author id="{6FD90CE4-400D-F1B7-D020-5065B58383C1}" name="Ron Whitmore" initials="RW" userId="S::ron@raimiassociates.com::abd03c31-47d0-4c1b-95a7-15d8a8efaf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31A"/>
    <a:srgbClr val="F7A800"/>
    <a:srgbClr val="0872B6"/>
    <a:srgbClr val="005696"/>
    <a:srgbClr val="66AAD3"/>
    <a:srgbClr val="08253C"/>
    <a:srgbClr val="238F93"/>
    <a:srgbClr val="E27631"/>
    <a:srgbClr val="246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5FF4C-E911-451B-B088-5326A19CDBAE}" v="2" dt="2024-12-11T17:18:27.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3"/>
    <p:restoredTop sz="69249" autoAdjust="0"/>
  </p:normalViewPr>
  <p:slideViewPr>
    <p:cSldViewPr snapToGrid="0" snapToObjects="1" showGuides="1">
      <p:cViewPr varScale="1">
        <p:scale>
          <a:sx n="67" d="100"/>
          <a:sy n="67" d="100"/>
        </p:scale>
        <p:origin x="1622" y="67"/>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D7A9A-EB4B-40D8-A73A-89A0EF163CCE}"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C8D42457-F9DF-408A-840E-E4EB8F6CEA7C}">
      <dgm:prSet phldrT="[Text]"/>
      <dgm:spPr>
        <a:noFill/>
        <a:ln>
          <a:solidFill>
            <a:srgbClr val="0872B6"/>
          </a:solidFill>
        </a:ln>
      </dgm:spPr>
      <dgm:t>
        <a:bodyPr/>
        <a:lstStyle/>
        <a:p>
          <a:r>
            <a:rPr lang="en-US" b="1" dirty="0">
              <a:solidFill>
                <a:schemeClr val="tx1"/>
              </a:solidFill>
              <a:latin typeface="Arial" panose="020B0604020202020204" pitchFamily="34" charset="0"/>
              <a:cs typeface="Arial" panose="020B0604020202020204" pitchFamily="34" charset="0"/>
            </a:rPr>
            <a:t>Technical Analysis: </a:t>
          </a:r>
          <a:r>
            <a:rPr lang="en-US" dirty="0">
              <a:solidFill>
                <a:schemeClr val="tx1"/>
              </a:solidFill>
              <a:latin typeface="Arial" panose="020B0604020202020204" pitchFamily="34" charset="0"/>
              <a:cs typeface="Arial" panose="020B0604020202020204" pitchFamily="34" charset="0"/>
            </a:rPr>
            <a:t>Assess existing plans and policies; assess climate vulnerabilities</a:t>
          </a:r>
        </a:p>
      </dgm:t>
    </dgm:pt>
    <dgm:pt modelId="{CB4315FB-9359-4B24-A492-68A90078728F}" type="parTrans" cxnId="{CA869B0E-B7F1-4B02-82C2-5D4C603B0DE4}">
      <dgm:prSet/>
      <dgm:spPr/>
      <dgm:t>
        <a:bodyPr/>
        <a:lstStyle/>
        <a:p>
          <a:endParaRPr lang="en-US"/>
        </a:p>
      </dgm:t>
    </dgm:pt>
    <dgm:pt modelId="{A3B09806-6B00-4177-B5AB-87F0516F5C7A}" type="sibTrans" cxnId="{CA869B0E-B7F1-4B02-82C2-5D4C603B0DE4}">
      <dgm:prSet/>
      <dgm:spPr/>
      <dgm:t>
        <a:bodyPr/>
        <a:lstStyle/>
        <a:p>
          <a:endParaRPr lang="en-US"/>
        </a:p>
      </dgm:t>
    </dgm:pt>
    <dgm:pt modelId="{7790E688-DBC4-40C2-B1B4-6BC90CB64F00}">
      <dgm:prSet phldrT="[Text]"/>
      <dgm:spPr>
        <a:noFill/>
        <a:ln>
          <a:solidFill>
            <a:srgbClr val="0872B6"/>
          </a:solidFill>
        </a:ln>
      </dgm:spPr>
      <dgm:t>
        <a:bodyPr/>
        <a:lstStyle/>
        <a:p>
          <a:r>
            <a:rPr lang="en-US" b="1" dirty="0">
              <a:solidFill>
                <a:schemeClr val="tx1"/>
              </a:solidFill>
              <a:latin typeface="Arial" panose="020B0604020202020204" pitchFamily="34" charset="0"/>
              <a:cs typeface="Arial" panose="020B0604020202020204" pitchFamily="34" charset="0"/>
            </a:rPr>
            <a:t>Develop Policies: </a:t>
          </a:r>
          <a:r>
            <a:rPr lang="en-US" b="0" dirty="0">
              <a:solidFill>
                <a:schemeClr val="tx1"/>
              </a:solidFill>
              <a:latin typeface="Arial" panose="020B0604020202020204" pitchFamily="34" charset="0"/>
              <a:cs typeface="Arial" panose="020B0604020202020204" pitchFamily="34" charset="0"/>
            </a:rPr>
            <a:t>Develop a framework of adaptation and resilience policies</a:t>
          </a:r>
        </a:p>
      </dgm:t>
    </dgm:pt>
    <dgm:pt modelId="{0B17A2DE-357E-4594-B3A9-10825D950D1B}" type="parTrans" cxnId="{91BD4272-BBC4-41FF-8610-F0B4A676E77B}">
      <dgm:prSet/>
      <dgm:spPr/>
      <dgm:t>
        <a:bodyPr/>
        <a:lstStyle/>
        <a:p>
          <a:endParaRPr lang="en-US"/>
        </a:p>
      </dgm:t>
    </dgm:pt>
    <dgm:pt modelId="{5CF99444-2D52-4800-8170-CCDA2FE8CE57}" type="sibTrans" cxnId="{91BD4272-BBC4-41FF-8610-F0B4A676E77B}">
      <dgm:prSet/>
      <dgm:spPr/>
      <dgm:t>
        <a:bodyPr/>
        <a:lstStyle/>
        <a:p>
          <a:endParaRPr lang="en-US"/>
        </a:p>
      </dgm:t>
    </dgm:pt>
    <dgm:pt modelId="{C5683947-FACC-493D-8D11-B1D795F0A7FD}">
      <dgm:prSet phldrT="[Text]"/>
      <dgm:spPr>
        <a:noFill/>
        <a:ln>
          <a:solidFill>
            <a:srgbClr val="0872B6"/>
          </a:solidFill>
        </a:ln>
      </dgm:spPr>
      <dgm:t>
        <a:bodyPr/>
        <a:lstStyle/>
        <a:p>
          <a:r>
            <a:rPr lang="en-US" b="1" dirty="0">
              <a:solidFill>
                <a:schemeClr val="tx1"/>
              </a:solidFill>
              <a:latin typeface="Arial" panose="020B0604020202020204" pitchFamily="34" charset="0"/>
              <a:cs typeface="Arial" panose="020B0604020202020204" pitchFamily="34" charset="0"/>
            </a:rPr>
            <a:t>Comprehensive Plan Amendments: </a:t>
          </a:r>
          <a:r>
            <a:rPr lang="en-US" dirty="0">
              <a:solidFill>
                <a:schemeClr val="tx1"/>
              </a:solidFill>
              <a:latin typeface="Arial" panose="020B0604020202020204" pitchFamily="34" charset="0"/>
              <a:cs typeface="Arial" panose="020B0604020202020204" pitchFamily="34" charset="0"/>
            </a:rPr>
            <a:t>Prepare the Resilience Sub-Element (including multiple drafts and public review)</a:t>
          </a:r>
        </a:p>
      </dgm:t>
    </dgm:pt>
    <dgm:pt modelId="{610A3B45-EA06-4B24-83A9-874EB6484F56}" type="parTrans" cxnId="{043EA157-3465-4041-B7EB-73892038C22F}">
      <dgm:prSet/>
      <dgm:spPr/>
      <dgm:t>
        <a:bodyPr/>
        <a:lstStyle/>
        <a:p>
          <a:endParaRPr lang="en-US"/>
        </a:p>
      </dgm:t>
    </dgm:pt>
    <dgm:pt modelId="{676B3320-5A62-48DD-8198-06BBD9424C6E}" type="sibTrans" cxnId="{043EA157-3465-4041-B7EB-73892038C22F}">
      <dgm:prSet/>
      <dgm:spPr/>
      <dgm:t>
        <a:bodyPr/>
        <a:lstStyle/>
        <a:p>
          <a:endParaRPr lang="en-US"/>
        </a:p>
      </dgm:t>
    </dgm:pt>
    <dgm:pt modelId="{0DCA7436-FCE8-4E22-8C83-BA983F58A99A}">
      <dgm:prSet phldrT="[Text]"/>
      <dgm:spPr>
        <a:noFill/>
        <a:ln>
          <a:solidFill>
            <a:srgbClr val="0872B6"/>
          </a:solidFill>
        </a:ln>
      </dgm:spPr>
      <dgm:t>
        <a:bodyPr/>
        <a:lstStyle/>
        <a:p>
          <a:r>
            <a:rPr lang="en-US" b="1" dirty="0">
              <a:solidFill>
                <a:schemeClr val="tx1"/>
              </a:solidFill>
              <a:latin typeface="Arial" panose="020B0604020202020204" pitchFamily="34" charset="0"/>
              <a:cs typeface="Arial" panose="020B0604020202020204" pitchFamily="34" charset="0"/>
            </a:rPr>
            <a:t>Code Audit: </a:t>
          </a:r>
          <a:r>
            <a:rPr lang="en-US" dirty="0">
              <a:solidFill>
                <a:schemeClr val="tx1"/>
              </a:solidFill>
              <a:latin typeface="Arial" panose="020B0604020202020204" pitchFamily="34" charset="0"/>
              <a:cs typeface="Arial" panose="020B0604020202020204" pitchFamily="34" charset="0"/>
            </a:rPr>
            <a:t>Identify City code that will need to be amended to align with the Comprehensive Plan Amendment</a:t>
          </a:r>
        </a:p>
      </dgm:t>
    </dgm:pt>
    <dgm:pt modelId="{7185B4B9-1F37-4958-B0EA-CB81F2766B25}" type="parTrans" cxnId="{9FDC3609-5865-4033-8CD8-12B575E33F7D}">
      <dgm:prSet/>
      <dgm:spPr/>
      <dgm:t>
        <a:bodyPr/>
        <a:lstStyle/>
        <a:p>
          <a:endParaRPr lang="en-US"/>
        </a:p>
      </dgm:t>
    </dgm:pt>
    <dgm:pt modelId="{57B701B2-5BC3-4EB7-A1F3-F6F341B0918A}" type="sibTrans" cxnId="{9FDC3609-5865-4033-8CD8-12B575E33F7D}">
      <dgm:prSet/>
      <dgm:spPr/>
      <dgm:t>
        <a:bodyPr/>
        <a:lstStyle/>
        <a:p>
          <a:endParaRPr lang="en-US"/>
        </a:p>
      </dgm:t>
    </dgm:pt>
    <dgm:pt modelId="{AE54A6F7-3D13-45BA-9229-B66FB69192E6}" type="pres">
      <dgm:prSet presAssocID="{27DD7A9A-EB4B-40D8-A73A-89A0EF163CCE}" presName="outerComposite" presStyleCnt="0">
        <dgm:presLayoutVars>
          <dgm:chMax val="5"/>
          <dgm:dir/>
          <dgm:resizeHandles val="exact"/>
        </dgm:presLayoutVars>
      </dgm:prSet>
      <dgm:spPr/>
    </dgm:pt>
    <dgm:pt modelId="{2BFE9113-D2BD-4F46-AF6F-7CDDCFC07B65}" type="pres">
      <dgm:prSet presAssocID="{27DD7A9A-EB4B-40D8-A73A-89A0EF163CCE}" presName="dummyMaxCanvas" presStyleCnt="0">
        <dgm:presLayoutVars/>
      </dgm:prSet>
      <dgm:spPr/>
    </dgm:pt>
    <dgm:pt modelId="{76C8D638-1AA9-40DF-836D-00C90AAD34D4}" type="pres">
      <dgm:prSet presAssocID="{27DD7A9A-EB4B-40D8-A73A-89A0EF163CCE}" presName="FourNodes_1" presStyleLbl="node1" presStyleIdx="0" presStyleCnt="4">
        <dgm:presLayoutVars>
          <dgm:bulletEnabled val="1"/>
        </dgm:presLayoutVars>
      </dgm:prSet>
      <dgm:spPr/>
    </dgm:pt>
    <dgm:pt modelId="{858591BD-2852-46F7-97CD-2147546BD7BC}" type="pres">
      <dgm:prSet presAssocID="{27DD7A9A-EB4B-40D8-A73A-89A0EF163CCE}" presName="FourNodes_2" presStyleLbl="node1" presStyleIdx="1" presStyleCnt="4">
        <dgm:presLayoutVars>
          <dgm:bulletEnabled val="1"/>
        </dgm:presLayoutVars>
      </dgm:prSet>
      <dgm:spPr/>
    </dgm:pt>
    <dgm:pt modelId="{61087296-0786-44B0-A08F-C9DE3D793CDC}" type="pres">
      <dgm:prSet presAssocID="{27DD7A9A-EB4B-40D8-A73A-89A0EF163CCE}" presName="FourNodes_3" presStyleLbl="node1" presStyleIdx="2" presStyleCnt="4">
        <dgm:presLayoutVars>
          <dgm:bulletEnabled val="1"/>
        </dgm:presLayoutVars>
      </dgm:prSet>
      <dgm:spPr/>
    </dgm:pt>
    <dgm:pt modelId="{67AC28F6-C977-4EF1-A6F5-266E98B4F0A2}" type="pres">
      <dgm:prSet presAssocID="{27DD7A9A-EB4B-40D8-A73A-89A0EF163CCE}" presName="FourNodes_4" presStyleLbl="node1" presStyleIdx="3" presStyleCnt="4">
        <dgm:presLayoutVars>
          <dgm:bulletEnabled val="1"/>
        </dgm:presLayoutVars>
      </dgm:prSet>
      <dgm:spPr/>
    </dgm:pt>
    <dgm:pt modelId="{B64C4D31-A8A7-46EF-BF36-F7EF7C03CE26}" type="pres">
      <dgm:prSet presAssocID="{27DD7A9A-EB4B-40D8-A73A-89A0EF163CCE}" presName="FourConn_1-2" presStyleLbl="fgAccFollowNode1" presStyleIdx="0" presStyleCnt="3">
        <dgm:presLayoutVars>
          <dgm:bulletEnabled val="1"/>
        </dgm:presLayoutVars>
      </dgm:prSet>
      <dgm:spPr/>
    </dgm:pt>
    <dgm:pt modelId="{A9CD6DAF-159F-4008-B876-6ACF1D90C6A8}" type="pres">
      <dgm:prSet presAssocID="{27DD7A9A-EB4B-40D8-A73A-89A0EF163CCE}" presName="FourConn_2-3" presStyleLbl="fgAccFollowNode1" presStyleIdx="1" presStyleCnt="3">
        <dgm:presLayoutVars>
          <dgm:bulletEnabled val="1"/>
        </dgm:presLayoutVars>
      </dgm:prSet>
      <dgm:spPr/>
    </dgm:pt>
    <dgm:pt modelId="{304E8622-38A6-4C27-9AE5-3B9C455469FA}" type="pres">
      <dgm:prSet presAssocID="{27DD7A9A-EB4B-40D8-A73A-89A0EF163CCE}" presName="FourConn_3-4" presStyleLbl="fgAccFollowNode1" presStyleIdx="2" presStyleCnt="3">
        <dgm:presLayoutVars>
          <dgm:bulletEnabled val="1"/>
        </dgm:presLayoutVars>
      </dgm:prSet>
      <dgm:spPr/>
    </dgm:pt>
    <dgm:pt modelId="{8AC6F6F9-703F-45E2-9483-9CD5F02337C2}" type="pres">
      <dgm:prSet presAssocID="{27DD7A9A-EB4B-40D8-A73A-89A0EF163CCE}" presName="FourNodes_1_text" presStyleLbl="node1" presStyleIdx="3" presStyleCnt="4">
        <dgm:presLayoutVars>
          <dgm:bulletEnabled val="1"/>
        </dgm:presLayoutVars>
      </dgm:prSet>
      <dgm:spPr/>
    </dgm:pt>
    <dgm:pt modelId="{CDA94138-6177-4D01-AB23-16748D707E6B}" type="pres">
      <dgm:prSet presAssocID="{27DD7A9A-EB4B-40D8-A73A-89A0EF163CCE}" presName="FourNodes_2_text" presStyleLbl="node1" presStyleIdx="3" presStyleCnt="4">
        <dgm:presLayoutVars>
          <dgm:bulletEnabled val="1"/>
        </dgm:presLayoutVars>
      </dgm:prSet>
      <dgm:spPr/>
    </dgm:pt>
    <dgm:pt modelId="{EC81816F-8980-4636-89E0-CC33425BC24B}" type="pres">
      <dgm:prSet presAssocID="{27DD7A9A-EB4B-40D8-A73A-89A0EF163CCE}" presName="FourNodes_3_text" presStyleLbl="node1" presStyleIdx="3" presStyleCnt="4">
        <dgm:presLayoutVars>
          <dgm:bulletEnabled val="1"/>
        </dgm:presLayoutVars>
      </dgm:prSet>
      <dgm:spPr/>
    </dgm:pt>
    <dgm:pt modelId="{BBD0B761-C1F4-4C9D-A77E-28F0E22E9E71}" type="pres">
      <dgm:prSet presAssocID="{27DD7A9A-EB4B-40D8-A73A-89A0EF163CCE}" presName="FourNodes_4_text" presStyleLbl="node1" presStyleIdx="3" presStyleCnt="4">
        <dgm:presLayoutVars>
          <dgm:bulletEnabled val="1"/>
        </dgm:presLayoutVars>
      </dgm:prSet>
      <dgm:spPr/>
    </dgm:pt>
  </dgm:ptLst>
  <dgm:cxnLst>
    <dgm:cxn modelId="{9FDC3609-5865-4033-8CD8-12B575E33F7D}" srcId="{27DD7A9A-EB4B-40D8-A73A-89A0EF163CCE}" destId="{0DCA7436-FCE8-4E22-8C83-BA983F58A99A}" srcOrd="3" destOrd="0" parTransId="{7185B4B9-1F37-4958-B0EA-CB81F2766B25}" sibTransId="{57B701B2-5BC3-4EB7-A1F3-F6F341B0918A}"/>
    <dgm:cxn modelId="{CA869B0E-B7F1-4B02-82C2-5D4C603B0DE4}" srcId="{27DD7A9A-EB4B-40D8-A73A-89A0EF163CCE}" destId="{C8D42457-F9DF-408A-840E-E4EB8F6CEA7C}" srcOrd="0" destOrd="0" parTransId="{CB4315FB-9359-4B24-A492-68A90078728F}" sibTransId="{A3B09806-6B00-4177-B5AB-87F0516F5C7A}"/>
    <dgm:cxn modelId="{3A8A8A22-C3E6-432A-A89E-245E259CE66B}" type="presOf" srcId="{C8D42457-F9DF-408A-840E-E4EB8F6CEA7C}" destId="{8AC6F6F9-703F-45E2-9483-9CD5F02337C2}" srcOrd="1" destOrd="0" presId="urn:microsoft.com/office/officeart/2005/8/layout/vProcess5"/>
    <dgm:cxn modelId="{F89B402F-6BBD-4C08-B3C8-975ED7DC1AFB}" type="presOf" srcId="{676B3320-5A62-48DD-8198-06BBD9424C6E}" destId="{304E8622-38A6-4C27-9AE5-3B9C455469FA}" srcOrd="0" destOrd="0" presId="urn:microsoft.com/office/officeart/2005/8/layout/vProcess5"/>
    <dgm:cxn modelId="{AF178539-993D-43D4-9945-0EDB34045387}" type="presOf" srcId="{5CF99444-2D52-4800-8170-CCDA2FE8CE57}" destId="{A9CD6DAF-159F-4008-B876-6ACF1D90C6A8}" srcOrd="0" destOrd="0" presId="urn:microsoft.com/office/officeart/2005/8/layout/vProcess5"/>
    <dgm:cxn modelId="{1EED3E69-E67A-4FE8-8A4A-9E610A88305F}" type="presOf" srcId="{7790E688-DBC4-40C2-B1B4-6BC90CB64F00}" destId="{858591BD-2852-46F7-97CD-2147546BD7BC}" srcOrd="0" destOrd="0" presId="urn:microsoft.com/office/officeart/2005/8/layout/vProcess5"/>
    <dgm:cxn modelId="{91BD4272-BBC4-41FF-8610-F0B4A676E77B}" srcId="{27DD7A9A-EB4B-40D8-A73A-89A0EF163CCE}" destId="{7790E688-DBC4-40C2-B1B4-6BC90CB64F00}" srcOrd="1" destOrd="0" parTransId="{0B17A2DE-357E-4594-B3A9-10825D950D1B}" sibTransId="{5CF99444-2D52-4800-8170-CCDA2FE8CE57}"/>
    <dgm:cxn modelId="{7EF36C53-684A-48E1-B4DA-569D6600AFAF}" type="presOf" srcId="{C5683947-FACC-493D-8D11-B1D795F0A7FD}" destId="{61087296-0786-44B0-A08F-C9DE3D793CDC}" srcOrd="0" destOrd="0" presId="urn:microsoft.com/office/officeart/2005/8/layout/vProcess5"/>
    <dgm:cxn modelId="{043EA157-3465-4041-B7EB-73892038C22F}" srcId="{27DD7A9A-EB4B-40D8-A73A-89A0EF163CCE}" destId="{C5683947-FACC-493D-8D11-B1D795F0A7FD}" srcOrd="2" destOrd="0" parTransId="{610A3B45-EA06-4B24-83A9-874EB6484F56}" sibTransId="{676B3320-5A62-48DD-8198-06BBD9424C6E}"/>
    <dgm:cxn modelId="{1D2D377D-8180-4A75-82B0-74DB470CA6C1}" type="presOf" srcId="{C5683947-FACC-493D-8D11-B1D795F0A7FD}" destId="{EC81816F-8980-4636-89E0-CC33425BC24B}" srcOrd="1" destOrd="0" presId="urn:microsoft.com/office/officeart/2005/8/layout/vProcess5"/>
    <dgm:cxn modelId="{EB296C80-8F0D-46C4-BED6-4E85C46AD2C8}" type="presOf" srcId="{0DCA7436-FCE8-4E22-8C83-BA983F58A99A}" destId="{BBD0B761-C1F4-4C9D-A77E-28F0E22E9E71}" srcOrd="1" destOrd="0" presId="urn:microsoft.com/office/officeart/2005/8/layout/vProcess5"/>
    <dgm:cxn modelId="{F2E2BF88-92B4-4556-8B06-05463AE75AE8}" type="presOf" srcId="{0DCA7436-FCE8-4E22-8C83-BA983F58A99A}" destId="{67AC28F6-C977-4EF1-A6F5-266E98B4F0A2}" srcOrd="0" destOrd="0" presId="urn:microsoft.com/office/officeart/2005/8/layout/vProcess5"/>
    <dgm:cxn modelId="{19F2C08D-A9F8-4044-B83C-00F11842B9B7}" type="presOf" srcId="{A3B09806-6B00-4177-B5AB-87F0516F5C7A}" destId="{B64C4D31-A8A7-46EF-BF36-F7EF7C03CE26}" srcOrd="0" destOrd="0" presId="urn:microsoft.com/office/officeart/2005/8/layout/vProcess5"/>
    <dgm:cxn modelId="{3AAC0BAE-0F64-4816-A201-57CE94BE2D89}" type="presOf" srcId="{7790E688-DBC4-40C2-B1B4-6BC90CB64F00}" destId="{CDA94138-6177-4D01-AB23-16748D707E6B}" srcOrd="1" destOrd="0" presId="urn:microsoft.com/office/officeart/2005/8/layout/vProcess5"/>
    <dgm:cxn modelId="{B3C7DCB1-FAEB-4663-BB58-FF8CCE6E97DF}" type="presOf" srcId="{C8D42457-F9DF-408A-840E-E4EB8F6CEA7C}" destId="{76C8D638-1AA9-40DF-836D-00C90AAD34D4}" srcOrd="0" destOrd="0" presId="urn:microsoft.com/office/officeart/2005/8/layout/vProcess5"/>
    <dgm:cxn modelId="{E02004F6-5E31-4F92-91C3-9F359E2A33C4}" type="presOf" srcId="{27DD7A9A-EB4B-40D8-A73A-89A0EF163CCE}" destId="{AE54A6F7-3D13-45BA-9229-B66FB69192E6}" srcOrd="0" destOrd="0" presId="urn:microsoft.com/office/officeart/2005/8/layout/vProcess5"/>
    <dgm:cxn modelId="{C4CC85A4-FCFC-48FB-BA2B-E2DD5ED959DD}" type="presParOf" srcId="{AE54A6F7-3D13-45BA-9229-B66FB69192E6}" destId="{2BFE9113-D2BD-4F46-AF6F-7CDDCFC07B65}" srcOrd="0" destOrd="0" presId="urn:microsoft.com/office/officeart/2005/8/layout/vProcess5"/>
    <dgm:cxn modelId="{FA6DBDEA-8E6F-4278-A429-E1B4C67A658E}" type="presParOf" srcId="{AE54A6F7-3D13-45BA-9229-B66FB69192E6}" destId="{76C8D638-1AA9-40DF-836D-00C90AAD34D4}" srcOrd="1" destOrd="0" presId="urn:microsoft.com/office/officeart/2005/8/layout/vProcess5"/>
    <dgm:cxn modelId="{7BAE9935-68E0-4186-B900-1AAE2A99C30F}" type="presParOf" srcId="{AE54A6F7-3D13-45BA-9229-B66FB69192E6}" destId="{858591BD-2852-46F7-97CD-2147546BD7BC}" srcOrd="2" destOrd="0" presId="urn:microsoft.com/office/officeart/2005/8/layout/vProcess5"/>
    <dgm:cxn modelId="{D16ABD77-9070-447C-B220-2EAE87DF10B0}" type="presParOf" srcId="{AE54A6F7-3D13-45BA-9229-B66FB69192E6}" destId="{61087296-0786-44B0-A08F-C9DE3D793CDC}" srcOrd="3" destOrd="0" presId="urn:microsoft.com/office/officeart/2005/8/layout/vProcess5"/>
    <dgm:cxn modelId="{4957C1CD-06D1-4C0F-B59D-D678BA262534}" type="presParOf" srcId="{AE54A6F7-3D13-45BA-9229-B66FB69192E6}" destId="{67AC28F6-C977-4EF1-A6F5-266E98B4F0A2}" srcOrd="4" destOrd="0" presId="urn:microsoft.com/office/officeart/2005/8/layout/vProcess5"/>
    <dgm:cxn modelId="{A027B23F-3D47-425F-9AA7-3E2DC22052C9}" type="presParOf" srcId="{AE54A6F7-3D13-45BA-9229-B66FB69192E6}" destId="{B64C4D31-A8A7-46EF-BF36-F7EF7C03CE26}" srcOrd="5" destOrd="0" presId="urn:microsoft.com/office/officeart/2005/8/layout/vProcess5"/>
    <dgm:cxn modelId="{406AC1AB-8C98-4C2E-9847-21E7172D160A}" type="presParOf" srcId="{AE54A6F7-3D13-45BA-9229-B66FB69192E6}" destId="{A9CD6DAF-159F-4008-B876-6ACF1D90C6A8}" srcOrd="6" destOrd="0" presId="urn:microsoft.com/office/officeart/2005/8/layout/vProcess5"/>
    <dgm:cxn modelId="{928F9BC1-D79B-4342-832B-69046CA4FC3F}" type="presParOf" srcId="{AE54A6F7-3D13-45BA-9229-B66FB69192E6}" destId="{304E8622-38A6-4C27-9AE5-3B9C455469FA}" srcOrd="7" destOrd="0" presId="urn:microsoft.com/office/officeart/2005/8/layout/vProcess5"/>
    <dgm:cxn modelId="{3A9EBF21-B1FF-4443-B655-96AE55944D4D}" type="presParOf" srcId="{AE54A6F7-3D13-45BA-9229-B66FB69192E6}" destId="{8AC6F6F9-703F-45E2-9483-9CD5F02337C2}" srcOrd="8" destOrd="0" presId="urn:microsoft.com/office/officeart/2005/8/layout/vProcess5"/>
    <dgm:cxn modelId="{0F9A4521-EF9E-474E-963E-66A418E53508}" type="presParOf" srcId="{AE54A6F7-3D13-45BA-9229-B66FB69192E6}" destId="{CDA94138-6177-4D01-AB23-16748D707E6B}" srcOrd="9" destOrd="0" presId="urn:microsoft.com/office/officeart/2005/8/layout/vProcess5"/>
    <dgm:cxn modelId="{B82F25C0-731A-4FA1-826B-FF2EAF380A2E}" type="presParOf" srcId="{AE54A6F7-3D13-45BA-9229-B66FB69192E6}" destId="{EC81816F-8980-4636-89E0-CC33425BC24B}" srcOrd="10" destOrd="0" presId="urn:microsoft.com/office/officeart/2005/8/layout/vProcess5"/>
    <dgm:cxn modelId="{91D85373-6446-4DC0-A3E6-1F3C469CCD4C}" type="presParOf" srcId="{AE54A6F7-3D13-45BA-9229-B66FB69192E6}" destId="{BBD0B761-C1F4-4C9D-A77E-28F0E22E9E7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8D638-1AA9-40DF-836D-00C90AAD34D4}">
      <dsp:nvSpPr>
        <dsp:cNvPr id="0" name=""/>
        <dsp:cNvSpPr/>
      </dsp:nvSpPr>
      <dsp:spPr>
        <a:xfrm>
          <a:off x="0" y="0"/>
          <a:ext cx="6512966" cy="832961"/>
        </a:xfrm>
        <a:prstGeom prst="roundRect">
          <a:avLst>
            <a:gd name="adj" fmla="val 10000"/>
          </a:avLst>
        </a:prstGeom>
        <a:noFill/>
        <a:ln w="12700" cap="flat" cmpd="sng" algn="ctr">
          <a:solidFill>
            <a:srgbClr val="0872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Technical Analysis: </a:t>
          </a:r>
          <a:r>
            <a:rPr lang="en-US" sz="1600" kern="1200" dirty="0">
              <a:solidFill>
                <a:schemeClr val="tx1"/>
              </a:solidFill>
              <a:latin typeface="Arial" panose="020B0604020202020204" pitchFamily="34" charset="0"/>
              <a:cs typeface="Arial" panose="020B0604020202020204" pitchFamily="34" charset="0"/>
            </a:rPr>
            <a:t>Assess existing plans and policies; assess climate vulnerabilities</a:t>
          </a:r>
        </a:p>
      </dsp:txBody>
      <dsp:txXfrm>
        <a:off x="24397" y="24397"/>
        <a:ext cx="5543750" cy="784167"/>
      </dsp:txXfrm>
    </dsp:sp>
    <dsp:sp modelId="{858591BD-2852-46F7-97CD-2147546BD7BC}">
      <dsp:nvSpPr>
        <dsp:cNvPr id="0" name=""/>
        <dsp:cNvSpPr/>
      </dsp:nvSpPr>
      <dsp:spPr>
        <a:xfrm>
          <a:off x="545460" y="984408"/>
          <a:ext cx="6512966" cy="832961"/>
        </a:xfrm>
        <a:prstGeom prst="roundRect">
          <a:avLst>
            <a:gd name="adj" fmla="val 10000"/>
          </a:avLst>
        </a:prstGeom>
        <a:noFill/>
        <a:ln w="12700" cap="flat" cmpd="sng" algn="ctr">
          <a:solidFill>
            <a:srgbClr val="0872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Develop Policies: </a:t>
          </a:r>
          <a:r>
            <a:rPr lang="en-US" sz="1600" b="0" kern="1200" dirty="0">
              <a:solidFill>
                <a:schemeClr val="tx1"/>
              </a:solidFill>
              <a:latin typeface="Arial" panose="020B0604020202020204" pitchFamily="34" charset="0"/>
              <a:cs typeface="Arial" panose="020B0604020202020204" pitchFamily="34" charset="0"/>
            </a:rPr>
            <a:t>Develop a framework of adaptation and resilience policies</a:t>
          </a:r>
        </a:p>
      </dsp:txBody>
      <dsp:txXfrm>
        <a:off x="569857" y="1008805"/>
        <a:ext cx="5377286" cy="784167"/>
      </dsp:txXfrm>
    </dsp:sp>
    <dsp:sp modelId="{61087296-0786-44B0-A08F-C9DE3D793CDC}">
      <dsp:nvSpPr>
        <dsp:cNvPr id="0" name=""/>
        <dsp:cNvSpPr/>
      </dsp:nvSpPr>
      <dsp:spPr>
        <a:xfrm>
          <a:off x="1082780" y="1968817"/>
          <a:ext cx="6512966" cy="832961"/>
        </a:xfrm>
        <a:prstGeom prst="roundRect">
          <a:avLst>
            <a:gd name="adj" fmla="val 10000"/>
          </a:avLst>
        </a:prstGeom>
        <a:noFill/>
        <a:ln w="12700" cap="flat" cmpd="sng" algn="ctr">
          <a:solidFill>
            <a:srgbClr val="0872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Comprehensive Plan Amendments: </a:t>
          </a:r>
          <a:r>
            <a:rPr lang="en-US" sz="1600" kern="1200" dirty="0">
              <a:solidFill>
                <a:schemeClr val="tx1"/>
              </a:solidFill>
              <a:latin typeface="Arial" panose="020B0604020202020204" pitchFamily="34" charset="0"/>
              <a:cs typeface="Arial" panose="020B0604020202020204" pitchFamily="34" charset="0"/>
            </a:rPr>
            <a:t>Prepare the Resilience Sub-Element (including multiple drafts and public review)</a:t>
          </a:r>
        </a:p>
      </dsp:txBody>
      <dsp:txXfrm>
        <a:off x="1107177" y="1993214"/>
        <a:ext cx="5385427" cy="784167"/>
      </dsp:txXfrm>
    </dsp:sp>
    <dsp:sp modelId="{67AC28F6-C977-4EF1-A6F5-266E98B4F0A2}">
      <dsp:nvSpPr>
        <dsp:cNvPr id="0" name=""/>
        <dsp:cNvSpPr/>
      </dsp:nvSpPr>
      <dsp:spPr>
        <a:xfrm>
          <a:off x="1628241" y="2953226"/>
          <a:ext cx="6512966" cy="832961"/>
        </a:xfrm>
        <a:prstGeom prst="roundRect">
          <a:avLst>
            <a:gd name="adj" fmla="val 10000"/>
          </a:avLst>
        </a:prstGeom>
        <a:noFill/>
        <a:ln w="12700" cap="flat" cmpd="sng" algn="ctr">
          <a:solidFill>
            <a:srgbClr val="0872B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Code Audit: </a:t>
          </a:r>
          <a:r>
            <a:rPr lang="en-US" sz="1600" kern="1200" dirty="0">
              <a:solidFill>
                <a:schemeClr val="tx1"/>
              </a:solidFill>
              <a:latin typeface="Arial" panose="020B0604020202020204" pitchFamily="34" charset="0"/>
              <a:cs typeface="Arial" panose="020B0604020202020204" pitchFamily="34" charset="0"/>
            </a:rPr>
            <a:t>Identify City code that will need to be amended to align with the Comprehensive Plan Amendment</a:t>
          </a:r>
        </a:p>
      </dsp:txBody>
      <dsp:txXfrm>
        <a:off x="1652638" y="2977623"/>
        <a:ext cx="5377286" cy="784167"/>
      </dsp:txXfrm>
    </dsp:sp>
    <dsp:sp modelId="{B64C4D31-A8A7-46EF-BF36-F7EF7C03CE26}">
      <dsp:nvSpPr>
        <dsp:cNvPr id="0" name=""/>
        <dsp:cNvSpPr/>
      </dsp:nvSpPr>
      <dsp:spPr>
        <a:xfrm>
          <a:off x="5971541" y="637972"/>
          <a:ext cx="541424" cy="541424"/>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093361" y="637972"/>
        <a:ext cx="297784" cy="407422"/>
      </dsp:txXfrm>
    </dsp:sp>
    <dsp:sp modelId="{A9CD6DAF-159F-4008-B876-6ACF1D90C6A8}">
      <dsp:nvSpPr>
        <dsp:cNvPr id="0" name=""/>
        <dsp:cNvSpPr/>
      </dsp:nvSpPr>
      <dsp:spPr>
        <a:xfrm>
          <a:off x="6517002" y="1622381"/>
          <a:ext cx="541424" cy="541424"/>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638822" y="1622381"/>
        <a:ext cx="297784" cy="407422"/>
      </dsp:txXfrm>
    </dsp:sp>
    <dsp:sp modelId="{304E8622-38A6-4C27-9AE5-3B9C455469FA}">
      <dsp:nvSpPr>
        <dsp:cNvPr id="0" name=""/>
        <dsp:cNvSpPr/>
      </dsp:nvSpPr>
      <dsp:spPr>
        <a:xfrm>
          <a:off x="7054322" y="2606790"/>
          <a:ext cx="541424" cy="541424"/>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176142" y="2606790"/>
        <a:ext cx="297784" cy="40742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05D95-54A5-1F44-B208-E07EE41AD230}"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5BC31-BC2C-8E4F-9381-C0EC562CA44A}" type="slidenum">
              <a:rPr lang="en-US" smtClean="0"/>
              <a:t>‹#›</a:t>
            </a:fld>
            <a:endParaRPr lang="en-US"/>
          </a:p>
        </p:txBody>
      </p:sp>
    </p:spTree>
    <p:extLst>
      <p:ext uri="{BB962C8B-B14F-4D97-AF65-F5344CB8AC3E}">
        <p14:creationId xmlns:p14="http://schemas.microsoft.com/office/powerpoint/2010/main" val="141092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2</a:t>
            </a:fld>
            <a:endParaRPr lang="en-US"/>
          </a:p>
        </p:txBody>
      </p:sp>
    </p:spTree>
    <p:extLst>
      <p:ext uri="{BB962C8B-B14F-4D97-AF65-F5344CB8AC3E}">
        <p14:creationId xmlns:p14="http://schemas.microsoft.com/office/powerpoint/2010/main" val="345353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11</a:t>
            </a:fld>
            <a:endParaRPr lang="en-US"/>
          </a:p>
        </p:txBody>
      </p:sp>
    </p:spTree>
    <p:extLst>
      <p:ext uri="{BB962C8B-B14F-4D97-AF65-F5344CB8AC3E}">
        <p14:creationId xmlns:p14="http://schemas.microsoft.com/office/powerpoint/2010/main" val="104059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a:t>
            </a:r>
          </a:p>
          <a:p>
            <a:endParaRPr lang="en-US" dirty="0"/>
          </a:p>
          <a:p>
            <a:r>
              <a:rPr lang="en-US" dirty="0"/>
              <a:t>Thank you, Ryan and Linsey. Good evening commissioners.</a:t>
            </a:r>
          </a:p>
          <a:p>
            <a:endParaRPr lang="en-US" dirty="0"/>
          </a:p>
          <a:p>
            <a:r>
              <a:rPr lang="en-US" dirty="0"/>
              <a:t>My name is Ron Whitmore, and I’m a Principal with Raimi + Associates. Raimi + Associates is working with City staff and the Climate Team to prepare the Resilience Sub-Element.</a:t>
            </a:r>
          </a:p>
          <a:p>
            <a:endParaRPr lang="en-US" dirty="0"/>
          </a:p>
          <a:p>
            <a:r>
              <a:rPr lang="en-US" dirty="0"/>
              <a:t>I’ve been working in community sustainability for over 30 years across all sectors, including 13 years as a long-range planner and sustainability director in local government. For Raimi + Associates, I manage a mix of comprehensive plan updates and </a:t>
            </a:r>
            <a:r>
              <a:rPr lang="en-US"/>
              <a:t>climate planning.</a:t>
            </a:r>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12</a:t>
            </a:fld>
            <a:endParaRPr lang="en-US"/>
          </a:p>
        </p:txBody>
      </p:sp>
    </p:spTree>
    <p:extLst>
      <p:ext uri="{BB962C8B-B14F-4D97-AF65-F5344CB8AC3E}">
        <p14:creationId xmlns:p14="http://schemas.microsoft.com/office/powerpoint/2010/main" val="384862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a:t>
            </a:r>
          </a:p>
          <a:p>
            <a:endParaRPr lang="en-US" dirty="0"/>
          </a:p>
          <a:p>
            <a:r>
              <a:rPr lang="en-US" dirty="0"/>
              <a:t>Raimi + Associates is a mission-driven firm working across the western region of the US. We have a diverse portfolio of planning, research, and evaluation projects, including comprehensive plans, GHG and climate adaptation plans, environmental justice plans, urban design projects, and code updates. </a:t>
            </a:r>
          </a:p>
          <a:p>
            <a:endParaRPr lang="en-US" dirty="0"/>
          </a:p>
          <a:p>
            <a:r>
              <a:rPr lang="en-US" dirty="0"/>
              <a:t>We pride ourselves in being nimble and collaborative.</a:t>
            </a:r>
          </a:p>
          <a:p>
            <a:endParaRPr lang="en-US" dirty="0"/>
          </a:p>
          <a:p>
            <a:r>
              <a:rPr lang="en-US" dirty="0"/>
              <a:t>I have the pleasure of working with Robyn Wong and Meghan McNulty on the Lacey Resilience Sub-Element. Robyn is one of climate adaptation and resilience team leads and also works on many GHG reduction plans. Meghan is based in the </a:t>
            </a:r>
            <a:r>
              <a:rPr lang="en-US" dirty="0" err="1"/>
              <a:t>NorthWest</a:t>
            </a:r>
            <a:r>
              <a:rPr lang="en-US" dirty="0"/>
              <a:t> and is one of our comprehensive plan policy leads.</a:t>
            </a:r>
          </a:p>
          <a:p>
            <a:endParaRPr lang="en-US" dirty="0"/>
          </a:p>
          <a:p>
            <a:r>
              <a:rPr lang="en-US" dirty="0"/>
              <a:t>I’m not going to turn it over to Robyn, who will provide an overview of our work with the City and of some of the work completed, in progress, and that is coming soon.</a:t>
            </a:r>
          </a:p>
        </p:txBody>
      </p:sp>
      <p:sp>
        <p:nvSpPr>
          <p:cNvPr id="4" name="Slide Number Placeholder 3"/>
          <p:cNvSpPr>
            <a:spLocks noGrp="1"/>
          </p:cNvSpPr>
          <p:nvPr>
            <p:ph type="sldNum" sz="quarter" idx="5"/>
          </p:nvPr>
        </p:nvSpPr>
        <p:spPr/>
        <p:txBody>
          <a:bodyPr/>
          <a:lstStyle/>
          <a:p>
            <a:fld id="{0925BC31-BC2C-8E4F-9381-C0EC562CA44A}" type="slidenum">
              <a:rPr lang="en-US" smtClean="0"/>
              <a:t>13</a:t>
            </a:fld>
            <a:endParaRPr lang="en-US"/>
          </a:p>
        </p:txBody>
      </p:sp>
    </p:spTree>
    <p:extLst>
      <p:ext uri="{BB962C8B-B14F-4D97-AF65-F5344CB8AC3E}">
        <p14:creationId xmlns:p14="http://schemas.microsoft.com/office/powerpoint/2010/main" val="3505058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14</a:t>
            </a:fld>
            <a:endParaRPr lang="en-US"/>
          </a:p>
        </p:txBody>
      </p:sp>
    </p:spTree>
    <p:extLst>
      <p:ext uri="{BB962C8B-B14F-4D97-AF65-F5344CB8AC3E}">
        <p14:creationId xmlns:p14="http://schemas.microsoft.com/office/powerpoint/2010/main" val="172461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Robyn</a:t>
            </a:r>
          </a:p>
          <a:p>
            <a:r>
              <a:rPr lang="en-US" dirty="0"/>
              <a:t>While the Climate Sub-Element that Linsey discussed previously has to do with reducing Lacey’s contribution to climate change, the Resilience Sub-Element recognizes that the impacts of climate change are already occurring and are projected to get worse over time. This Sub-Element aims to reduce the negative impacts to people (particularly those who have high social vulnerability), and built and natural assets.  </a:t>
            </a:r>
          </a:p>
        </p:txBody>
      </p:sp>
      <p:sp>
        <p:nvSpPr>
          <p:cNvPr id="4" name="Slide Number Placeholder 3"/>
          <p:cNvSpPr>
            <a:spLocks noGrp="1"/>
          </p:cNvSpPr>
          <p:nvPr>
            <p:ph type="sldNum" sz="quarter" idx="5"/>
          </p:nvPr>
        </p:nvSpPr>
        <p:spPr/>
        <p:txBody>
          <a:bodyPr/>
          <a:lstStyle/>
          <a:p>
            <a:fld id="{0925BC31-BC2C-8E4F-9381-C0EC562CA44A}" type="slidenum">
              <a:rPr lang="en-US" smtClean="0"/>
              <a:t>15</a:t>
            </a:fld>
            <a:endParaRPr lang="en-US"/>
          </a:p>
        </p:txBody>
      </p:sp>
    </p:spTree>
    <p:extLst>
      <p:ext uri="{BB962C8B-B14F-4D97-AF65-F5344CB8AC3E}">
        <p14:creationId xmlns:p14="http://schemas.microsoft.com/office/powerpoint/2010/main" val="982306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Robyn</a:t>
            </a:r>
          </a:p>
          <a:p>
            <a:r>
              <a:rPr lang="en-US" dirty="0"/>
              <a:t>Why we need to do these things</a:t>
            </a:r>
          </a:p>
        </p:txBody>
      </p:sp>
      <p:sp>
        <p:nvSpPr>
          <p:cNvPr id="4" name="Slide Number Placeholder 3"/>
          <p:cNvSpPr>
            <a:spLocks noGrp="1"/>
          </p:cNvSpPr>
          <p:nvPr>
            <p:ph type="sldNum" sz="quarter" idx="5"/>
          </p:nvPr>
        </p:nvSpPr>
        <p:spPr/>
        <p:txBody>
          <a:bodyPr/>
          <a:lstStyle/>
          <a:p>
            <a:fld id="{0925BC31-BC2C-8E4F-9381-C0EC562CA44A}" type="slidenum">
              <a:rPr lang="en-US" smtClean="0"/>
              <a:t>16</a:t>
            </a:fld>
            <a:endParaRPr lang="en-US"/>
          </a:p>
        </p:txBody>
      </p:sp>
    </p:spTree>
    <p:extLst>
      <p:ext uri="{BB962C8B-B14F-4D97-AF65-F5344CB8AC3E}">
        <p14:creationId xmlns:p14="http://schemas.microsoft.com/office/powerpoint/2010/main" val="103728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Robyn</a:t>
            </a:r>
          </a:p>
        </p:txBody>
      </p:sp>
      <p:sp>
        <p:nvSpPr>
          <p:cNvPr id="4" name="Slide Number Placeholder 3"/>
          <p:cNvSpPr>
            <a:spLocks noGrp="1"/>
          </p:cNvSpPr>
          <p:nvPr>
            <p:ph type="sldNum" sz="quarter" idx="5"/>
          </p:nvPr>
        </p:nvSpPr>
        <p:spPr/>
        <p:txBody>
          <a:bodyPr/>
          <a:lstStyle/>
          <a:p>
            <a:fld id="{0925BC31-BC2C-8E4F-9381-C0EC562CA44A}" type="slidenum">
              <a:rPr lang="en-US" smtClean="0"/>
              <a:t>17</a:t>
            </a:fld>
            <a:endParaRPr lang="en-US"/>
          </a:p>
        </p:txBody>
      </p:sp>
    </p:spTree>
    <p:extLst>
      <p:ext uri="{BB962C8B-B14F-4D97-AF65-F5344CB8AC3E}">
        <p14:creationId xmlns:p14="http://schemas.microsoft.com/office/powerpoint/2010/main" val="904630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Robyn</a:t>
            </a:r>
          </a:p>
        </p:txBody>
      </p:sp>
      <p:sp>
        <p:nvSpPr>
          <p:cNvPr id="4" name="Slide Number Placeholder 3"/>
          <p:cNvSpPr>
            <a:spLocks noGrp="1"/>
          </p:cNvSpPr>
          <p:nvPr>
            <p:ph type="sldNum" sz="quarter" idx="5"/>
          </p:nvPr>
        </p:nvSpPr>
        <p:spPr/>
        <p:txBody>
          <a:bodyPr/>
          <a:lstStyle/>
          <a:p>
            <a:fld id="{0925BC31-BC2C-8E4F-9381-C0EC562CA44A}" type="slidenum">
              <a:rPr lang="en-US" smtClean="0"/>
              <a:t>18</a:t>
            </a:fld>
            <a:endParaRPr lang="en-US"/>
          </a:p>
        </p:txBody>
      </p:sp>
    </p:spTree>
    <p:extLst>
      <p:ext uri="{BB962C8B-B14F-4D97-AF65-F5344CB8AC3E}">
        <p14:creationId xmlns:p14="http://schemas.microsoft.com/office/powerpoint/2010/main" val="236219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Robyn</a:t>
            </a:r>
          </a:p>
          <a:p>
            <a:r>
              <a:rPr lang="en-US" dirty="0"/>
              <a:t>(Why is this meaningful) We do two foundational sets of analysis …. Understand the existing policy (summary is included in your packet) and the other is deeper analysis of climate vulnerability and risk</a:t>
            </a:r>
          </a:p>
          <a:p>
            <a:r>
              <a:rPr lang="en-US" dirty="0"/>
              <a:t>(What do we use the outputs for)</a:t>
            </a:r>
          </a:p>
          <a:p>
            <a:endParaRPr lang="en-US" dirty="0"/>
          </a:p>
          <a:p>
            <a:r>
              <a:rPr lang="en-US" dirty="0"/>
              <a:t>Review of eight plans, including all elements of 2016 comp plan, county hazard mitigation plan and annex, other plans related to city infrastructure and facilities.</a:t>
            </a:r>
          </a:p>
        </p:txBody>
      </p:sp>
      <p:sp>
        <p:nvSpPr>
          <p:cNvPr id="4" name="Slide Number Placeholder 3"/>
          <p:cNvSpPr>
            <a:spLocks noGrp="1"/>
          </p:cNvSpPr>
          <p:nvPr>
            <p:ph type="sldNum" sz="quarter" idx="5"/>
          </p:nvPr>
        </p:nvSpPr>
        <p:spPr/>
        <p:txBody>
          <a:bodyPr/>
          <a:lstStyle/>
          <a:p>
            <a:fld id="{0925BC31-BC2C-8E4F-9381-C0EC562CA44A}" type="slidenum">
              <a:rPr lang="en-US" smtClean="0"/>
              <a:t>19</a:t>
            </a:fld>
            <a:endParaRPr lang="en-US"/>
          </a:p>
        </p:txBody>
      </p:sp>
    </p:spTree>
    <p:extLst>
      <p:ext uri="{BB962C8B-B14F-4D97-AF65-F5344CB8AC3E}">
        <p14:creationId xmlns:p14="http://schemas.microsoft.com/office/powerpoint/2010/main" val="2496967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Robyn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(Thurston County HMP was done recently and Lacey Hazard Mitigation Plan Annex was completed very recently (April 2024)</a:t>
            </a:r>
          </a:p>
          <a:p>
            <a:r>
              <a:rPr lang="en-US" dirty="0"/>
              <a:t>Compared to other cities in Thurston County, Lacey has relatively little exposure. However there are hazards which don’t have as much of a mappable impact, like storms and smoke. )</a:t>
            </a:r>
          </a:p>
        </p:txBody>
      </p:sp>
      <p:sp>
        <p:nvSpPr>
          <p:cNvPr id="4" name="Slide Number Placeholder 3"/>
          <p:cNvSpPr>
            <a:spLocks noGrp="1"/>
          </p:cNvSpPr>
          <p:nvPr>
            <p:ph type="sldNum" sz="quarter" idx="5"/>
          </p:nvPr>
        </p:nvSpPr>
        <p:spPr/>
        <p:txBody>
          <a:bodyPr/>
          <a:lstStyle/>
          <a:p>
            <a:fld id="{0925BC31-BC2C-8E4F-9381-C0EC562CA44A}" type="slidenum">
              <a:rPr lang="en-US" smtClean="0"/>
              <a:t>20</a:t>
            </a:fld>
            <a:endParaRPr lang="en-US"/>
          </a:p>
        </p:txBody>
      </p:sp>
    </p:spTree>
    <p:extLst>
      <p:ext uri="{BB962C8B-B14F-4D97-AF65-F5344CB8AC3E}">
        <p14:creationId xmlns:p14="http://schemas.microsoft.com/office/powerpoint/2010/main" val="192412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3</a:t>
            </a:fld>
            <a:endParaRPr lang="en-US"/>
          </a:p>
        </p:txBody>
      </p:sp>
    </p:spTree>
    <p:extLst>
      <p:ext uri="{BB962C8B-B14F-4D97-AF65-F5344CB8AC3E}">
        <p14:creationId xmlns:p14="http://schemas.microsoft.com/office/powerpoint/2010/main" val="1435030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Robyn</a:t>
            </a:r>
          </a:p>
          <a:p>
            <a:endParaRPr lang="en-US" dirty="0"/>
          </a:p>
          <a:p>
            <a:r>
              <a:rPr lang="en-US" dirty="0"/>
              <a:t>_____</a:t>
            </a:r>
          </a:p>
        </p:txBody>
      </p:sp>
      <p:sp>
        <p:nvSpPr>
          <p:cNvPr id="4" name="Slide Number Placeholder 3"/>
          <p:cNvSpPr>
            <a:spLocks noGrp="1"/>
          </p:cNvSpPr>
          <p:nvPr>
            <p:ph type="sldNum" sz="quarter" idx="5"/>
          </p:nvPr>
        </p:nvSpPr>
        <p:spPr/>
        <p:txBody>
          <a:bodyPr/>
          <a:lstStyle/>
          <a:p>
            <a:fld id="{0925BC31-BC2C-8E4F-9381-C0EC562CA44A}" type="slidenum">
              <a:rPr lang="en-US" smtClean="0"/>
              <a:t>21</a:t>
            </a:fld>
            <a:endParaRPr lang="en-US"/>
          </a:p>
        </p:txBody>
      </p:sp>
    </p:spTree>
    <p:extLst>
      <p:ext uri="{BB962C8B-B14F-4D97-AF65-F5344CB8AC3E}">
        <p14:creationId xmlns:p14="http://schemas.microsoft.com/office/powerpoint/2010/main" val="2959401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600" dirty="0"/>
              <a:t>Robyn</a:t>
            </a:r>
          </a:p>
          <a:p>
            <a:pPr>
              <a:lnSpc>
                <a:spcPct val="100000"/>
              </a:lnSpc>
            </a:pPr>
            <a:r>
              <a:rPr lang="en-US" sz="1600" dirty="0"/>
              <a:t>__Supplementing our technical knowledge….. These sessions are an important source of local knowledge and help us understand and how people are experiencing the impacts of climate change in their lives and work. While we had these sessions early on to set the stage, we anticipate having an ongoing dialogue with community members with different perspectives throughout the project. </a:t>
            </a:r>
          </a:p>
          <a:p>
            <a:pPr>
              <a:lnSpc>
                <a:spcPct val="100000"/>
              </a:lnSpc>
            </a:pPr>
            <a:endParaRPr lang="en-US" sz="1600" dirty="0"/>
          </a:p>
          <a:p>
            <a:pPr>
              <a:lnSpc>
                <a:spcPct val="100000"/>
              </a:lnSpc>
            </a:pPr>
            <a:r>
              <a:rPr lang="en-US" sz="1600" dirty="0"/>
              <a:t>Real Estate Interests</a:t>
            </a:r>
          </a:p>
          <a:p>
            <a:pPr lvl="1">
              <a:lnSpc>
                <a:spcPct val="100000"/>
              </a:lnSpc>
            </a:pPr>
            <a:r>
              <a:rPr lang="en-US" sz="1600" dirty="0"/>
              <a:t>Thurston County Realtors Association</a:t>
            </a:r>
          </a:p>
          <a:p>
            <a:pPr>
              <a:lnSpc>
                <a:spcPct val="100000"/>
              </a:lnSpc>
            </a:pPr>
            <a:r>
              <a:rPr lang="en-US" sz="1600" dirty="0"/>
              <a:t>Climate Advocates</a:t>
            </a:r>
          </a:p>
          <a:p>
            <a:pPr lvl="1">
              <a:lnSpc>
                <a:spcPct val="100000"/>
              </a:lnSpc>
            </a:pPr>
            <a:r>
              <a:rPr lang="en-US" sz="1600" dirty="0"/>
              <a:t>Thurston Climate Action Team</a:t>
            </a:r>
          </a:p>
          <a:p>
            <a:pPr lvl="1">
              <a:lnSpc>
                <a:spcPct val="100000"/>
              </a:lnSpc>
            </a:pPr>
            <a:r>
              <a:rPr lang="en-US" sz="1600" dirty="0"/>
              <a:t>Evergreen State College Center for Climate Action and Sustainability</a:t>
            </a:r>
          </a:p>
          <a:p>
            <a:pPr>
              <a:lnSpc>
                <a:spcPct val="100000"/>
              </a:lnSpc>
            </a:pPr>
            <a:r>
              <a:rPr lang="en-US" sz="1600" dirty="0"/>
              <a:t>Vulnerable Populations</a:t>
            </a:r>
          </a:p>
          <a:p>
            <a:pPr lvl="1">
              <a:lnSpc>
                <a:spcPct val="100000"/>
              </a:lnSpc>
            </a:pPr>
            <a:r>
              <a:rPr lang="en-US" sz="1600" dirty="0"/>
              <a:t>_______</a:t>
            </a:r>
          </a:p>
          <a:p>
            <a:pPr lvl="1">
              <a:lnSpc>
                <a:spcPct val="100000"/>
              </a:lnSpc>
            </a:pPr>
            <a:r>
              <a:rPr lang="en-US" sz="1600" dirty="0"/>
              <a:t>_______</a:t>
            </a:r>
          </a:p>
          <a:p>
            <a:pPr lvl="1">
              <a:lnSpc>
                <a:spcPct val="100000"/>
              </a:lnSpc>
            </a:pPr>
            <a:endParaRPr lang="en-US" sz="1600" dirty="0"/>
          </a:p>
          <a:p>
            <a:pPr lvl="1">
              <a:lnSpc>
                <a:spcPct val="100000"/>
              </a:lnSpc>
            </a:pPr>
            <a:r>
              <a:rPr lang="en-US" sz="1600" dirty="0">
                <a:highlight>
                  <a:srgbClr val="FFFF00"/>
                </a:highlight>
              </a:rPr>
              <a:t>Other people who we have reached out to include:</a:t>
            </a:r>
          </a:p>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22</a:t>
            </a:fld>
            <a:endParaRPr lang="en-US"/>
          </a:p>
        </p:txBody>
      </p:sp>
    </p:spTree>
    <p:extLst>
      <p:ext uri="{BB962C8B-B14F-4D97-AF65-F5344CB8AC3E}">
        <p14:creationId xmlns:p14="http://schemas.microsoft.com/office/powerpoint/2010/main" val="2568195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a:t>
            </a:r>
          </a:p>
          <a:p>
            <a:endParaRPr lang="en-US" dirty="0"/>
          </a:p>
          <a:p>
            <a:r>
              <a:rPr lang="en-US" dirty="0"/>
              <a:t>Thank you, Robyn. The Planning Commission and City Council are important partners in this effort, so we wanted to give you a preview of what’s to come.</a:t>
            </a:r>
          </a:p>
        </p:txBody>
      </p:sp>
      <p:sp>
        <p:nvSpPr>
          <p:cNvPr id="4" name="Slide Number Placeholder 3"/>
          <p:cNvSpPr>
            <a:spLocks noGrp="1"/>
          </p:cNvSpPr>
          <p:nvPr>
            <p:ph type="sldNum" sz="quarter" idx="5"/>
          </p:nvPr>
        </p:nvSpPr>
        <p:spPr/>
        <p:txBody>
          <a:bodyPr/>
          <a:lstStyle/>
          <a:p>
            <a:fld id="{0925BC31-BC2C-8E4F-9381-C0EC562CA44A}" type="slidenum">
              <a:rPr lang="en-US" smtClean="0"/>
              <a:t>23</a:t>
            </a:fld>
            <a:endParaRPr lang="en-US"/>
          </a:p>
        </p:txBody>
      </p:sp>
    </p:spTree>
    <p:extLst>
      <p:ext uri="{BB962C8B-B14F-4D97-AF65-F5344CB8AC3E}">
        <p14:creationId xmlns:p14="http://schemas.microsoft.com/office/powerpoint/2010/main" val="2988516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a:t>
            </a:r>
          </a:p>
          <a:p>
            <a:endParaRPr lang="en-US" dirty="0"/>
          </a:p>
          <a:p>
            <a:r>
              <a:rPr lang="en-US" dirty="0"/>
              <a:t>As Robyn noted, we’ll soon transition from analysis to policy writing. Specifically, we look forward to discussing the draft Policy Framework with you in February and March. The Policy Framework will identify the goals and policies that will serve as the foundation for the Resilience Sub-Element. </a:t>
            </a:r>
          </a:p>
          <a:p>
            <a:endParaRPr lang="en-US" dirty="0"/>
          </a:p>
          <a:p>
            <a:r>
              <a:rPr lang="en-US" dirty="0"/>
              <a:t>Later in the spring, we’ll seek your input on the draft Sub-Element.</a:t>
            </a:r>
          </a:p>
          <a:p>
            <a:endParaRPr lang="en-US" dirty="0"/>
          </a:p>
          <a:p>
            <a:r>
              <a:rPr lang="en-US" dirty="0"/>
              <a:t>Thank you for the opportunity to introduce our work on the Resilience Sub-Element. </a:t>
            </a:r>
          </a:p>
          <a:p>
            <a:endParaRPr lang="en-US" dirty="0"/>
          </a:p>
          <a:p>
            <a:r>
              <a:rPr lang="en-US" dirty="0"/>
              <a:t>I’ll now turn it back over to Linsey and Ryan.</a:t>
            </a:r>
          </a:p>
        </p:txBody>
      </p:sp>
      <p:sp>
        <p:nvSpPr>
          <p:cNvPr id="4" name="Slide Number Placeholder 3"/>
          <p:cNvSpPr>
            <a:spLocks noGrp="1"/>
          </p:cNvSpPr>
          <p:nvPr>
            <p:ph type="sldNum" sz="quarter" idx="5"/>
          </p:nvPr>
        </p:nvSpPr>
        <p:spPr/>
        <p:txBody>
          <a:bodyPr/>
          <a:lstStyle/>
          <a:p>
            <a:fld id="{0925BC31-BC2C-8E4F-9381-C0EC562CA44A}" type="slidenum">
              <a:rPr lang="en-US" smtClean="0"/>
              <a:t>24</a:t>
            </a:fld>
            <a:endParaRPr lang="en-US"/>
          </a:p>
        </p:txBody>
      </p:sp>
    </p:spTree>
    <p:extLst>
      <p:ext uri="{BB962C8B-B14F-4D97-AF65-F5344CB8AC3E}">
        <p14:creationId xmlns:p14="http://schemas.microsoft.com/office/powerpoint/2010/main" val="176400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4</a:t>
            </a:fld>
            <a:endParaRPr lang="en-US"/>
          </a:p>
        </p:txBody>
      </p:sp>
    </p:spTree>
    <p:extLst>
      <p:ext uri="{BB962C8B-B14F-4D97-AF65-F5344CB8AC3E}">
        <p14:creationId xmlns:p14="http://schemas.microsoft.com/office/powerpoint/2010/main" val="23057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5</a:t>
            </a:fld>
            <a:endParaRPr lang="en-US"/>
          </a:p>
        </p:txBody>
      </p:sp>
    </p:spTree>
    <p:extLst>
      <p:ext uri="{BB962C8B-B14F-4D97-AF65-F5344CB8AC3E}">
        <p14:creationId xmlns:p14="http://schemas.microsoft.com/office/powerpoint/2010/main" val="15386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6</a:t>
            </a:fld>
            <a:endParaRPr lang="en-US"/>
          </a:p>
        </p:txBody>
      </p:sp>
    </p:spTree>
    <p:extLst>
      <p:ext uri="{BB962C8B-B14F-4D97-AF65-F5344CB8AC3E}">
        <p14:creationId xmlns:p14="http://schemas.microsoft.com/office/powerpoint/2010/main" val="318197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7</a:t>
            </a:fld>
            <a:endParaRPr lang="en-US"/>
          </a:p>
        </p:txBody>
      </p:sp>
    </p:spTree>
    <p:extLst>
      <p:ext uri="{BB962C8B-B14F-4D97-AF65-F5344CB8AC3E}">
        <p14:creationId xmlns:p14="http://schemas.microsoft.com/office/powerpoint/2010/main" val="334625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5BC31-BC2C-8E4F-9381-C0EC562CA44A}" type="slidenum">
              <a:rPr lang="en-US" smtClean="0"/>
              <a:t>8</a:t>
            </a:fld>
            <a:endParaRPr lang="en-US"/>
          </a:p>
        </p:txBody>
      </p:sp>
    </p:spTree>
    <p:extLst>
      <p:ext uri="{BB962C8B-B14F-4D97-AF65-F5344CB8AC3E}">
        <p14:creationId xmlns:p14="http://schemas.microsoft.com/office/powerpoint/2010/main" val="334096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need to update these goals for the comp plan-net zero by 2050. </a:t>
            </a:r>
          </a:p>
        </p:txBody>
      </p:sp>
      <p:sp>
        <p:nvSpPr>
          <p:cNvPr id="4" name="Slide Number Placeholder 3"/>
          <p:cNvSpPr>
            <a:spLocks noGrp="1"/>
          </p:cNvSpPr>
          <p:nvPr>
            <p:ph type="sldNum" sz="quarter" idx="5"/>
          </p:nvPr>
        </p:nvSpPr>
        <p:spPr/>
        <p:txBody>
          <a:bodyPr/>
          <a:lstStyle/>
          <a:p>
            <a:fld id="{0925BC31-BC2C-8E4F-9381-C0EC562CA44A}" type="slidenum">
              <a:rPr lang="en-US" smtClean="0"/>
              <a:t>9</a:t>
            </a:fld>
            <a:endParaRPr lang="en-US"/>
          </a:p>
        </p:txBody>
      </p:sp>
    </p:spTree>
    <p:extLst>
      <p:ext uri="{BB962C8B-B14F-4D97-AF65-F5344CB8AC3E}">
        <p14:creationId xmlns:p14="http://schemas.microsoft.com/office/powerpoint/2010/main" val="1385412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Re-align TCMP goals with the state’s goals: and utilize TCMP actions to meet those goals. (Menu of measures)</a:t>
            </a:r>
          </a:p>
        </p:txBody>
      </p:sp>
      <p:sp>
        <p:nvSpPr>
          <p:cNvPr id="4" name="Slide Number Placeholder 3"/>
          <p:cNvSpPr>
            <a:spLocks noGrp="1"/>
          </p:cNvSpPr>
          <p:nvPr>
            <p:ph type="sldNum" sz="quarter" idx="5"/>
          </p:nvPr>
        </p:nvSpPr>
        <p:spPr/>
        <p:txBody>
          <a:bodyPr/>
          <a:lstStyle/>
          <a:p>
            <a:fld id="{0925BC31-BC2C-8E4F-9381-C0EC562CA44A}" type="slidenum">
              <a:rPr lang="en-US" smtClean="0"/>
              <a:t>10</a:t>
            </a:fld>
            <a:endParaRPr lang="en-US"/>
          </a:p>
        </p:txBody>
      </p:sp>
    </p:spTree>
    <p:extLst>
      <p:ext uri="{BB962C8B-B14F-4D97-AF65-F5344CB8AC3E}">
        <p14:creationId xmlns:p14="http://schemas.microsoft.com/office/powerpoint/2010/main" val="2702930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2CBEBC-CFD5-2AA5-7802-8E0AC1F04561}"/>
              </a:ext>
            </a:extLst>
          </p:cNvPr>
          <p:cNvPicPr>
            <a:picLocks noChangeAspect="1"/>
          </p:cNvPicPr>
          <p:nvPr userDrawn="1"/>
        </p:nvPicPr>
        <p:blipFill>
          <a:blip r:embed="rId2"/>
          <a:srcRect t="8318" r="1065" b="19662"/>
          <a:stretch/>
        </p:blipFill>
        <p:spPr>
          <a:xfrm>
            <a:off x="0" y="0"/>
            <a:ext cx="12192000" cy="6858000"/>
          </a:xfrm>
          <a:prstGeom prst="rect">
            <a:avLst/>
          </a:prstGeom>
        </p:spPr>
      </p:pic>
      <p:sp>
        <p:nvSpPr>
          <p:cNvPr id="3" name="Subtitle 2">
            <a:extLst>
              <a:ext uri="{FF2B5EF4-FFF2-40B4-BE49-F238E27FC236}">
                <a16:creationId xmlns:a16="http://schemas.microsoft.com/office/drawing/2014/main" id="{83B5FA21-7B66-7D4F-A4FA-3BF5FC2727B1}"/>
              </a:ext>
            </a:extLst>
          </p:cNvPr>
          <p:cNvSpPr>
            <a:spLocks noGrp="1"/>
          </p:cNvSpPr>
          <p:nvPr>
            <p:ph type="subTitle" idx="1"/>
          </p:nvPr>
        </p:nvSpPr>
        <p:spPr>
          <a:xfrm>
            <a:off x="729973" y="2116450"/>
            <a:ext cx="7007051" cy="1400175"/>
          </a:xfrm>
          <a:effectLst/>
        </p:spPr>
        <p:txBody>
          <a:bodyPr/>
          <a:lstStyle>
            <a:lvl1pPr marL="0" indent="0" algn="l">
              <a:buNone/>
              <a:defRPr sz="2000">
                <a:solidFill>
                  <a:srgbClr val="66AAD3"/>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C6153C5E-AA57-1640-BB98-8960B7FEBD2C}"/>
              </a:ext>
            </a:extLst>
          </p:cNvPr>
          <p:cNvSpPr>
            <a:spLocks noGrp="1"/>
          </p:cNvSpPr>
          <p:nvPr>
            <p:ph type="ctrTitle" hasCustomPrompt="1"/>
          </p:nvPr>
        </p:nvSpPr>
        <p:spPr>
          <a:xfrm>
            <a:off x="729973" y="677036"/>
            <a:ext cx="7577322" cy="2017034"/>
          </a:xfrm>
          <a:effectLst/>
        </p:spPr>
        <p:txBody>
          <a:bodyPr anchor="t" anchorCtr="0"/>
          <a:lstStyle>
            <a:lvl1pPr algn="l">
              <a:defRPr sz="4800" spc="0">
                <a:solidFill>
                  <a:srgbClr val="005696"/>
                </a:solidFill>
                <a:effectLst/>
              </a:defRPr>
            </a:lvl1pPr>
          </a:lstStyle>
          <a:p>
            <a:r>
              <a:rPr lang="en-US" dirty="0"/>
              <a:t>Click to edit </a:t>
            </a:r>
            <a:br>
              <a:rPr lang="en-US" dirty="0"/>
            </a:br>
            <a:r>
              <a:rPr lang="en-US" dirty="0"/>
              <a:t>Master title style</a:t>
            </a:r>
          </a:p>
        </p:txBody>
      </p:sp>
      <p:pic>
        <p:nvPicPr>
          <p:cNvPr id="9" name="Picture 8" descr="A colorful text on a black background&#10;&#10;Description automatically generated">
            <a:extLst>
              <a:ext uri="{FF2B5EF4-FFF2-40B4-BE49-F238E27FC236}">
                <a16:creationId xmlns:a16="http://schemas.microsoft.com/office/drawing/2014/main" id="{B9DE6B3C-C40E-C7CA-1815-3877CAE52CFA}"/>
              </a:ext>
            </a:extLst>
          </p:cNvPr>
          <p:cNvPicPr>
            <a:picLocks noChangeAspect="1"/>
          </p:cNvPicPr>
          <p:nvPr userDrawn="1"/>
        </p:nvPicPr>
        <p:blipFill>
          <a:blip r:embed="rId3"/>
          <a:stretch>
            <a:fillRect/>
          </a:stretch>
        </p:blipFill>
        <p:spPr>
          <a:xfrm>
            <a:off x="9506276" y="366451"/>
            <a:ext cx="2319195" cy="2471922"/>
          </a:xfrm>
          <a:prstGeom prst="rect">
            <a:avLst/>
          </a:prstGeom>
        </p:spPr>
      </p:pic>
      <p:pic>
        <p:nvPicPr>
          <p:cNvPr id="12" name="Picture 11" descr="A blue and black logo&#10;&#10;Description automatically generated">
            <a:extLst>
              <a:ext uri="{FF2B5EF4-FFF2-40B4-BE49-F238E27FC236}">
                <a16:creationId xmlns:a16="http://schemas.microsoft.com/office/drawing/2014/main" id="{69C08CE4-2D22-F12D-886D-04A085AFB736}"/>
              </a:ext>
            </a:extLst>
          </p:cNvPr>
          <p:cNvPicPr>
            <a:picLocks noChangeAspect="1"/>
          </p:cNvPicPr>
          <p:nvPr userDrawn="1"/>
        </p:nvPicPr>
        <p:blipFill>
          <a:blip r:embed="rId4"/>
          <a:stretch>
            <a:fillRect/>
          </a:stretch>
        </p:blipFill>
        <p:spPr>
          <a:xfrm>
            <a:off x="9506276" y="6268269"/>
            <a:ext cx="2236523" cy="308912"/>
          </a:xfrm>
          <a:prstGeom prst="rect">
            <a:avLst/>
          </a:prstGeom>
        </p:spPr>
      </p:pic>
    </p:spTree>
    <p:extLst>
      <p:ext uri="{BB962C8B-B14F-4D97-AF65-F5344CB8AC3E}">
        <p14:creationId xmlns:p14="http://schemas.microsoft.com/office/powerpoint/2010/main" val="257004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421B-7967-2D43-B87D-FD73F7020120}"/>
              </a:ext>
            </a:extLst>
          </p:cNvPr>
          <p:cNvSpPr>
            <a:spLocks noGrp="1"/>
          </p:cNvSpPr>
          <p:nvPr>
            <p:ph type="title"/>
          </p:nvPr>
        </p:nvSpPr>
        <p:spPr/>
        <p:txBody>
          <a:bodyPr/>
          <a:lstStyle>
            <a:lvl1pPr>
              <a:defRPr>
                <a:solidFill>
                  <a:srgbClr val="00569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F14598D-EC03-4749-B5C8-63C5166A2C9E}"/>
              </a:ext>
            </a:extLst>
          </p:cNvPr>
          <p:cNvSpPr>
            <a:spLocks noGrp="1"/>
          </p:cNvSpPr>
          <p:nvPr>
            <p:ph idx="1" hasCustomPrompt="1"/>
          </p:nvPr>
        </p:nvSpPr>
        <p:spPr>
          <a:xfrm>
            <a:off x="838199" y="1825624"/>
            <a:ext cx="10515599" cy="3786035"/>
          </a:xfrm>
        </p:spPr>
        <p:txBody>
          <a:bodyPr/>
          <a:lstStyle>
            <a:lvl1pPr>
              <a:lnSpc>
                <a:spcPts val="3160"/>
              </a:lnSpc>
              <a:buFont typeface="Arial" panose="020B0604020202020204" pitchFamily="34" charset="0"/>
              <a:buChar char="•"/>
              <a:defRPr/>
            </a:lvl1pPr>
            <a:lvl2pPr>
              <a:lnSpc>
                <a:spcPts val="3160"/>
              </a:lnSpc>
              <a:defRPr/>
            </a:lvl2pPr>
            <a:lvl3pPr>
              <a:lnSpc>
                <a:spcPts val="3160"/>
              </a:lnSpc>
              <a:defRPr/>
            </a:lvl3pPr>
            <a:lvl4pPr>
              <a:lnSpc>
                <a:spcPts val="3160"/>
              </a:lnSpc>
              <a:defRPr/>
            </a:lvl4pPr>
            <a:lvl5pPr>
              <a:lnSpc>
                <a:spcPts val="3160"/>
              </a:lnSpc>
              <a:defRPr/>
            </a:lvl5pPr>
          </a:lstStyle>
          <a:p>
            <a:pPr lvl="0"/>
            <a:r>
              <a:rPr lang="en-US" dirty="0" err="1"/>
              <a:t>Vjdb</a:t>
            </a:r>
            <a:endParaRPr lang="en-US" dirty="0"/>
          </a:p>
          <a:p>
            <a:pPr lvl="0"/>
            <a:r>
              <a:rPr lang="en-US" dirty="0" err="1"/>
              <a:t>Dvsjkfbh</a:t>
            </a:r>
            <a:endParaRPr lang="en-US" dirty="0"/>
          </a:p>
          <a:p>
            <a:pPr lvl="0"/>
            <a:r>
              <a:rPr lang="en-US" dirty="0" err="1"/>
              <a:t>dkxvck</a:t>
            </a:r>
            <a:endParaRPr lang="en-US" dirty="0"/>
          </a:p>
        </p:txBody>
      </p:sp>
      <p:sp>
        <p:nvSpPr>
          <p:cNvPr id="6" name="Slide Number Placeholder 5">
            <a:extLst>
              <a:ext uri="{FF2B5EF4-FFF2-40B4-BE49-F238E27FC236}">
                <a16:creationId xmlns:a16="http://schemas.microsoft.com/office/drawing/2014/main" id="{16ED0B1D-2E8C-4644-9B9C-22F422F2C75F}"/>
              </a:ext>
            </a:extLst>
          </p:cNvPr>
          <p:cNvSpPr>
            <a:spLocks noGrp="1"/>
          </p:cNvSpPr>
          <p:nvPr>
            <p:ph type="sldNum" sz="quarter" idx="12"/>
          </p:nvPr>
        </p:nvSpPr>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7" name="Picture 6" descr="A colorful text on a black background&#10;&#10;Description automatically generated">
            <a:extLst>
              <a:ext uri="{FF2B5EF4-FFF2-40B4-BE49-F238E27FC236}">
                <a16:creationId xmlns:a16="http://schemas.microsoft.com/office/drawing/2014/main" id="{31F36493-0A36-A57F-FC15-15F1C10204BB}"/>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325407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37491-9CAA-7341-BF2A-D0F922F908D4}"/>
              </a:ext>
            </a:extLst>
          </p:cNvPr>
          <p:cNvPicPr>
            <a:picLocks noChangeAspect="1"/>
          </p:cNvPicPr>
          <p:nvPr userDrawn="1"/>
        </p:nvPicPr>
        <p:blipFill>
          <a:blip r:embed="rId2"/>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A9F6A4E-D8C2-EB48-8162-0E82518E9282}"/>
              </a:ext>
            </a:extLst>
          </p:cNvPr>
          <p:cNvSpPr>
            <a:spLocks noGrp="1"/>
          </p:cNvSpPr>
          <p:nvPr>
            <p:ph type="title" hasCustomPrompt="1"/>
          </p:nvPr>
        </p:nvSpPr>
        <p:spPr>
          <a:xfrm>
            <a:off x="787331" y="964039"/>
            <a:ext cx="4890455" cy="3491003"/>
          </a:xfrm>
          <a:effectLst>
            <a:outerShdw blurRad="444500" dist="38100" dir="2700000" algn="tl" rotWithShape="0">
              <a:prstClr val="black">
                <a:alpha val="70000"/>
              </a:prstClr>
            </a:outerShdw>
          </a:effectLst>
        </p:spPr>
        <p:txBody>
          <a:bodyPr anchor="t" anchorCtr="0">
            <a:noAutofit/>
          </a:bodyPr>
          <a:lstStyle>
            <a:lvl1pPr>
              <a:defRPr sz="600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1694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8D2F-DD88-2741-A124-32BFF6D1971C}"/>
              </a:ext>
            </a:extLst>
          </p:cNvPr>
          <p:cNvSpPr>
            <a:spLocks noGrp="1"/>
          </p:cNvSpPr>
          <p:nvPr>
            <p:ph type="title"/>
          </p:nvPr>
        </p:nvSpPr>
        <p:spPr/>
        <p:txBody>
          <a:bodyPr/>
          <a:lstStyle>
            <a:lvl1pPr>
              <a:defRPr>
                <a:solidFill>
                  <a:srgbClr val="00569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EC7CAF7-168A-2B4D-B744-9579244867C6}"/>
              </a:ext>
            </a:extLst>
          </p:cNvPr>
          <p:cNvSpPr>
            <a:spLocks noGrp="1"/>
          </p:cNvSpPr>
          <p:nvPr>
            <p:ph sz="half" idx="1"/>
          </p:nvPr>
        </p:nvSpPr>
        <p:spPr>
          <a:xfrm>
            <a:off x="838200" y="1825625"/>
            <a:ext cx="514775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F7DE375-C9B9-874C-882E-166ED89661BD}"/>
              </a:ext>
            </a:extLst>
          </p:cNvPr>
          <p:cNvSpPr>
            <a:spLocks noGrp="1"/>
          </p:cNvSpPr>
          <p:nvPr>
            <p:ph sz="half" idx="2"/>
          </p:nvPr>
        </p:nvSpPr>
        <p:spPr>
          <a:xfrm>
            <a:off x="6206046" y="1825625"/>
            <a:ext cx="514775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D0733FB-3510-13E2-DF1E-D9F3C6893FC4}"/>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8" name="Picture 7" descr="A colorful text on a black background&#10;&#10;Description automatically generated">
            <a:extLst>
              <a:ext uri="{FF2B5EF4-FFF2-40B4-BE49-F238E27FC236}">
                <a16:creationId xmlns:a16="http://schemas.microsoft.com/office/drawing/2014/main" id="{9FBAD07C-3319-6B5F-4DBD-D01085C7152E}"/>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324725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9C60-8028-0142-B40D-A5230677A962}"/>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E74397-EA86-474B-8DAA-65C81889EF42}"/>
              </a:ext>
            </a:extLst>
          </p:cNvPr>
          <p:cNvSpPr>
            <a:spLocks noGrp="1"/>
          </p:cNvSpPr>
          <p:nvPr>
            <p:ph type="body" idx="1"/>
          </p:nvPr>
        </p:nvSpPr>
        <p:spPr>
          <a:xfrm>
            <a:off x="839788" y="1681163"/>
            <a:ext cx="5103810" cy="823912"/>
          </a:xfrm>
        </p:spPr>
        <p:txBody>
          <a:bodyPr anchor="t"/>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A7DF88D-4F23-3D40-ADFD-A0152C4536A2}"/>
              </a:ext>
            </a:extLst>
          </p:cNvPr>
          <p:cNvSpPr>
            <a:spLocks noGrp="1"/>
          </p:cNvSpPr>
          <p:nvPr>
            <p:ph sz="half" idx="2"/>
          </p:nvPr>
        </p:nvSpPr>
        <p:spPr>
          <a:xfrm>
            <a:off x="839788" y="2505075"/>
            <a:ext cx="5103810" cy="3684588"/>
          </a:xfrm>
        </p:spPr>
        <p:txBody>
          <a:bodyPr/>
          <a:lstStyle>
            <a:lvl1pPr>
              <a:lnSpc>
                <a:spcPct val="100000"/>
              </a:lnSpc>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330E6A5-0C99-D543-9923-7524B8254F80}"/>
              </a:ext>
            </a:extLst>
          </p:cNvPr>
          <p:cNvSpPr>
            <a:spLocks noGrp="1"/>
          </p:cNvSpPr>
          <p:nvPr>
            <p:ph type="body" sz="quarter" idx="3"/>
          </p:nvPr>
        </p:nvSpPr>
        <p:spPr>
          <a:xfrm>
            <a:off x="6248400" y="1681163"/>
            <a:ext cx="5103811" cy="823912"/>
          </a:xfrm>
        </p:spPr>
        <p:txBody>
          <a:bodyPr anchor="t"/>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76AEC7-7189-964D-BF09-D45FB85AB96D}"/>
              </a:ext>
            </a:extLst>
          </p:cNvPr>
          <p:cNvSpPr>
            <a:spLocks noGrp="1"/>
          </p:cNvSpPr>
          <p:nvPr>
            <p:ph sz="quarter" idx="4"/>
          </p:nvPr>
        </p:nvSpPr>
        <p:spPr>
          <a:xfrm>
            <a:off x="6248400" y="2505075"/>
            <a:ext cx="5103812" cy="3684588"/>
          </a:xfrm>
        </p:spPr>
        <p:txBody>
          <a:bodyPr/>
          <a:lstStyle>
            <a:lvl1pPr>
              <a:lnSpc>
                <a:spcPct val="100000"/>
              </a:lnSpc>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F4131C23-9A34-9A9F-07BB-3A14F1948030}"/>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10" name="Picture 9" descr="A colorful text on a black background&#10;&#10;Description automatically generated">
            <a:extLst>
              <a:ext uri="{FF2B5EF4-FFF2-40B4-BE49-F238E27FC236}">
                <a16:creationId xmlns:a16="http://schemas.microsoft.com/office/drawing/2014/main" id="{EFD053CE-6AFA-E625-86E0-54DB735A3EDA}"/>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12613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6601-E6A3-2549-9101-00E7F500B94E}"/>
              </a:ext>
            </a:extLst>
          </p:cNvPr>
          <p:cNvSpPr>
            <a:spLocks noGrp="1"/>
          </p:cNvSpPr>
          <p:nvPr>
            <p:ph type="title"/>
          </p:nvPr>
        </p:nvSpPr>
        <p:spPr/>
        <p:txBody>
          <a:bodyPr/>
          <a:lstStyle>
            <a:lvl1pPr>
              <a:defRPr>
                <a:solidFill>
                  <a:srgbClr val="005696"/>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EA2A17B8-662A-47C3-670B-D8008F2F4952}"/>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6" name="Picture 5" descr="A colorful text on a black background&#10;&#10;Description automatically generated">
            <a:extLst>
              <a:ext uri="{FF2B5EF4-FFF2-40B4-BE49-F238E27FC236}">
                <a16:creationId xmlns:a16="http://schemas.microsoft.com/office/drawing/2014/main" id="{A12BBB80-02E9-E1B1-DDD0-A309939FB654}"/>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148833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40F2738-14C9-C2EB-3A8A-585A5995CE1C}"/>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5" name="Picture 4" descr="A colorful text on a black background&#10;&#10;Description automatically generated">
            <a:extLst>
              <a:ext uri="{FF2B5EF4-FFF2-40B4-BE49-F238E27FC236}">
                <a16:creationId xmlns:a16="http://schemas.microsoft.com/office/drawing/2014/main" id="{4581B129-6E2C-E248-5F02-8CB00F80CE46}"/>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421193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84CAD2-F4AD-11EC-40DD-780CE3C856BF}"/>
              </a:ext>
            </a:extLst>
          </p:cNvPr>
          <p:cNvSpPr>
            <a:spLocks noGrp="1"/>
          </p:cNvSpPr>
          <p:nvPr>
            <p:ph type="sldNum" sz="quarter" idx="12"/>
          </p:nvPr>
        </p:nvSpPr>
        <p:spPr>
          <a:xfrm>
            <a:off x="169334" y="6405952"/>
            <a:ext cx="2743200" cy="365125"/>
          </a:xfrm>
        </p:spPr>
        <p:txBody>
          <a:bodyPr/>
          <a:lstStyle>
            <a:lvl1pPr algn="l">
              <a:defRPr>
                <a:solidFill>
                  <a:srgbClr val="66AAD3"/>
                </a:solidFill>
              </a:defRPr>
            </a:lvl1pPr>
          </a:lstStyle>
          <a:p>
            <a:fld id="{0F43753A-820F-4E4C-808D-1184121AF949}" type="slidenum">
              <a:rPr lang="en-US" smtClean="0"/>
              <a:pPr/>
              <a:t>‹#›</a:t>
            </a:fld>
            <a:endParaRPr lang="en-US" dirty="0"/>
          </a:p>
        </p:txBody>
      </p:sp>
      <p:pic>
        <p:nvPicPr>
          <p:cNvPr id="3" name="Picture 2" descr="A colorful text on a black background&#10;&#10;Description automatically generated">
            <a:extLst>
              <a:ext uri="{FF2B5EF4-FFF2-40B4-BE49-F238E27FC236}">
                <a16:creationId xmlns:a16="http://schemas.microsoft.com/office/drawing/2014/main" id="{B328D0FA-FF3D-7D1C-C3D9-1C22F578C21A}"/>
              </a:ext>
            </a:extLst>
          </p:cNvPr>
          <p:cNvPicPr>
            <a:picLocks noChangeAspect="1"/>
          </p:cNvPicPr>
          <p:nvPr userDrawn="1"/>
        </p:nvPicPr>
        <p:blipFill>
          <a:blip r:embed="rId2"/>
          <a:stretch>
            <a:fillRect/>
          </a:stretch>
        </p:blipFill>
        <p:spPr>
          <a:xfrm>
            <a:off x="11201437" y="5855388"/>
            <a:ext cx="687830" cy="733126"/>
          </a:xfrm>
          <a:prstGeom prst="rect">
            <a:avLst/>
          </a:prstGeom>
        </p:spPr>
      </p:pic>
    </p:spTree>
    <p:extLst>
      <p:ext uri="{BB962C8B-B14F-4D97-AF65-F5344CB8AC3E}">
        <p14:creationId xmlns:p14="http://schemas.microsoft.com/office/powerpoint/2010/main" val="232436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B9B28-AA0A-B245-9D70-E723FB3209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D402902-A85D-6044-BFA7-9FC31D3824AA}"/>
              </a:ext>
            </a:extLst>
          </p:cNvPr>
          <p:cNvSpPr>
            <a:spLocks noGrp="1"/>
          </p:cNvSpPr>
          <p:nvPr>
            <p:ph type="body" idx="1"/>
          </p:nvPr>
        </p:nvSpPr>
        <p:spPr>
          <a:xfrm>
            <a:off x="838200" y="1825624"/>
            <a:ext cx="10515600" cy="378603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5310B45-835E-9440-B0F6-D7F496DB4762}"/>
              </a:ext>
            </a:extLst>
          </p:cNvPr>
          <p:cNvSpPr>
            <a:spLocks noGrp="1"/>
          </p:cNvSpPr>
          <p:nvPr>
            <p:ph type="sldNum" sz="quarter" idx="4"/>
          </p:nvPr>
        </p:nvSpPr>
        <p:spPr>
          <a:xfrm>
            <a:off x="169334" y="6405952"/>
            <a:ext cx="2743200" cy="365125"/>
          </a:xfrm>
          <a:prstGeom prst="rect">
            <a:avLst/>
          </a:prstGeom>
        </p:spPr>
        <p:txBody>
          <a:bodyPr vert="horz" lIns="91440" tIns="45720" rIns="91440" bIns="45720" rtlCol="0" anchor="ctr"/>
          <a:lstStyle>
            <a:lvl1pPr algn="r">
              <a:defRPr sz="1200" b="1" i="0">
                <a:solidFill>
                  <a:srgbClr val="238F93"/>
                </a:solidFill>
                <a:latin typeface="Lato" panose="020F0502020204030203" pitchFamily="34" charset="77"/>
              </a:defRPr>
            </a:lvl1pPr>
          </a:lstStyle>
          <a:p>
            <a:pPr algn="l"/>
            <a:fld id="{0F43753A-820F-4E4C-808D-1184121AF949}" type="slidenum">
              <a:rPr lang="en-US" smtClean="0"/>
              <a:pPr algn="l"/>
              <a:t>‹#›</a:t>
            </a:fld>
            <a:endParaRPr lang="en-US" dirty="0">
              <a:solidFill>
                <a:srgbClr val="238F93"/>
              </a:solidFill>
            </a:endParaRPr>
          </a:p>
        </p:txBody>
      </p:sp>
    </p:spTree>
    <p:extLst>
      <p:ext uri="{BB962C8B-B14F-4D97-AF65-F5344CB8AC3E}">
        <p14:creationId xmlns:p14="http://schemas.microsoft.com/office/powerpoint/2010/main" val="2119648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3600" b="1" i="0" kern="1200">
          <a:solidFill>
            <a:srgbClr val="238F93"/>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ts val="29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9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9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9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9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C70B6-C6E4-814E-8D39-3E4FEBB3148F}"/>
              </a:ext>
            </a:extLst>
          </p:cNvPr>
          <p:cNvSpPr>
            <a:spLocks noGrp="1"/>
          </p:cNvSpPr>
          <p:nvPr>
            <p:ph type="subTitle" idx="1"/>
          </p:nvPr>
        </p:nvSpPr>
        <p:spPr>
          <a:xfrm>
            <a:off x="655545" y="2032686"/>
            <a:ext cx="7007051" cy="1400175"/>
          </a:xfrm>
        </p:spPr>
        <p:txBody>
          <a:bodyPr/>
          <a:lstStyle/>
          <a:p>
            <a:r>
              <a:rPr lang="en-US" dirty="0"/>
              <a:t>December 11, 2024</a:t>
            </a:r>
          </a:p>
        </p:txBody>
      </p:sp>
      <p:sp>
        <p:nvSpPr>
          <p:cNvPr id="2" name="Title 1">
            <a:extLst>
              <a:ext uri="{FF2B5EF4-FFF2-40B4-BE49-F238E27FC236}">
                <a16:creationId xmlns:a16="http://schemas.microsoft.com/office/drawing/2014/main" id="{81273489-4303-184C-984E-CBD862ABD3DA}"/>
              </a:ext>
            </a:extLst>
          </p:cNvPr>
          <p:cNvSpPr>
            <a:spLocks noGrp="1"/>
          </p:cNvSpPr>
          <p:nvPr>
            <p:ph type="ctrTitle"/>
          </p:nvPr>
        </p:nvSpPr>
        <p:spPr>
          <a:xfrm>
            <a:off x="655545" y="740830"/>
            <a:ext cx="7577322" cy="1400175"/>
          </a:xfrm>
        </p:spPr>
        <p:txBody>
          <a:bodyPr/>
          <a:lstStyle/>
          <a:p>
            <a:r>
              <a:rPr lang="en-US" dirty="0"/>
              <a:t>Lacey Climate Element</a:t>
            </a:r>
          </a:p>
        </p:txBody>
      </p:sp>
    </p:spTree>
    <p:extLst>
      <p:ext uri="{BB962C8B-B14F-4D97-AF65-F5344CB8AC3E}">
        <p14:creationId xmlns:p14="http://schemas.microsoft.com/office/powerpoint/2010/main" val="146708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035241"/>
          </a:xfrm>
        </p:spPr>
        <p:txBody>
          <a:bodyPr/>
          <a:lstStyle/>
          <a:p>
            <a:r>
              <a:rPr lang="en-US" dirty="0"/>
              <a:t>GHG Emissions Reduction Goals</a:t>
            </a: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10</a:t>
            </a:fld>
            <a:endParaRPr lang="en-US" dirty="0"/>
          </a:p>
        </p:txBody>
      </p:sp>
      <p:pic>
        <p:nvPicPr>
          <p:cNvPr id="2050" name="Picture 2" descr="Chart showing greenhouse gas emission limits. For text version of image, see caption below.">
            <a:extLst>
              <a:ext uri="{FF2B5EF4-FFF2-40B4-BE49-F238E27FC236}">
                <a16:creationId xmlns:a16="http://schemas.microsoft.com/office/drawing/2014/main" id="{C5D9879F-C399-44C6-BF87-DFB48A4FB2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19110" y="1259768"/>
            <a:ext cx="5286782" cy="52867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F0528DA-2149-4D83-9FE4-82E777242676}"/>
              </a:ext>
            </a:extLst>
          </p:cNvPr>
          <p:cNvSpPr txBox="1"/>
          <p:nvPr/>
        </p:nvSpPr>
        <p:spPr>
          <a:xfrm>
            <a:off x="838200" y="1585244"/>
            <a:ext cx="4179849" cy="3139321"/>
          </a:xfrm>
          <a:prstGeom prst="rect">
            <a:avLst/>
          </a:prstGeom>
          <a:noFill/>
        </p:spPr>
        <p:txBody>
          <a:bodyPr wrap="square">
            <a:spAutoFit/>
          </a:bodyPr>
          <a:lstStyle/>
          <a:p>
            <a:pPr algn="l"/>
            <a:r>
              <a:rPr lang="en-US" b="1" i="0" dirty="0">
                <a:solidFill>
                  <a:srgbClr val="333333"/>
                </a:solidFill>
                <a:effectLst/>
                <a:latin typeface="Muli"/>
              </a:rPr>
              <a:t>Greenhouse gas emission limits</a:t>
            </a:r>
          </a:p>
          <a:p>
            <a:pPr algn="l"/>
            <a:r>
              <a:rPr lang="en-US" b="0" i="0" dirty="0">
                <a:solidFill>
                  <a:srgbClr val="333333"/>
                </a:solidFill>
                <a:effectLst/>
                <a:latin typeface="Open Sans" pitchFamily="2" charset="0"/>
              </a:rPr>
              <a:t>In 2020, the Washington Legislature set new greenhouse gas emission limits in order to combat climate change. Under the law, the state is required to reduce emissions levels:</a:t>
            </a:r>
          </a:p>
          <a:p>
            <a:pPr algn="l">
              <a:buFont typeface="Arial" panose="020B0604020202020204" pitchFamily="34" charset="0"/>
              <a:buChar char="•"/>
            </a:pPr>
            <a:r>
              <a:rPr lang="en-US" b="1" i="0" dirty="0">
                <a:solidFill>
                  <a:srgbClr val="333333"/>
                </a:solidFill>
                <a:effectLst/>
                <a:latin typeface="Open Sans" pitchFamily="2" charset="0"/>
              </a:rPr>
              <a:t>2020</a:t>
            </a:r>
            <a:r>
              <a:rPr lang="en-US" b="0" i="0" dirty="0">
                <a:solidFill>
                  <a:srgbClr val="333333"/>
                </a:solidFill>
                <a:effectLst/>
                <a:latin typeface="Open Sans" pitchFamily="2" charset="0"/>
              </a:rPr>
              <a:t> – reduce to 1990 levels</a:t>
            </a:r>
          </a:p>
          <a:p>
            <a:pPr algn="l">
              <a:buFont typeface="Arial" panose="020B0604020202020204" pitchFamily="34" charset="0"/>
              <a:buChar char="•"/>
            </a:pPr>
            <a:r>
              <a:rPr lang="en-US" b="1" i="0" dirty="0">
                <a:solidFill>
                  <a:srgbClr val="333333"/>
                </a:solidFill>
                <a:effectLst/>
                <a:latin typeface="Open Sans" pitchFamily="2" charset="0"/>
              </a:rPr>
              <a:t>​2030</a:t>
            </a:r>
            <a:r>
              <a:rPr lang="en-US" b="0" i="0" dirty="0">
                <a:solidFill>
                  <a:srgbClr val="333333"/>
                </a:solidFill>
                <a:effectLst/>
                <a:latin typeface="Open Sans" pitchFamily="2" charset="0"/>
              </a:rPr>
              <a:t> – 45% below 1990 levels</a:t>
            </a:r>
          </a:p>
          <a:p>
            <a:pPr algn="l">
              <a:buFont typeface="Arial" panose="020B0604020202020204" pitchFamily="34" charset="0"/>
              <a:buChar char="•"/>
            </a:pPr>
            <a:r>
              <a:rPr lang="en-US" b="1" i="0" dirty="0">
                <a:solidFill>
                  <a:srgbClr val="333333"/>
                </a:solidFill>
                <a:effectLst/>
                <a:latin typeface="Open Sans" pitchFamily="2" charset="0"/>
              </a:rPr>
              <a:t>2040</a:t>
            </a:r>
            <a:r>
              <a:rPr lang="en-US" b="0" i="0" dirty="0">
                <a:solidFill>
                  <a:srgbClr val="333333"/>
                </a:solidFill>
                <a:effectLst/>
                <a:latin typeface="Open Sans" pitchFamily="2" charset="0"/>
              </a:rPr>
              <a:t> – 70% below 1990 levels</a:t>
            </a:r>
          </a:p>
          <a:p>
            <a:pPr algn="l">
              <a:buFont typeface="Arial" panose="020B0604020202020204" pitchFamily="34" charset="0"/>
              <a:buChar char="•"/>
            </a:pPr>
            <a:r>
              <a:rPr lang="en-US" b="1" i="0" dirty="0">
                <a:solidFill>
                  <a:srgbClr val="333333"/>
                </a:solidFill>
                <a:effectLst/>
                <a:latin typeface="Open Sans" pitchFamily="2" charset="0"/>
              </a:rPr>
              <a:t>2050</a:t>
            </a:r>
            <a:r>
              <a:rPr lang="en-US" b="0" i="0" dirty="0">
                <a:solidFill>
                  <a:srgbClr val="333333"/>
                </a:solidFill>
                <a:effectLst/>
                <a:latin typeface="Open Sans" pitchFamily="2" charset="0"/>
              </a:rPr>
              <a:t> – 95% below 1990 levels and achieve net zero emissions</a:t>
            </a:r>
          </a:p>
        </p:txBody>
      </p:sp>
    </p:spTree>
    <p:extLst>
      <p:ext uri="{BB962C8B-B14F-4D97-AF65-F5344CB8AC3E}">
        <p14:creationId xmlns:p14="http://schemas.microsoft.com/office/powerpoint/2010/main" val="210973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035241"/>
          </a:xfrm>
        </p:spPr>
        <p:txBody>
          <a:bodyPr/>
          <a:lstStyle/>
          <a:p>
            <a:r>
              <a:rPr lang="en-US" dirty="0"/>
              <a:t>GHG Sub-element Steps to Adoption</a:t>
            </a: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11</a:t>
            </a:fld>
            <a:endParaRPr lang="en-US" dirty="0"/>
          </a:p>
        </p:txBody>
      </p:sp>
      <p:sp>
        <p:nvSpPr>
          <p:cNvPr id="6" name="Content Placeholder 5">
            <a:extLst>
              <a:ext uri="{FF2B5EF4-FFF2-40B4-BE49-F238E27FC236}">
                <a16:creationId xmlns:a16="http://schemas.microsoft.com/office/drawing/2014/main" id="{EF23861A-311D-4222-8B64-F13CDCC4724E}"/>
              </a:ext>
            </a:extLst>
          </p:cNvPr>
          <p:cNvSpPr>
            <a:spLocks noGrp="1"/>
          </p:cNvSpPr>
          <p:nvPr>
            <p:ph idx="1"/>
          </p:nvPr>
        </p:nvSpPr>
        <p:spPr>
          <a:xfrm>
            <a:off x="693233" y="1535982"/>
            <a:ext cx="10515599" cy="4117686"/>
          </a:xfrm>
        </p:spPr>
        <p:txBody>
          <a:bodyPr/>
          <a:lstStyle/>
          <a:p>
            <a:r>
              <a:rPr lang="en-US" dirty="0"/>
              <a:t>Step 2: Set Emissions-Reduction Targets</a:t>
            </a:r>
          </a:p>
          <a:p>
            <a:pPr lvl="1"/>
            <a:r>
              <a:rPr lang="en-US" dirty="0"/>
              <a:t>Update TCMP goals to align with the state’s mandated goals.</a:t>
            </a:r>
          </a:p>
          <a:p>
            <a:r>
              <a:rPr lang="en-US" dirty="0"/>
              <a:t>Step 3: Develop Measures and Implementation Plan to Achieve Targets</a:t>
            </a:r>
          </a:p>
          <a:p>
            <a:pPr lvl="1"/>
            <a:r>
              <a:rPr lang="en-US" dirty="0"/>
              <a:t>Utilize TCMP and the actions to reach target goals.</a:t>
            </a:r>
          </a:p>
          <a:p>
            <a:pPr lvl="1"/>
            <a:r>
              <a:rPr lang="en-US" dirty="0"/>
              <a:t>Present the data results (inventory) and goals to the community with the opportunity for engagement and feedback.</a:t>
            </a:r>
          </a:p>
          <a:p>
            <a:r>
              <a:rPr lang="en-US" dirty="0"/>
              <a:t>Step 4: Integrate Measures into Plan and Evaluate Progress</a:t>
            </a:r>
          </a:p>
          <a:p>
            <a:pPr lvl="1"/>
            <a:r>
              <a:rPr lang="en-US" dirty="0"/>
              <a:t>Utilize our internal staff team and climate staff team to integrate these GHG reduction goals and policies into the comprehensive plan. </a:t>
            </a:r>
          </a:p>
        </p:txBody>
      </p:sp>
    </p:spTree>
    <p:extLst>
      <p:ext uri="{BB962C8B-B14F-4D97-AF65-F5344CB8AC3E}">
        <p14:creationId xmlns:p14="http://schemas.microsoft.com/office/powerpoint/2010/main" val="3954296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C70B6-C6E4-814E-8D39-3E4FEBB3148F}"/>
              </a:ext>
            </a:extLst>
          </p:cNvPr>
          <p:cNvSpPr>
            <a:spLocks noGrp="1"/>
          </p:cNvSpPr>
          <p:nvPr>
            <p:ph type="subTitle" idx="1"/>
          </p:nvPr>
        </p:nvSpPr>
        <p:spPr>
          <a:xfrm>
            <a:off x="655545" y="2032686"/>
            <a:ext cx="7007051" cy="1400175"/>
          </a:xfrm>
        </p:spPr>
        <p:txBody>
          <a:bodyPr/>
          <a:lstStyle/>
          <a:p>
            <a:r>
              <a:rPr lang="en-US" dirty="0"/>
              <a:t>December 11, 2024</a:t>
            </a:r>
          </a:p>
        </p:txBody>
      </p:sp>
      <p:sp>
        <p:nvSpPr>
          <p:cNvPr id="2" name="Title 1">
            <a:extLst>
              <a:ext uri="{FF2B5EF4-FFF2-40B4-BE49-F238E27FC236}">
                <a16:creationId xmlns:a16="http://schemas.microsoft.com/office/drawing/2014/main" id="{81273489-4303-184C-984E-CBD862ABD3DA}"/>
              </a:ext>
            </a:extLst>
          </p:cNvPr>
          <p:cNvSpPr>
            <a:spLocks noGrp="1"/>
          </p:cNvSpPr>
          <p:nvPr>
            <p:ph type="ctrTitle"/>
          </p:nvPr>
        </p:nvSpPr>
        <p:spPr>
          <a:xfrm>
            <a:off x="655545" y="740830"/>
            <a:ext cx="7577322" cy="1400175"/>
          </a:xfrm>
        </p:spPr>
        <p:txBody>
          <a:bodyPr/>
          <a:lstStyle/>
          <a:p>
            <a:r>
              <a:rPr lang="en-US" dirty="0"/>
              <a:t>Lacey Resilience </a:t>
            </a:r>
            <a:br>
              <a:rPr lang="en-US" dirty="0"/>
            </a:br>
            <a:r>
              <a:rPr lang="en-US" dirty="0"/>
              <a:t>Sub-Element</a:t>
            </a:r>
          </a:p>
        </p:txBody>
      </p:sp>
    </p:spTree>
    <p:extLst>
      <p:ext uri="{BB962C8B-B14F-4D97-AF65-F5344CB8AC3E}">
        <p14:creationId xmlns:p14="http://schemas.microsoft.com/office/powerpoint/2010/main" val="380411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B333-D818-1949-8988-190FB492CA27}"/>
              </a:ext>
            </a:extLst>
          </p:cNvPr>
          <p:cNvSpPr>
            <a:spLocks noGrp="1"/>
          </p:cNvSpPr>
          <p:nvPr>
            <p:ph type="title"/>
          </p:nvPr>
        </p:nvSpPr>
        <p:spPr/>
        <p:txBody>
          <a:bodyPr/>
          <a:lstStyle/>
          <a:p>
            <a:r>
              <a:rPr lang="en-US" dirty="0"/>
              <a:t>Consultant Team</a:t>
            </a:r>
          </a:p>
        </p:txBody>
      </p:sp>
      <p:sp>
        <p:nvSpPr>
          <p:cNvPr id="4" name="Slide Number Placeholder 3">
            <a:extLst>
              <a:ext uri="{FF2B5EF4-FFF2-40B4-BE49-F238E27FC236}">
                <a16:creationId xmlns:a16="http://schemas.microsoft.com/office/drawing/2014/main" id="{3014D33E-4768-5E22-ED65-DC62D3F1AAD9}"/>
              </a:ext>
            </a:extLst>
          </p:cNvPr>
          <p:cNvSpPr>
            <a:spLocks noGrp="1"/>
          </p:cNvSpPr>
          <p:nvPr>
            <p:ph type="sldNum" sz="quarter" idx="12"/>
          </p:nvPr>
        </p:nvSpPr>
        <p:spPr/>
        <p:txBody>
          <a:bodyPr/>
          <a:lstStyle/>
          <a:p>
            <a:fld id="{0F43753A-820F-4E4C-808D-1184121AF949}" type="slidenum">
              <a:rPr lang="en-US" smtClean="0"/>
              <a:pPr/>
              <a:t>13</a:t>
            </a:fld>
            <a:endParaRPr lang="en-US" dirty="0"/>
          </a:p>
        </p:txBody>
      </p:sp>
      <p:sp>
        <p:nvSpPr>
          <p:cNvPr id="5" name="Rectangle: Rounded Corners 4">
            <a:extLst>
              <a:ext uri="{FF2B5EF4-FFF2-40B4-BE49-F238E27FC236}">
                <a16:creationId xmlns:a16="http://schemas.microsoft.com/office/drawing/2014/main" id="{4AB9328F-B7CE-AE1F-E916-CA4BEB415B46}"/>
              </a:ext>
            </a:extLst>
          </p:cNvPr>
          <p:cNvSpPr/>
          <p:nvPr/>
        </p:nvSpPr>
        <p:spPr>
          <a:xfrm>
            <a:off x="528840" y="1381333"/>
            <a:ext cx="6094615" cy="468139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spcBef>
                <a:spcPts val="1200"/>
              </a:spcBef>
            </a:pPr>
            <a:r>
              <a:rPr lang="en-US" sz="3200" b="1" dirty="0">
                <a:solidFill>
                  <a:schemeClr val="tx1">
                    <a:lumMod val="75000"/>
                    <a:lumOff val="25000"/>
                  </a:schemeClr>
                </a:solidFill>
                <a:latin typeface="Arial" panose="020B0604020202020204" pitchFamily="34" charset="0"/>
                <a:cs typeface="Arial" panose="020B0604020202020204" pitchFamily="34" charset="0"/>
              </a:rPr>
              <a:t>Raimi + Associates</a:t>
            </a:r>
            <a:endParaRPr lang="en-US" sz="32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1200"/>
              </a:spcBef>
            </a:pPr>
            <a:r>
              <a:rPr lang="en-US" sz="2000" b="1" dirty="0">
                <a:solidFill>
                  <a:schemeClr val="tx1">
                    <a:lumMod val="75000"/>
                    <a:lumOff val="25000"/>
                  </a:schemeClr>
                </a:solidFill>
                <a:latin typeface="Arial" panose="020B0604020202020204" pitchFamily="34" charset="0"/>
                <a:cs typeface="Arial" panose="020B0604020202020204" pitchFamily="34" charset="0"/>
              </a:rPr>
              <a:t>Ron Whitmore</a:t>
            </a:r>
            <a:br>
              <a:rPr lang="en-US" sz="2000" b="1" dirty="0">
                <a:solidFill>
                  <a:schemeClr val="tx1">
                    <a:lumMod val="75000"/>
                    <a:lumOff val="25000"/>
                  </a:schemeClr>
                </a:solidFill>
                <a:latin typeface="Arial" panose="020B0604020202020204" pitchFamily="34" charset="0"/>
                <a:cs typeface="Arial" panose="020B0604020202020204" pitchFamily="34" charset="0"/>
              </a:rPr>
            </a:br>
            <a:r>
              <a:rPr lang="en-US" sz="2000" dirty="0">
                <a:solidFill>
                  <a:schemeClr val="tx1">
                    <a:lumMod val="75000"/>
                    <a:lumOff val="25000"/>
                  </a:schemeClr>
                </a:solidFill>
                <a:latin typeface="Arial" panose="020B0604020202020204" pitchFamily="34" charset="0"/>
                <a:cs typeface="Arial" panose="020B0604020202020204" pitchFamily="34" charset="0"/>
              </a:rPr>
              <a:t>Principal-in-Charge </a:t>
            </a:r>
          </a:p>
          <a:p>
            <a:pPr algn="ctr">
              <a:spcBef>
                <a:spcPts val="1200"/>
              </a:spcBef>
            </a:pPr>
            <a:r>
              <a:rPr lang="en-US" sz="2000" b="1" dirty="0">
                <a:solidFill>
                  <a:schemeClr val="tx1">
                    <a:lumMod val="75000"/>
                    <a:lumOff val="25000"/>
                  </a:schemeClr>
                </a:solidFill>
                <a:latin typeface="Arial" panose="020B0604020202020204" pitchFamily="34" charset="0"/>
                <a:cs typeface="Arial" panose="020B0604020202020204" pitchFamily="34" charset="0"/>
              </a:rPr>
              <a:t>Robyn Wong</a:t>
            </a:r>
            <a:br>
              <a:rPr lang="en-US" sz="2000" b="1" dirty="0">
                <a:solidFill>
                  <a:schemeClr val="tx1">
                    <a:lumMod val="75000"/>
                    <a:lumOff val="25000"/>
                  </a:schemeClr>
                </a:solidFill>
                <a:latin typeface="Arial" panose="020B0604020202020204" pitchFamily="34" charset="0"/>
                <a:cs typeface="Arial" panose="020B0604020202020204" pitchFamily="34" charset="0"/>
              </a:rPr>
            </a:br>
            <a:r>
              <a:rPr lang="en-US" sz="2000" dirty="0">
                <a:solidFill>
                  <a:schemeClr val="tx1">
                    <a:lumMod val="75000"/>
                    <a:lumOff val="25000"/>
                  </a:schemeClr>
                </a:solidFill>
                <a:latin typeface="Arial" panose="020B0604020202020204" pitchFamily="34" charset="0"/>
                <a:cs typeface="Arial" panose="020B0604020202020204" pitchFamily="34" charset="0"/>
              </a:rPr>
              <a:t>Project Manager and Climate Adaptation Analysis and Policy</a:t>
            </a:r>
          </a:p>
          <a:p>
            <a:pPr algn="ctr">
              <a:spcBef>
                <a:spcPts val="1200"/>
              </a:spcBef>
            </a:pPr>
            <a:r>
              <a:rPr lang="en-US" sz="2000" b="1" dirty="0">
                <a:solidFill>
                  <a:schemeClr val="tx1">
                    <a:lumMod val="75000"/>
                    <a:lumOff val="25000"/>
                  </a:schemeClr>
                </a:solidFill>
                <a:latin typeface="Arial" panose="020B0604020202020204" pitchFamily="34" charset="0"/>
                <a:cs typeface="Arial" panose="020B0604020202020204" pitchFamily="34" charset="0"/>
              </a:rPr>
              <a:t>Meghan McNulty</a:t>
            </a:r>
          </a:p>
          <a:p>
            <a:pPr algn="ctr"/>
            <a:r>
              <a:rPr lang="en-US" sz="2000" dirty="0">
                <a:solidFill>
                  <a:schemeClr val="tx1">
                    <a:lumMod val="75000"/>
                    <a:lumOff val="25000"/>
                  </a:schemeClr>
                </a:solidFill>
                <a:latin typeface="Arial" panose="020B0604020202020204" pitchFamily="34" charset="0"/>
                <a:cs typeface="Arial" panose="020B0604020202020204" pitchFamily="34" charset="0"/>
              </a:rPr>
              <a:t>Comprehensive Plan Policy Development</a:t>
            </a:r>
          </a:p>
          <a:p>
            <a:pPr algn="ctr"/>
            <a:endParaRPr lang="en-US" sz="2000" b="1"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2000" dirty="0">
                <a:solidFill>
                  <a:schemeClr val="tx1">
                    <a:lumMod val="75000"/>
                    <a:lumOff val="25000"/>
                  </a:schemeClr>
                </a:solidFill>
                <a:latin typeface="Arial" panose="020B0604020202020204" pitchFamily="34" charset="0"/>
                <a:cs typeface="Arial" panose="020B0604020202020204" pitchFamily="34" charset="0"/>
              </a:rPr>
              <a:t>+ GIS and engagement support staff</a:t>
            </a:r>
          </a:p>
        </p:txBody>
      </p:sp>
      <p:sp>
        <p:nvSpPr>
          <p:cNvPr id="6" name="TextBox 5">
            <a:extLst>
              <a:ext uri="{FF2B5EF4-FFF2-40B4-BE49-F238E27FC236}">
                <a16:creationId xmlns:a16="http://schemas.microsoft.com/office/drawing/2014/main" id="{72A381B4-1861-5466-D768-45C1EDB03A66}"/>
              </a:ext>
            </a:extLst>
          </p:cNvPr>
          <p:cNvSpPr txBox="1"/>
          <p:nvPr/>
        </p:nvSpPr>
        <p:spPr>
          <a:xfrm>
            <a:off x="6942950" y="1557337"/>
            <a:ext cx="4091354" cy="4329390"/>
          </a:xfrm>
          <a:prstGeom prst="rect">
            <a:avLst/>
          </a:prstGeom>
          <a:noFill/>
        </p:spPr>
        <p:txBody>
          <a:bodyPr wrap="square">
            <a:spAutoFit/>
          </a:bodyPr>
          <a:lstStyle/>
          <a:p>
            <a:pPr marL="468630" lvl="1" indent="-285750">
              <a:spcBef>
                <a:spcPts val="1200"/>
              </a:spcBef>
              <a:spcAft>
                <a:spcPts val="200"/>
              </a:spcAft>
              <a:buSzPct val="100000"/>
              <a:buFont typeface="Arial" panose="020B0604020202020204" pitchFamily="34" charset="0"/>
              <a:buChar char="•"/>
            </a:pPr>
            <a:r>
              <a:rPr lang="en-US" sz="1800" b="1" dirty="0">
                <a:solidFill>
                  <a:schemeClr val="tx1">
                    <a:lumMod val="75000"/>
                    <a:lumOff val="25000"/>
                  </a:schemeClr>
                </a:solidFill>
                <a:latin typeface="Arial" panose="020B0604020202020204" pitchFamily="34" charset="0"/>
                <a:cs typeface="Arial" panose="020B0604020202020204" pitchFamily="34" charset="0"/>
              </a:rPr>
              <a:t>Mission: </a:t>
            </a:r>
            <a:r>
              <a:rPr lang="en-US" sz="1800" i="1" dirty="0">
                <a:solidFill>
                  <a:schemeClr val="tx1">
                    <a:lumMod val="75000"/>
                    <a:lumOff val="25000"/>
                  </a:schemeClr>
                </a:solidFill>
                <a:latin typeface="Arial" panose="020B0604020202020204" pitchFamily="34" charset="0"/>
                <a:cs typeface="Arial" panose="020B0604020202020204" pitchFamily="34" charset="0"/>
              </a:rPr>
              <a:t>Working collaboratively with our clients, R+A channels our passion and expertise to foster healthy, equitable, and resilient communities.</a:t>
            </a:r>
          </a:p>
          <a:p>
            <a:pPr marL="468630" lvl="1" indent="-285750">
              <a:spcBef>
                <a:spcPts val="1200"/>
              </a:spcBef>
              <a:spcAft>
                <a:spcPts val="200"/>
              </a:spcAft>
              <a:buSzPct val="100000"/>
              <a:buFont typeface="Arial" panose="020B0604020202020204" pitchFamily="34" charset="0"/>
              <a:buChar char="•"/>
            </a:pPr>
            <a:r>
              <a:rPr lang="en-US" sz="1800" b="1" dirty="0">
                <a:solidFill>
                  <a:schemeClr val="tx1">
                    <a:lumMod val="75000"/>
                    <a:lumOff val="25000"/>
                  </a:schemeClr>
                </a:solidFill>
                <a:latin typeface="Arial" panose="020B0604020202020204" pitchFamily="34" charset="0"/>
                <a:cs typeface="Arial" panose="020B0604020202020204" pitchFamily="34" charset="0"/>
              </a:rPr>
              <a:t>Services</a:t>
            </a:r>
            <a:r>
              <a:rPr lang="en-US" sz="1800" dirty="0">
                <a:solidFill>
                  <a:schemeClr val="tx1">
                    <a:lumMod val="75000"/>
                    <a:lumOff val="25000"/>
                  </a:schemeClr>
                </a:solidFill>
                <a:latin typeface="Arial" panose="020B0604020202020204" pitchFamily="34" charset="0"/>
                <a:cs typeface="Arial" panose="020B0604020202020204" pitchFamily="34" charset="0"/>
              </a:rPr>
              <a:t>: comprehensive plans</a:t>
            </a:r>
            <a:r>
              <a:rPr lang="en-US" dirty="0">
                <a:solidFill>
                  <a:schemeClr val="tx1">
                    <a:lumMod val="75000"/>
                    <a:lumOff val="25000"/>
                  </a:schemeClr>
                </a:solidFill>
                <a:latin typeface="Arial" panose="020B0604020202020204" pitchFamily="34" charset="0"/>
                <a:cs typeface="Arial" panose="020B0604020202020204" pitchFamily="34" charset="0"/>
              </a:rPr>
              <a:t>, climate plans, environmental justice policy, master </a:t>
            </a:r>
            <a:r>
              <a:rPr lang="en-US" sz="1800" dirty="0">
                <a:solidFill>
                  <a:schemeClr val="tx1">
                    <a:lumMod val="75000"/>
                    <a:lumOff val="25000"/>
                  </a:schemeClr>
                </a:solidFill>
                <a:latin typeface="Arial" panose="020B0604020202020204" pitchFamily="34" charset="0"/>
                <a:cs typeface="Arial" panose="020B0604020202020204" pitchFamily="34" charset="0"/>
              </a:rPr>
              <a:t>plans, zoning codes, design standards, green building, health policy, engagement, social research, program evaluation</a:t>
            </a:r>
          </a:p>
          <a:p>
            <a:pPr marL="468630" lvl="1" indent="-285750">
              <a:spcBef>
                <a:spcPts val="1200"/>
              </a:spcBef>
              <a:spcAft>
                <a:spcPts val="200"/>
              </a:spcAft>
              <a:buSzPct val="100000"/>
              <a:buFont typeface="Arial" panose="020B0604020202020204" pitchFamily="34" charset="0"/>
              <a:buChar char="•"/>
            </a:pPr>
            <a:r>
              <a:rPr lang="en-US" sz="1800" b="1" dirty="0">
                <a:solidFill>
                  <a:schemeClr val="tx1">
                    <a:lumMod val="75000"/>
                    <a:lumOff val="25000"/>
                  </a:schemeClr>
                </a:solidFill>
                <a:latin typeface="Arial" panose="020B0604020202020204" pitchFamily="34" charset="0"/>
                <a:cs typeface="Arial" panose="020B0604020202020204" pitchFamily="34" charset="0"/>
              </a:rPr>
              <a:t>Staff</a:t>
            </a:r>
            <a:r>
              <a:rPr lang="en-US" sz="1800" dirty="0">
                <a:solidFill>
                  <a:schemeClr val="tx1">
                    <a:lumMod val="75000"/>
                    <a:lumOff val="25000"/>
                  </a:schemeClr>
                </a:solidFill>
                <a:latin typeface="Arial" panose="020B0604020202020204" pitchFamily="34" charset="0"/>
                <a:cs typeface="Arial" panose="020B0604020202020204" pitchFamily="34" charset="0"/>
              </a:rPr>
              <a:t>: highly collaborative, nimble, 24-person staff</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93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EC4-6862-73C1-B1F3-107A4EE1F0AB}"/>
              </a:ext>
            </a:extLst>
          </p:cNvPr>
          <p:cNvSpPr>
            <a:spLocks noGrp="1"/>
          </p:cNvSpPr>
          <p:nvPr>
            <p:ph type="title"/>
          </p:nvPr>
        </p:nvSpPr>
        <p:spPr/>
        <p:txBody>
          <a:bodyPr/>
          <a:lstStyle/>
          <a:p>
            <a:r>
              <a:rPr lang="en-US" dirty="0"/>
              <a:t>Resilience Sub-Element Overview</a:t>
            </a:r>
          </a:p>
        </p:txBody>
      </p:sp>
    </p:spTree>
    <p:extLst>
      <p:ext uri="{BB962C8B-B14F-4D97-AF65-F5344CB8AC3E}">
        <p14:creationId xmlns:p14="http://schemas.microsoft.com/office/powerpoint/2010/main" val="102126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1513-3A00-B79E-749F-09221578811F}"/>
              </a:ext>
            </a:extLst>
          </p:cNvPr>
          <p:cNvSpPr>
            <a:spLocks noGrp="1"/>
          </p:cNvSpPr>
          <p:nvPr>
            <p:ph type="title"/>
          </p:nvPr>
        </p:nvSpPr>
        <p:spPr/>
        <p:txBody>
          <a:bodyPr/>
          <a:lstStyle/>
          <a:p>
            <a:r>
              <a:rPr lang="en-US" dirty="0"/>
              <a:t>Resilience Sub-Element Purpose</a:t>
            </a:r>
          </a:p>
        </p:txBody>
      </p:sp>
      <p:sp>
        <p:nvSpPr>
          <p:cNvPr id="3" name="Content Placeholder 2">
            <a:extLst>
              <a:ext uri="{FF2B5EF4-FFF2-40B4-BE49-F238E27FC236}">
                <a16:creationId xmlns:a16="http://schemas.microsoft.com/office/drawing/2014/main" id="{965D948E-3D4D-7823-A6E9-C01430B2386B}"/>
              </a:ext>
            </a:extLst>
          </p:cNvPr>
          <p:cNvSpPr>
            <a:spLocks noGrp="1"/>
          </p:cNvSpPr>
          <p:nvPr>
            <p:ph sz="half" idx="1"/>
          </p:nvPr>
        </p:nvSpPr>
        <p:spPr>
          <a:xfrm>
            <a:off x="838200" y="1588118"/>
            <a:ext cx="5147754" cy="4351338"/>
          </a:xfrm>
        </p:spPr>
        <p:txBody>
          <a:bodyPr/>
          <a:lstStyle/>
          <a:p>
            <a:pPr marL="0" indent="0">
              <a:buNone/>
            </a:pPr>
            <a:r>
              <a:rPr lang="en-US" dirty="0"/>
              <a:t>Purpose:</a:t>
            </a:r>
          </a:p>
          <a:p>
            <a:r>
              <a:rPr lang="en-US" dirty="0"/>
              <a:t>Equitably enhance resiliency to </a:t>
            </a:r>
            <a:r>
              <a:rPr lang="en-US" b="1" dirty="0"/>
              <a:t>avoid or reduce the adverse impacts of climate change </a:t>
            </a:r>
            <a:r>
              <a:rPr lang="en-US" dirty="0"/>
              <a:t>in human communities and ecological systems through goals, policies, and programs consistent with credible science</a:t>
            </a:r>
          </a:p>
          <a:p>
            <a:endParaRPr lang="en-US" dirty="0"/>
          </a:p>
        </p:txBody>
      </p:sp>
      <p:sp>
        <p:nvSpPr>
          <p:cNvPr id="4" name="Content Placeholder 3">
            <a:extLst>
              <a:ext uri="{FF2B5EF4-FFF2-40B4-BE49-F238E27FC236}">
                <a16:creationId xmlns:a16="http://schemas.microsoft.com/office/drawing/2014/main" id="{1687223B-A921-FD3A-CBBE-4745BBA22C44}"/>
              </a:ext>
            </a:extLst>
          </p:cNvPr>
          <p:cNvSpPr>
            <a:spLocks noGrp="1"/>
          </p:cNvSpPr>
          <p:nvPr>
            <p:ph sz="half" idx="2"/>
          </p:nvPr>
        </p:nvSpPr>
        <p:spPr>
          <a:xfrm>
            <a:off x="6206048" y="1588118"/>
            <a:ext cx="5147754" cy="4351338"/>
          </a:xfrm>
        </p:spPr>
        <p:txBody>
          <a:bodyPr/>
          <a:lstStyle/>
          <a:p>
            <a:pPr marL="0" indent="0">
              <a:buNone/>
            </a:pPr>
            <a:r>
              <a:rPr lang="en-US" dirty="0"/>
              <a:t>Objectives:</a:t>
            </a:r>
          </a:p>
          <a:p>
            <a:pPr>
              <a:lnSpc>
                <a:spcPct val="100000"/>
              </a:lnSpc>
            </a:pPr>
            <a:r>
              <a:rPr lang="en-US" dirty="0"/>
              <a:t>Address natural hazards created or aggravated by climate change</a:t>
            </a:r>
          </a:p>
          <a:p>
            <a:pPr>
              <a:lnSpc>
                <a:spcPct val="100000"/>
              </a:lnSpc>
            </a:pPr>
            <a:r>
              <a:rPr lang="en-US" dirty="0"/>
              <a:t>Identify, protect, and enhance natural areas </a:t>
            </a:r>
          </a:p>
          <a:p>
            <a:pPr>
              <a:lnSpc>
                <a:spcPct val="100000"/>
              </a:lnSpc>
            </a:pPr>
            <a:r>
              <a:rPr lang="en-US" dirty="0"/>
              <a:t>Consider social, economic, and built environment factors to support adaptation consistent with environmental justice</a:t>
            </a:r>
          </a:p>
          <a:p>
            <a:pPr>
              <a:lnSpc>
                <a:spcPct val="100000"/>
              </a:lnSpc>
            </a:pPr>
            <a:r>
              <a:rPr lang="en-US" dirty="0"/>
              <a:t>Prioritize actions that benefit overburdened communities</a:t>
            </a:r>
          </a:p>
          <a:p>
            <a:pPr marL="0" indent="0">
              <a:buNone/>
            </a:pPr>
            <a:endParaRPr lang="en-US" dirty="0"/>
          </a:p>
        </p:txBody>
      </p:sp>
      <p:sp>
        <p:nvSpPr>
          <p:cNvPr id="5" name="Slide Number Placeholder 4">
            <a:extLst>
              <a:ext uri="{FF2B5EF4-FFF2-40B4-BE49-F238E27FC236}">
                <a16:creationId xmlns:a16="http://schemas.microsoft.com/office/drawing/2014/main" id="{AED53D2C-F476-ACA6-11D3-070AA3D2DAA8}"/>
              </a:ext>
            </a:extLst>
          </p:cNvPr>
          <p:cNvSpPr>
            <a:spLocks noGrp="1"/>
          </p:cNvSpPr>
          <p:nvPr>
            <p:ph type="sldNum" sz="quarter" idx="12"/>
          </p:nvPr>
        </p:nvSpPr>
        <p:spPr/>
        <p:txBody>
          <a:bodyPr/>
          <a:lstStyle/>
          <a:p>
            <a:fld id="{0F43753A-820F-4E4C-808D-1184121AF949}" type="slidenum">
              <a:rPr lang="en-US" smtClean="0"/>
              <a:pPr/>
              <a:t>15</a:t>
            </a:fld>
            <a:endParaRPr lang="en-US" dirty="0"/>
          </a:p>
        </p:txBody>
      </p:sp>
    </p:spTree>
    <p:extLst>
      <p:ext uri="{BB962C8B-B14F-4D97-AF65-F5344CB8AC3E}">
        <p14:creationId xmlns:p14="http://schemas.microsoft.com/office/powerpoint/2010/main" val="325447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C161-9FE3-6D83-E0BD-45E4CDB03767}"/>
              </a:ext>
            </a:extLst>
          </p:cNvPr>
          <p:cNvSpPr>
            <a:spLocks noGrp="1"/>
          </p:cNvSpPr>
          <p:nvPr>
            <p:ph type="title"/>
          </p:nvPr>
        </p:nvSpPr>
        <p:spPr/>
        <p:txBody>
          <a:bodyPr/>
          <a:lstStyle/>
          <a:p>
            <a:r>
              <a:rPr lang="en-US" dirty="0"/>
              <a:t>Project Scope</a:t>
            </a:r>
          </a:p>
        </p:txBody>
      </p:sp>
      <p:sp>
        <p:nvSpPr>
          <p:cNvPr id="4" name="Slide Number Placeholder 3">
            <a:extLst>
              <a:ext uri="{FF2B5EF4-FFF2-40B4-BE49-F238E27FC236}">
                <a16:creationId xmlns:a16="http://schemas.microsoft.com/office/drawing/2014/main" id="{AD67E610-BA09-3CE6-198D-2BEC51D00E71}"/>
              </a:ext>
            </a:extLst>
          </p:cNvPr>
          <p:cNvSpPr>
            <a:spLocks noGrp="1"/>
          </p:cNvSpPr>
          <p:nvPr>
            <p:ph type="sldNum" sz="quarter" idx="12"/>
          </p:nvPr>
        </p:nvSpPr>
        <p:spPr/>
        <p:txBody>
          <a:bodyPr/>
          <a:lstStyle/>
          <a:p>
            <a:fld id="{0F43753A-820F-4E4C-808D-1184121AF949}" type="slidenum">
              <a:rPr lang="en-US" smtClean="0"/>
              <a:pPr/>
              <a:t>16</a:t>
            </a:fld>
            <a:endParaRPr lang="en-US" dirty="0"/>
          </a:p>
        </p:txBody>
      </p:sp>
      <p:graphicFrame>
        <p:nvGraphicFramePr>
          <p:cNvPr id="5" name="Content Placeholder 3">
            <a:extLst>
              <a:ext uri="{FF2B5EF4-FFF2-40B4-BE49-F238E27FC236}">
                <a16:creationId xmlns:a16="http://schemas.microsoft.com/office/drawing/2014/main" id="{44B09BF3-149F-A2DB-2709-BABE3E3F7945}"/>
              </a:ext>
            </a:extLst>
          </p:cNvPr>
          <p:cNvGraphicFramePr>
            <a:graphicFrameLocks noGrp="1"/>
          </p:cNvGraphicFramePr>
          <p:nvPr>
            <p:ph idx="1"/>
            <p:extLst>
              <p:ext uri="{D42A27DB-BD31-4B8C-83A1-F6EECF244321}">
                <p14:modId xmlns:p14="http://schemas.microsoft.com/office/powerpoint/2010/main" val="2345311189"/>
              </p:ext>
            </p:extLst>
          </p:nvPr>
        </p:nvGraphicFramePr>
        <p:xfrm>
          <a:off x="838200" y="1825625"/>
          <a:ext cx="8141208" cy="378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DAB1D79-1EAC-2584-F4E3-35A124F7B7B9}"/>
              </a:ext>
            </a:extLst>
          </p:cNvPr>
          <p:cNvSpPr txBox="1"/>
          <p:nvPr/>
        </p:nvSpPr>
        <p:spPr>
          <a:xfrm>
            <a:off x="8451944" y="2412771"/>
            <a:ext cx="2825496" cy="1323439"/>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Engagement throughout in partnership with the City and MIG</a:t>
            </a:r>
          </a:p>
        </p:txBody>
      </p:sp>
    </p:spTree>
    <p:extLst>
      <p:ext uri="{BB962C8B-B14F-4D97-AF65-F5344CB8AC3E}">
        <p14:creationId xmlns:p14="http://schemas.microsoft.com/office/powerpoint/2010/main" val="271556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BE94-7F72-180C-CAC0-AA71DBDA14C2}"/>
              </a:ext>
            </a:extLst>
          </p:cNvPr>
          <p:cNvSpPr>
            <a:spLocks noGrp="1"/>
          </p:cNvSpPr>
          <p:nvPr>
            <p:ph type="title"/>
          </p:nvPr>
        </p:nvSpPr>
        <p:spPr/>
        <p:txBody>
          <a:bodyPr/>
          <a:lstStyle/>
          <a:p>
            <a:r>
              <a:rPr lang="en-US" dirty="0"/>
              <a:t>Workplan</a:t>
            </a:r>
          </a:p>
        </p:txBody>
      </p:sp>
      <p:sp>
        <p:nvSpPr>
          <p:cNvPr id="4" name="Slide Number Placeholder 3">
            <a:extLst>
              <a:ext uri="{FF2B5EF4-FFF2-40B4-BE49-F238E27FC236}">
                <a16:creationId xmlns:a16="http://schemas.microsoft.com/office/drawing/2014/main" id="{A4D91C37-D4BE-0576-374E-AB448EBD21C3}"/>
              </a:ext>
            </a:extLst>
          </p:cNvPr>
          <p:cNvSpPr>
            <a:spLocks noGrp="1"/>
          </p:cNvSpPr>
          <p:nvPr>
            <p:ph type="sldNum" sz="quarter" idx="12"/>
          </p:nvPr>
        </p:nvSpPr>
        <p:spPr/>
        <p:txBody>
          <a:bodyPr/>
          <a:lstStyle/>
          <a:p>
            <a:fld id="{0F43753A-820F-4E4C-808D-1184121AF949}" type="slidenum">
              <a:rPr lang="en-US" smtClean="0"/>
              <a:pPr/>
              <a:t>17</a:t>
            </a:fld>
            <a:endParaRPr lang="en-US" dirty="0"/>
          </a:p>
        </p:txBody>
      </p:sp>
      <p:sp>
        <p:nvSpPr>
          <p:cNvPr id="21" name="Content Placeholder 20">
            <a:extLst>
              <a:ext uri="{FF2B5EF4-FFF2-40B4-BE49-F238E27FC236}">
                <a16:creationId xmlns:a16="http://schemas.microsoft.com/office/drawing/2014/main" id="{75776023-7B4C-FF95-928D-7C9E0B98A9E0}"/>
              </a:ext>
            </a:extLst>
          </p:cNvPr>
          <p:cNvSpPr txBox="1">
            <a:spLocks/>
          </p:cNvSpPr>
          <p:nvPr/>
        </p:nvSpPr>
        <p:spPr>
          <a:xfrm>
            <a:off x="8610600" y="4864002"/>
            <a:ext cx="3047094" cy="1393495"/>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t>Resilience Sub-Element adoption will proceed with the other Comp Plan updates in December 2025</a:t>
            </a:r>
          </a:p>
        </p:txBody>
      </p:sp>
      <p:graphicFrame>
        <p:nvGraphicFramePr>
          <p:cNvPr id="9" name="Table 8">
            <a:extLst>
              <a:ext uri="{FF2B5EF4-FFF2-40B4-BE49-F238E27FC236}">
                <a16:creationId xmlns:a16="http://schemas.microsoft.com/office/drawing/2014/main" id="{BE2ED86F-8513-D32E-7D8B-DE9A21E1E606}"/>
              </a:ext>
            </a:extLst>
          </p:cNvPr>
          <p:cNvGraphicFramePr>
            <a:graphicFrameLocks noGrp="1"/>
          </p:cNvGraphicFramePr>
          <p:nvPr>
            <p:extLst>
              <p:ext uri="{D42A27DB-BD31-4B8C-83A1-F6EECF244321}">
                <p14:modId xmlns:p14="http://schemas.microsoft.com/office/powerpoint/2010/main" val="2193515353"/>
              </p:ext>
            </p:extLst>
          </p:nvPr>
        </p:nvGraphicFramePr>
        <p:xfrm>
          <a:off x="937430" y="1429258"/>
          <a:ext cx="7419398" cy="4406137"/>
        </p:xfrm>
        <a:graphic>
          <a:graphicData uri="http://schemas.openxmlformats.org/drawingml/2006/table">
            <a:tbl>
              <a:tblPr/>
              <a:tblGrid>
                <a:gridCol w="2873409">
                  <a:extLst>
                    <a:ext uri="{9D8B030D-6E8A-4147-A177-3AD203B41FA5}">
                      <a16:colId xmlns:a16="http://schemas.microsoft.com/office/drawing/2014/main" val="420466164"/>
                    </a:ext>
                  </a:extLst>
                </a:gridCol>
                <a:gridCol w="457458">
                  <a:extLst>
                    <a:ext uri="{9D8B030D-6E8A-4147-A177-3AD203B41FA5}">
                      <a16:colId xmlns:a16="http://schemas.microsoft.com/office/drawing/2014/main" val="1691053705"/>
                    </a:ext>
                  </a:extLst>
                </a:gridCol>
                <a:gridCol w="457458">
                  <a:extLst>
                    <a:ext uri="{9D8B030D-6E8A-4147-A177-3AD203B41FA5}">
                      <a16:colId xmlns:a16="http://schemas.microsoft.com/office/drawing/2014/main" val="758563298"/>
                    </a:ext>
                  </a:extLst>
                </a:gridCol>
                <a:gridCol w="457458">
                  <a:extLst>
                    <a:ext uri="{9D8B030D-6E8A-4147-A177-3AD203B41FA5}">
                      <a16:colId xmlns:a16="http://schemas.microsoft.com/office/drawing/2014/main" val="754164975"/>
                    </a:ext>
                  </a:extLst>
                </a:gridCol>
                <a:gridCol w="457458">
                  <a:extLst>
                    <a:ext uri="{9D8B030D-6E8A-4147-A177-3AD203B41FA5}">
                      <a16:colId xmlns:a16="http://schemas.microsoft.com/office/drawing/2014/main" val="1749962060"/>
                    </a:ext>
                  </a:extLst>
                </a:gridCol>
                <a:gridCol w="457458">
                  <a:extLst>
                    <a:ext uri="{9D8B030D-6E8A-4147-A177-3AD203B41FA5}">
                      <a16:colId xmlns:a16="http://schemas.microsoft.com/office/drawing/2014/main" val="3418488289"/>
                    </a:ext>
                  </a:extLst>
                </a:gridCol>
                <a:gridCol w="457458">
                  <a:extLst>
                    <a:ext uri="{9D8B030D-6E8A-4147-A177-3AD203B41FA5}">
                      <a16:colId xmlns:a16="http://schemas.microsoft.com/office/drawing/2014/main" val="1651080946"/>
                    </a:ext>
                  </a:extLst>
                </a:gridCol>
                <a:gridCol w="457458">
                  <a:extLst>
                    <a:ext uri="{9D8B030D-6E8A-4147-A177-3AD203B41FA5}">
                      <a16:colId xmlns:a16="http://schemas.microsoft.com/office/drawing/2014/main" val="825814177"/>
                    </a:ext>
                  </a:extLst>
                </a:gridCol>
                <a:gridCol w="457458">
                  <a:extLst>
                    <a:ext uri="{9D8B030D-6E8A-4147-A177-3AD203B41FA5}">
                      <a16:colId xmlns:a16="http://schemas.microsoft.com/office/drawing/2014/main" val="4224764294"/>
                    </a:ext>
                  </a:extLst>
                </a:gridCol>
                <a:gridCol w="457458">
                  <a:extLst>
                    <a:ext uri="{9D8B030D-6E8A-4147-A177-3AD203B41FA5}">
                      <a16:colId xmlns:a16="http://schemas.microsoft.com/office/drawing/2014/main" val="1484382997"/>
                    </a:ext>
                  </a:extLst>
                </a:gridCol>
                <a:gridCol w="207286">
                  <a:extLst>
                    <a:ext uri="{9D8B030D-6E8A-4147-A177-3AD203B41FA5}">
                      <a16:colId xmlns:a16="http://schemas.microsoft.com/office/drawing/2014/main" val="2718590106"/>
                    </a:ext>
                  </a:extLst>
                </a:gridCol>
                <a:gridCol w="221581">
                  <a:extLst>
                    <a:ext uri="{9D8B030D-6E8A-4147-A177-3AD203B41FA5}">
                      <a16:colId xmlns:a16="http://schemas.microsoft.com/office/drawing/2014/main" val="658916336"/>
                    </a:ext>
                  </a:extLst>
                </a:gridCol>
              </a:tblGrid>
              <a:tr h="191222">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en-US" sz="1200" b="0" i="0" u="none" strike="noStrike">
                          <a:solidFill>
                            <a:srgbClr val="000000"/>
                          </a:solidFill>
                          <a:effectLst/>
                          <a:latin typeface="Arial" panose="020B0604020202020204" pitchFamily="34" charset="0"/>
                        </a:rPr>
                        <a:t>2024</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1200" b="0" i="0" u="none" strike="noStrike" dirty="0">
                          <a:solidFill>
                            <a:srgbClr val="000000"/>
                          </a:solidFill>
                          <a:effectLst/>
                          <a:latin typeface="Arial" panose="020B0604020202020204" pitchFamily="34" charset="0"/>
                        </a:rPr>
                        <a:t>2025</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7496396"/>
                  </a:ext>
                </a:extLst>
              </a:tr>
              <a:tr h="191222">
                <a:tc>
                  <a:txBody>
                    <a:bodyPr/>
                    <a:lstStyle/>
                    <a:p>
                      <a:pPr algn="l" fontAlgn="b"/>
                      <a:r>
                        <a:rPr lang="en-US" sz="900" b="0" i="0" u="none" strike="noStrike" dirty="0">
                          <a:solidFill>
                            <a:srgbClr val="000000"/>
                          </a:solidFill>
                          <a:effectLst/>
                          <a:latin typeface="Arial" panose="020B0604020202020204" pitchFamily="34" charset="0"/>
                        </a:rPr>
                        <a:t> </a:t>
                      </a:r>
                      <a:r>
                        <a:rPr lang="en-US" sz="1600" b="1" i="0" u="none" strike="noStrike" dirty="0">
                          <a:solidFill>
                            <a:srgbClr val="000000"/>
                          </a:solidFill>
                          <a:effectLst/>
                          <a:latin typeface="Arial" panose="020B0604020202020204" pitchFamily="34" charset="0"/>
                        </a:rPr>
                        <a:t>Task</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Sept</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Oct</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Nov</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Dec</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Jan</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Feb</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Mar</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Apr</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May</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Jun</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92601502"/>
                  </a:ext>
                </a:extLst>
              </a:tr>
              <a:tr h="393370">
                <a:tc>
                  <a:txBody>
                    <a:bodyPr/>
                    <a:lstStyle/>
                    <a:p>
                      <a:pPr algn="l" fontAlgn="b"/>
                      <a:r>
                        <a:rPr lang="en-US" sz="1200" b="1" i="0" u="none" strike="noStrike" dirty="0">
                          <a:solidFill>
                            <a:srgbClr val="000000"/>
                          </a:solidFill>
                          <a:effectLst/>
                          <a:latin typeface="Arial" panose="020B0604020202020204" pitchFamily="34" charset="0"/>
                        </a:rPr>
                        <a:t> Project Kickoff &amp; Data Assembly</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20262267"/>
                  </a:ext>
                </a:extLst>
              </a:tr>
              <a:tr h="393370">
                <a:tc>
                  <a:txBody>
                    <a:bodyPr/>
                    <a:lstStyle/>
                    <a:p>
                      <a:pPr algn="l" fontAlgn="b"/>
                      <a:r>
                        <a:rPr lang="en-US" sz="1200" b="1" i="0" u="none" strike="noStrike" dirty="0">
                          <a:solidFill>
                            <a:srgbClr val="000000"/>
                          </a:solidFill>
                          <a:effectLst/>
                          <a:latin typeface="Arial" panose="020B0604020202020204" pitchFamily="34" charset="0"/>
                        </a:rPr>
                        <a:t> Resilience Sub-Element Factsheet</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73846399"/>
                  </a:ext>
                </a:extLst>
              </a:tr>
              <a:tr h="393370">
                <a:tc>
                  <a:txBody>
                    <a:bodyPr/>
                    <a:lstStyle/>
                    <a:p>
                      <a:pPr algn="l" fontAlgn="b"/>
                      <a:r>
                        <a:rPr lang="en-US" sz="1200" b="1" i="0" u="none" strike="noStrike" dirty="0">
                          <a:solidFill>
                            <a:srgbClr val="000000"/>
                          </a:solidFill>
                          <a:effectLst/>
                          <a:latin typeface="Arial" panose="020B0604020202020204" pitchFamily="34" charset="0"/>
                        </a:rPr>
                        <a:t> Comp Plan Online Survey</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61196200"/>
                  </a:ext>
                </a:extLst>
              </a:tr>
              <a:tr h="376110">
                <a:tc>
                  <a:txBody>
                    <a:bodyPr/>
                    <a:lstStyle/>
                    <a:p>
                      <a:pPr algn="l" fontAlgn="b"/>
                      <a:r>
                        <a:rPr lang="en-US" sz="1200" b="1" i="0" u="none" strike="noStrike" dirty="0">
                          <a:solidFill>
                            <a:srgbClr val="000000"/>
                          </a:solidFill>
                          <a:effectLst/>
                          <a:latin typeface="Arial" panose="020B0604020202020204" pitchFamily="34" charset="0"/>
                        </a:rPr>
                        <a:t> Listening Sessions</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57645561"/>
                  </a:ext>
                </a:extLst>
              </a:tr>
              <a:tr h="387907">
                <a:tc>
                  <a:txBody>
                    <a:bodyPr/>
                    <a:lstStyle/>
                    <a:p>
                      <a:pPr algn="l" fontAlgn="b"/>
                      <a:r>
                        <a:rPr lang="en-US" sz="1200" b="1" i="0" u="none" strike="noStrike" dirty="0">
                          <a:solidFill>
                            <a:srgbClr val="000000"/>
                          </a:solidFill>
                          <a:effectLst/>
                          <a:latin typeface="Arial" panose="020B0604020202020204" pitchFamily="34" charset="0"/>
                        </a:rPr>
                        <a:t> Plan + Policy Audit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24297359"/>
                  </a:ext>
                </a:extLst>
              </a:tr>
              <a:tr h="415224">
                <a:tc>
                  <a:txBody>
                    <a:bodyPr/>
                    <a:lstStyle/>
                    <a:p>
                      <a:pPr algn="l" fontAlgn="b"/>
                      <a:r>
                        <a:rPr lang="en-US" sz="1200" b="1" i="0" u="none" strike="noStrike" dirty="0">
                          <a:solidFill>
                            <a:srgbClr val="000000"/>
                          </a:solidFill>
                          <a:effectLst/>
                          <a:latin typeface="Arial" panose="020B0604020202020204" pitchFamily="34" charset="0"/>
                        </a:rPr>
                        <a:t> Vulnerability and Risk Assessment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49477287"/>
                  </a:ext>
                </a:extLst>
              </a:tr>
              <a:tr h="415224">
                <a:tc>
                  <a:txBody>
                    <a:bodyPr/>
                    <a:lstStyle/>
                    <a:p>
                      <a:pPr algn="l" fontAlgn="b"/>
                      <a:r>
                        <a:rPr lang="en-US" sz="1200" b="1" i="0" u="none" strike="noStrike" dirty="0">
                          <a:solidFill>
                            <a:srgbClr val="000000"/>
                          </a:solidFill>
                          <a:effectLst/>
                          <a:latin typeface="Arial" panose="020B0604020202020204" pitchFamily="34" charset="0"/>
                        </a:rPr>
                        <a:t> Policy Framework</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6827642"/>
                  </a:ext>
                </a:extLst>
              </a:tr>
              <a:tr h="404297">
                <a:tc>
                  <a:txBody>
                    <a:bodyPr/>
                    <a:lstStyle/>
                    <a:p>
                      <a:pPr algn="l" fontAlgn="b"/>
                      <a:r>
                        <a:rPr lang="en-US" sz="1200" b="1" i="0" u="none" strike="noStrike" dirty="0">
                          <a:solidFill>
                            <a:srgbClr val="000000"/>
                          </a:solidFill>
                          <a:effectLst/>
                          <a:latin typeface="Arial" panose="020B0604020202020204" pitchFamily="34" charset="0"/>
                        </a:rPr>
                        <a:t> Comp Plan Public Workshop</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734895"/>
                  </a:ext>
                </a:extLst>
              </a:tr>
              <a:tr h="404297">
                <a:tc>
                  <a:txBody>
                    <a:bodyPr/>
                    <a:lstStyle/>
                    <a:p>
                      <a:pPr algn="l" fontAlgn="b"/>
                      <a:r>
                        <a:rPr lang="en-US" sz="1200" b="1" i="0" u="none" strike="noStrike" dirty="0">
                          <a:solidFill>
                            <a:srgbClr val="000000"/>
                          </a:solidFill>
                          <a:effectLst/>
                          <a:latin typeface="Arial" panose="020B0604020202020204" pitchFamily="34" charset="0"/>
                        </a:rPr>
                        <a:t> Public Draft Comp Plan Amendments</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7000125"/>
                  </a:ext>
                </a:extLst>
              </a:tr>
              <a:tr h="382443">
                <a:tc>
                  <a:txBody>
                    <a:bodyPr/>
                    <a:lstStyle/>
                    <a:p>
                      <a:pPr algn="l" fontAlgn="b"/>
                      <a:r>
                        <a:rPr lang="en-US" sz="1200" b="1" i="0" u="none" strike="noStrike" dirty="0">
                          <a:solidFill>
                            <a:srgbClr val="000000"/>
                          </a:solidFill>
                          <a:effectLst/>
                          <a:latin typeface="Arial" panose="020B0604020202020204" pitchFamily="34" charset="0"/>
                        </a:rPr>
                        <a:t> Code Audit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468867"/>
                  </a:ext>
                </a:extLst>
              </a:tr>
            </a:tbl>
          </a:graphicData>
        </a:graphic>
      </p:graphicFrame>
      <p:sp>
        <p:nvSpPr>
          <p:cNvPr id="10" name="Rectangle 9">
            <a:extLst>
              <a:ext uri="{FF2B5EF4-FFF2-40B4-BE49-F238E27FC236}">
                <a16:creationId xmlns:a16="http://schemas.microsoft.com/office/drawing/2014/main" id="{FD031519-EDE3-03B4-59E5-2C031BA91F7F}"/>
              </a:ext>
            </a:extLst>
          </p:cNvPr>
          <p:cNvSpPr/>
          <p:nvPr/>
        </p:nvSpPr>
        <p:spPr>
          <a:xfrm>
            <a:off x="8610600" y="1883664"/>
            <a:ext cx="615696" cy="424607"/>
          </a:xfrm>
          <a:prstGeom prst="rect">
            <a:avLst/>
          </a:prstGeom>
          <a:solidFill>
            <a:srgbClr val="0872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2FDA8B-61B4-7C49-69C4-CACF914AF4CC}"/>
              </a:ext>
            </a:extLst>
          </p:cNvPr>
          <p:cNvSpPr/>
          <p:nvPr/>
        </p:nvSpPr>
        <p:spPr>
          <a:xfrm>
            <a:off x="8610600" y="2501247"/>
            <a:ext cx="615696" cy="424607"/>
          </a:xfrm>
          <a:prstGeom prst="rect">
            <a:avLst/>
          </a:prstGeom>
          <a:solidFill>
            <a:srgbClr val="F7A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0">
            <a:extLst>
              <a:ext uri="{FF2B5EF4-FFF2-40B4-BE49-F238E27FC236}">
                <a16:creationId xmlns:a16="http://schemas.microsoft.com/office/drawing/2014/main" id="{4F44A957-466E-6B6F-3BB6-6CC4241C314A}"/>
              </a:ext>
            </a:extLst>
          </p:cNvPr>
          <p:cNvSpPr txBox="1">
            <a:spLocks/>
          </p:cNvSpPr>
          <p:nvPr/>
        </p:nvSpPr>
        <p:spPr>
          <a:xfrm>
            <a:off x="9226296" y="1885518"/>
            <a:ext cx="3047094" cy="424607"/>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t>Blue: Technical Work</a:t>
            </a:r>
          </a:p>
        </p:txBody>
      </p:sp>
      <p:sp>
        <p:nvSpPr>
          <p:cNvPr id="14" name="Content Placeholder 20">
            <a:extLst>
              <a:ext uri="{FF2B5EF4-FFF2-40B4-BE49-F238E27FC236}">
                <a16:creationId xmlns:a16="http://schemas.microsoft.com/office/drawing/2014/main" id="{6C2AAB36-B5CD-7DFF-1B18-A0E33D17654A}"/>
              </a:ext>
            </a:extLst>
          </p:cNvPr>
          <p:cNvSpPr txBox="1">
            <a:spLocks/>
          </p:cNvSpPr>
          <p:nvPr/>
        </p:nvSpPr>
        <p:spPr>
          <a:xfrm>
            <a:off x="9226296" y="2506182"/>
            <a:ext cx="3047094" cy="575460"/>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t>Orange: Community Engagement</a:t>
            </a:r>
          </a:p>
        </p:txBody>
      </p:sp>
      <p:sp>
        <p:nvSpPr>
          <p:cNvPr id="15" name="Rectangle 14">
            <a:extLst>
              <a:ext uri="{FF2B5EF4-FFF2-40B4-BE49-F238E27FC236}">
                <a16:creationId xmlns:a16="http://schemas.microsoft.com/office/drawing/2014/main" id="{09F71AA3-F674-9F85-94D1-3617CE5BECC9}"/>
              </a:ext>
            </a:extLst>
          </p:cNvPr>
          <p:cNvSpPr/>
          <p:nvPr/>
        </p:nvSpPr>
        <p:spPr>
          <a:xfrm>
            <a:off x="3798318" y="1859454"/>
            <a:ext cx="1605454" cy="3975942"/>
          </a:xfrm>
          <a:prstGeom prst="rect">
            <a:avLst/>
          </a:prstGeom>
          <a:solidFill>
            <a:schemeClr val="bg1">
              <a:lumMod val="65000"/>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43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E444D-4ADA-6323-00E0-30B19483BE30}"/>
              </a:ext>
            </a:extLst>
          </p:cNvPr>
          <p:cNvSpPr>
            <a:spLocks noGrp="1"/>
          </p:cNvSpPr>
          <p:nvPr>
            <p:ph type="title"/>
          </p:nvPr>
        </p:nvSpPr>
        <p:spPr/>
        <p:txBody>
          <a:bodyPr/>
          <a:lstStyle/>
          <a:p>
            <a:r>
              <a:rPr lang="en-US" dirty="0"/>
              <a:t>Work Completed to Date</a:t>
            </a:r>
          </a:p>
        </p:txBody>
      </p:sp>
      <p:sp>
        <p:nvSpPr>
          <p:cNvPr id="4" name="Slide Number Placeholder 3">
            <a:extLst>
              <a:ext uri="{FF2B5EF4-FFF2-40B4-BE49-F238E27FC236}">
                <a16:creationId xmlns:a16="http://schemas.microsoft.com/office/drawing/2014/main" id="{AE7660F8-7A2C-D0B7-9CE5-BAF0A8BBFCC2}"/>
              </a:ext>
            </a:extLst>
          </p:cNvPr>
          <p:cNvSpPr>
            <a:spLocks noGrp="1"/>
          </p:cNvSpPr>
          <p:nvPr>
            <p:ph type="sldNum" sz="quarter" idx="4294967295"/>
          </p:nvPr>
        </p:nvSpPr>
        <p:spPr>
          <a:xfrm>
            <a:off x="0" y="6405563"/>
            <a:ext cx="2743200" cy="365125"/>
          </a:xfrm>
        </p:spPr>
        <p:txBody>
          <a:bodyPr/>
          <a:lstStyle/>
          <a:p>
            <a:fld id="{0F43753A-820F-4E4C-808D-1184121AF949}" type="slidenum">
              <a:rPr lang="en-US" smtClean="0"/>
              <a:pPr/>
              <a:t>18</a:t>
            </a:fld>
            <a:endParaRPr lang="en-US" dirty="0"/>
          </a:p>
        </p:txBody>
      </p:sp>
    </p:spTree>
    <p:extLst>
      <p:ext uri="{BB962C8B-B14F-4D97-AF65-F5344CB8AC3E}">
        <p14:creationId xmlns:p14="http://schemas.microsoft.com/office/powerpoint/2010/main" val="16465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4A943E-21F3-87B7-B4DF-1FBD33F1D2B5}"/>
              </a:ext>
            </a:extLst>
          </p:cNvPr>
          <p:cNvPicPr>
            <a:picLocks noChangeAspect="1"/>
          </p:cNvPicPr>
          <p:nvPr/>
        </p:nvPicPr>
        <p:blipFill>
          <a:blip r:embed="rId3"/>
          <a:stretch>
            <a:fillRect/>
          </a:stretch>
        </p:blipFill>
        <p:spPr>
          <a:xfrm>
            <a:off x="9886072" y="2236456"/>
            <a:ext cx="1854573" cy="2388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325563"/>
          </a:xfrm>
        </p:spPr>
        <p:txBody>
          <a:bodyPr/>
          <a:lstStyle/>
          <a:p>
            <a:r>
              <a:rPr lang="en-US" dirty="0"/>
              <a:t>Plan and Policy Audit</a:t>
            </a:r>
          </a:p>
        </p:txBody>
      </p:sp>
      <p:sp>
        <p:nvSpPr>
          <p:cNvPr id="3" name="Content Placeholder 2">
            <a:extLst>
              <a:ext uri="{FF2B5EF4-FFF2-40B4-BE49-F238E27FC236}">
                <a16:creationId xmlns:a16="http://schemas.microsoft.com/office/drawing/2014/main" id="{A51C3B62-17ED-F74C-8E8E-1D52EDD47101}"/>
              </a:ext>
            </a:extLst>
          </p:cNvPr>
          <p:cNvSpPr>
            <a:spLocks noGrp="1"/>
          </p:cNvSpPr>
          <p:nvPr>
            <p:ph idx="1"/>
          </p:nvPr>
        </p:nvSpPr>
        <p:spPr>
          <a:xfrm>
            <a:off x="858867" y="1380499"/>
            <a:ext cx="6999514" cy="4907662"/>
          </a:xfrm>
        </p:spPr>
        <p:txBody>
          <a:bodyPr/>
          <a:lstStyle/>
          <a:p>
            <a:r>
              <a:rPr lang="en-US" dirty="0"/>
              <a:t>Review of climate goals and policies in existing City plans to understand gaps and opportunities to incorporate climate resilience</a:t>
            </a:r>
          </a:p>
          <a:p>
            <a:r>
              <a:rPr lang="en-US" dirty="0"/>
              <a:t>Key findings</a:t>
            </a:r>
          </a:p>
          <a:p>
            <a:pPr lvl="1">
              <a:lnSpc>
                <a:spcPct val="100000"/>
              </a:lnSpc>
            </a:pPr>
            <a:r>
              <a:rPr lang="en-US" sz="2200" dirty="0"/>
              <a:t>Incorporate policies from the Lacey Annex to the Thurston County Hazard Mitigation Plan</a:t>
            </a:r>
          </a:p>
          <a:p>
            <a:pPr lvl="1">
              <a:lnSpc>
                <a:spcPct val="100000"/>
              </a:lnSpc>
            </a:pPr>
            <a:r>
              <a:rPr lang="en-US" sz="2200" dirty="0"/>
              <a:t>Consolidate detailed policies in existing departmental plans into higher-level resilience policies</a:t>
            </a:r>
          </a:p>
          <a:p>
            <a:pPr lvl="1">
              <a:lnSpc>
                <a:spcPct val="100000"/>
              </a:lnSpc>
            </a:pPr>
            <a:r>
              <a:rPr lang="en-US" sz="2200" dirty="0"/>
              <a:t>Add measures to address heat and wildfire impacts</a:t>
            </a:r>
          </a:p>
          <a:p>
            <a:pPr lvl="1"/>
            <a:r>
              <a:rPr lang="en-US" sz="2200" dirty="0"/>
              <a:t>Prioritize measures to increase the resilience of vulnerable communities</a:t>
            </a:r>
          </a:p>
          <a:p>
            <a:pPr lvl="1"/>
            <a:endParaRPr lang="en-US" dirty="0">
              <a:highlight>
                <a:srgbClr val="FFFF00"/>
              </a:highlight>
            </a:endParaRP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19</a:t>
            </a:fld>
            <a:endParaRPr lang="en-US" dirty="0"/>
          </a:p>
        </p:txBody>
      </p:sp>
      <p:pic>
        <p:nvPicPr>
          <p:cNvPr id="6" name="Picture 5">
            <a:extLst>
              <a:ext uri="{FF2B5EF4-FFF2-40B4-BE49-F238E27FC236}">
                <a16:creationId xmlns:a16="http://schemas.microsoft.com/office/drawing/2014/main" id="{CA2BBEFD-8D4B-D70E-793E-83D377CE3077}"/>
              </a:ext>
            </a:extLst>
          </p:cNvPr>
          <p:cNvPicPr>
            <a:picLocks noChangeAspect="1"/>
          </p:cNvPicPr>
          <p:nvPr/>
        </p:nvPicPr>
        <p:blipFill>
          <a:blip r:embed="rId4"/>
          <a:stretch>
            <a:fillRect/>
          </a:stretch>
        </p:blipFill>
        <p:spPr>
          <a:xfrm>
            <a:off x="8148963" y="960119"/>
            <a:ext cx="1925515" cy="2468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6139415F-FDD7-C28A-BB60-FBD3A53A0119}"/>
              </a:ext>
            </a:extLst>
          </p:cNvPr>
          <p:cNvPicPr>
            <a:picLocks noChangeAspect="1"/>
          </p:cNvPicPr>
          <p:nvPr/>
        </p:nvPicPr>
        <p:blipFill>
          <a:blip r:embed="rId5"/>
          <a:stretch>
            <a:fillRect/>
          </a:stretch>
        </p:blipFill>
        <p:spPr>
          <a:xfrm>
            <a:off x="8014005" y="3917455"/>
            <a:ext cx="2623063" cy="2007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209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1513-3A00-B79E-749F-09221578811F}"/>
              </a:ext>
            </a:extLst>
          </p:cNvPr>
          <p:cNvSpPr>
            <a:spLocks noGrp="1"/>
          </p:cNvSpPr>
          <p:nvPr>
            <p:ph type="title"/>
          </p:nvPr>
        </p:nvSpPr>
        <p:spPr/>
        <p:txBody>
          <a:bodyPr/>
          <a:lstStyle/>
          <a:p>
            <a:r>
              <a:rPr lang="en-US" dirty="0"/>
              <a:t>HB 1181: Climate Change Planning</a:t>
            </a:r>
          </a:p>
        </p:txBody>
      </p:sp>
      <p:sp>
        <p:nvSpPr>
          <p:cNvPr id="3" name="Content Placeholder 2">
            <a:extLst>
              <a:ext uri="{FF2B5EF4-FFF2-40B4-BE49-F238E27FC236}">
                <a16:creationId xmlns:a16="http://schemas.microsoft.com/office/drawing/2014/main" id="{965D948E-3D4D-7823-A6E9-C01430B2386B}"/>
              </a:ext>
            </a:extLst>
          </p:cNvPr>
          <p:cNvSpPr>
            <a:spLocks noGrp="1"/>
          </p:cNvSpPr>
          <p:nvPr>
            <p:ph sz="half" idx="1"/>
          </p:nvPr>
        </p:nvSpPr>
        <p:spPr>
          <a:xfrm>
            <a:off x="838200" y="1588118"/>
            <a:ext cx="5147754" cy="4351338"/>
          </a:xfrm>
        </p:spPr>
        <p:txBody>
          <a:bodyPr/>
          <a:lstStyle/>
          <a:p>
            <a:pPr marL="0" indent="0">
              <a:buNone/>
            </a:pPr>
            <a:r>
              <a:rPr lang="en-US" dirty="0"/>
              <a:t>Purpose:</a:t>
            </a:r>
          </a:p>
          <a:p>
            <a:r>
              <a:rPr lang="en-US" dirty="0"/>
              <a:t>Improve the State’s response to climate change by updating the State’s planning framework.</a:t>
            </a:r>
          </a:p>
        </p:txBody>
      </p:sp>
      <p:sp>
        <p:nvSpPr>
          <p:cNvPr id="4" name="Content Placeholder 3">
            <a:extLst>
              <a:ext uri="{FF2B5EF4-FFF2-40B4-BE49-F238E27FC236}">
                <a16:creationId xmlns:a16="http://schemas.microsoft.com/office/drawing/2014/main" id="{1687223B-A921-FD3A-CBBE-4745BBA22C44}"/>
              </a:ext>
            </a:extLst>
          </p:cNvPr>
          <p:cNvSpPr>
            <a:spLocks noGrp="1"/>
          </p:cNvSpPr>
          <p:nvPr>
            <p:ph sz="half" idx="2"/>
          </p:nvPr>
        </p:nvSpPr>
        <p:spPr>
          <a:xfrm>
            <a:off x="6096001" y="1588118"/>
            <a:ext cx="5648696" cy="4351338"/>
          </a:xfrm>
        </p:spPr>
        <p:txBody>
          <a:bodyPr/>
          <a:lstStyle/>
          <a:p>
            <a:pPr marL="0" indent="0">
              <a:buNone/>
            </a:pPr>
            <a:r>
              <a:rPr lang="en-US" dirty="0"/>
              <a:t>Goals:</a:t>
            </a:r>
          </a:p>
          <a:p>
            <a:r>
              <a:rPr lang="en-US" dirty="0"/>
              <a:t>Reduce sprawl</a:t>
            </a:r>
          </a:p>
          <a:p>
            <a:r>
              <a:rPr lang="en-US" dirty="0"/>
              <a:t>Encourage multi-modal transportation systems</a:t>
            </a:r>
          </a:p>
          <a:p>
            <a:r>
              <a:rPr lang="en-US" dirty="0"/>
              <a:t>Reduce Vehicle Miles Traveled (VMT)</a:t>
            </a:r>
          </a:p>
          <a:p>
            <a:r>
              <a:rPr lang="en-US" dirty="0"/>
              <a:t>Reduce greenhouse gas (GHG) emissions</a:t>
            </a:r>
          </a:p>
          <a:p>
            <a:r>
              <a:rPr lang="en-US" dirty="0"/>
              <a:t>Retain open space and enhance those spaces</a:t>
            </a:r>
          </a:p>
          <a:p>
            <a:r>
              <a:rPr lang="en-US" dirty="0"/>
              <a:t>Plan for climate resiliency </a:t>
            </a:r>
          </a:p>
          <a:p>
            <a:pPr marL="0" indent="0">
              <a:buNone/>
            </a:pPr>
            <a:endParaRPr lang="en-US" dirty="0"/>
          </a:p>
        </p:txBody>
      </p:sp>
      <p:sp>
        <p:nvSpPr>
          <p:cNvPr id="5" name="Slide Number Placeholder 4">
            <a:extLst>
              <a:ext uri="{FF2B5EF4-FFF2-40B4-BE49-F238E27FC236}">
                <a16:creationId xmlns:a16="http://schemas.microsoft.com/office/drawing/2014/main" id="{AED53D2C-F476-ACA6-11D3-070AA3D2DAA8}"/>
              </a:ext>
            </a:extLst>
          </p:cNvPr>
          <p:cNvSpPr>
            <a:spLocks noGrp="1"/>
          </p:cNvSpPr>
          <p:nvPr>
            <p:ph type="sldNum" sz="quarter" idx="12"/>
          </p:nvPr>
        </p:nvSpPr>
        <p:spPr/>
        <p:txBody>
          <a:bodyPr/>
          <a:lstStyle/>
          <a:p>
            <a:fld id="{0F43753A-820F-4E4C-808D-1184121AF949}" type="slidenum">
              <a:rPr lang="en-US" smtClean="0"/>
              <a:pPr/>
              <a:t>2</a:t>
            </a:fld>
            <a:endParaRPr lang="en-US" dirty="0"/>
          </a:p>
        </p:txBody>
      </p:sp>
    </p:spTree>
    <p:extLst>
      <p:ext uri="{BB962C8B-B14F-4D97-AF65-F5344CB8AC3E}">
        <p14:creationId xmlns:p14="http://schemas.microsoft.com/office/powerpoint/2010/main" val="212116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A445-C1D7-C562-81B7-C6586A354F8A}"/>
              </a:ext>
            </a:extLst>
          </p:cNvPr>
          <p:cNvSpPr>
            <a:spLocks noGrp="1"/>
          </p:cNvSpPr>
          <p:nvPr>
            <p:ph type="title"/>
          </p:nvPr>
        </p:nvSpPr>
        <p:spPr/>
        <p:txBody>
          <a:bodyPr/>
          <a:lstStyle/>
          <a:p>
            <a:r>
              <a:rPr lang="en-US" dirty="0"/>
              <a:t>Vulnerability and Risk Assessment</a:t>
            </a:r>
            <a:br>
              <a:rPr lang="en-US" dirty="0"/>
            </a:br>
            <a:r>
              <a:rPr lang="en-US" sz="3200" dirty="0"/>
              <a:t>(in progress)</a:t>
            </a:r>
            <a:endParaRPr lang="en-US" dirty="0"/>
          </a:p>
        </p:txBody>
      </p:sp>
      <p:sp>
        <p:nvSpPr>
          <p:cNvPr id="3" name="Content Placeholder 2">
            <a:extLst>
              <a:ext uri="{FF2B5EF4-FFF2-40B4-BE49-F238E27FC236}">
                <a16:creationId xmlns:a16="http://schemas.microsoft.com/office/drawing/2014/main" id="{022A1CDD-1795-D008-C546-050303CCB59C}"/>
              </a:ext>
            </a:extLst>
          </p:cNvPr>
          <p:cNvSpPr>
            <a:spLocks noGrp="1"/>
          </p:cNvSpPr>
          <p:nvPr>
            <p:ph idx="1"/>
          </p:nvPr>
        </p:nvSpPr>
        <p:spPr>
          <a:xfrm>
            <a:off x="838200" y="1825624"/>
            <a:ext cx="5585178" cy="3786035"/>
          </a:xfrm>
        </p:spPr>
        <p:txBody>
          <a:bodyPr/>
          <a:lstStyle/>
          <a:p>
            <a:r>
              <a:rPr lang="en-US" dirty="0"/>
              <a:t>Mapping and data indicate Lacey faces relatively little direct exposure to climate hazards like flooding, sea level rise, wildfire, and extreme heat</a:t>
            </a:r>
          </a:p>
          <a:p>
            <a:r>
              <a:rPr lang="en-US" dirty="0"/>
              <a:t>Other impacts:</a:t>
            </a:r>
          </a:p>
          <a:p>
            <a:pPr lvl="1"/>
            <a:r>
              <a:rPr lang="en-US" dirty="0"/>
              <a:t>Observed increase in damaging wet microburst storms with extreme winds</a:t>
            </a:r>
          </a:p>
          <a:p>
            <a:pPr lvl="1"/>
            <a:r>
              <a:rPr lang="en-US" dirty="0"/>
              <a:t>Wildfire smoke from wildfires outside of the city</a:t>
            </a:r>
          </a:p>
          <a:p>
            <a:endParaRPr lang="en-US" dirty="0"/>
          </a:p>
        </p:txBody>
      </p:sp>
      <p:sp>
        <p:nvSpPr>
          <p:cNvPr id="4" name="Slide Number Placeholder 3">
            <a:extLst>
              <a:ext uri="{FF2B5EF4-FFF2-40B4-BE49-F238E27FC236}">
                <a16:creationId xmlns:a16="http://schemas.microsoft.com/office/drawing/2014/main" id="{2C4962C6-F7BB-9C63-300E-65F1A5689D59}"/>
              </a:ext>
            </a:extLst>
          </p:cNvPr>
          <p:cNvSpPr>
            <a:spLocks noGrp="1"/>
          </p:cNvSpPr>
          <p:nvPr>
            <p:ph type="sldNum" sz="quarter" idx="12"/>
          </p:nvPr>
        </p:nvSpPr>
        <p:spPr/>
        <p:txBody>
          <a:bodyPr/>
          <a:lstStyle/>
          <a:p>
            <a:fld id="{0F43753A-820F-4E4C-808D-1184121AF949}" type="slidenum">
              <a:rPr lang="en-US" smtClean="0"/>
              <a:pPr/>
              <a:t>20</a:t>
            </a:fld>
            <a:endParaRPr lang="en-US" dirty="0"/>
          </a:p>
        </p:txBody>
      </p:sp>
      <p:pic>
        <p:nvPicPr>
          <p:cNvPr id="1026" name="Picture 2">
            <a:extLst>
              <a:ext uri="{FF2B5EF4-FFF2-40B4-BE49-F238E27FC236}">
                <a16:creationId xmlns:a16="http://schemas.microsoft.com/office/drawing/2014/main" id="{0D576F7D-BC72-3D30-2166-754A15B176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032"/>
          <a:stretch/>
        </p:blipFill>
        <p:spPr bwMode="auto">
          <a:xfrm>
            <a:off x="7164516" y="1915712"/>
            <a:ext cx="4189284" cy="3322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45746B-897F-8B9A-F8C6-A0E49E4AEFF3}"/>
              </a:ext>
            </a:extLst>
          </p:cNvPr>
          <p:cNvSpPr txBox="1"/>
          <p:nvPr/>
        </p:nvSpPr>
        <p:spPr>
          <a:xfrm>
            <a:off x="7224184" y="5287445"/>
            <a:ext cx="3380221" cy="369332"/>
          </a:xfrm>
          <a:prstGeom prst="rect">
            <a:avLst/>
          </a:prstGeom>
          <a:noFill/>
        </p:spPr>
        <p:txBody>
          <a:bodyPr wrap="none" rtlCol="0">
            <a:spAutoFit/>
          </a:bodyPr>
          <a:lstStyle/>
          <a:p>
            <a:r>
              <a:rPr lang="en-US" dirty="0"/>
              <a:t>Smoke from B.C. wildfires in 2018 </a:t>
            </a:r>
          </a:p>
        </p:txBody>
      </p:sp>
    </p:spTree>
    <p:extLst>
      <p:ext uri="{BB962C8B-B14F-4D97-AF65-F5344CB8AC3E}">
        <p14:creationId xmlns:p14="http://schemas.microsoft.com/office/powerpoint/2010/main" val="1149879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3627-D32F-1C07-28FC-C90F280C62D1}"/>
              </a:ext>
            </a:extLst>
          </p:cNvPr>
          <p:cNvSpPr>
            <a:spLocks noGrp="1"/>
          </p:cNvSpPr>
          <p:nvPr>
            <p:ph type="title"/>
          </p:nvPr>
        </p:nvSpPr>
        <p:spPr/>
        <p:txBody>
          <a:bodyPr/>
          <a:lstStyle/>
          <a:p>
            <a:r>
              <a:rPr lang="en-US" dirty="0"/>
              <a:t>Vulnerability and Risk Assessment</a:t>
            </a:r>
          </a:p>
        </p:txBody>
      </p:sp>
      <p:sp>
        <p:nvSpPr>
          <p:cNvPr id="3" name="Content Placeholder 2">
            <a:extLst>
              <a:ext uri="{FF2B5EF4-FFF2-40B4-BE49-F238E27FC236}">
                <a16:creationId xmlns:a16="http://schemas.microsoft.com/office/drawing/2014/main" id="{6045D5A3-74D6-B040-B7CF-3B603100A970}"/>
              </a:ext>
            </a:extLst>
          </p:cNvPr>
          <p:cNvSpPr>
            <a:spLocks noGrp="1"/>
          </p:cNvSpPr>
          <p:nvPr>
            <p:ph sz="half" idx="1"/>
          </p:nvPr>
        </p:nvSpPr>
        <p:spPr/>
        <p:txBody>
          <a:bodyPr/>
          <a:lstStyle/>
          <a:p>
            <a:r>
              <a:rPr lang="en-US" dirty="0"/>
              <a:t>Vulnerability and risk to hazards is increased by population and building characteristics, such as:</a:t>
            </a:r>
          </a:p>
          <a:p>
            <a:pPr lvl="1"/>
            <a:r>
              <a:rPr lang="en-US" dirty="0"/>
              <a:t>Age (older adults and children), income, language access</a:t>
            </a:r>
          </a:p>
          <a:p>
            <a:pPr lvl="1"/>
            <a:r>
              <a:rPr lang="en-US" dirty="0"/>
              <a:t>Buildings without air conditioning</a:t>
            </a:r>
          </a:p>
          <a:p>
            <a:pPr lvl="1"/>
            <a:r>
              <a:rPr lang="en-US" dirty="0"/>
              <a:t>Mobile/manufactured homes</a:t>
            </a:r>
          </a:p>
          <a:p>
            <a:endParaRPr lang="en-US" dirty="0"/>
          </a:p>
        </p:txBody>
      </p:sp>
      <p:sp>
        <p:nvSpPr>
          <p:cNvPr id="5" name="Slide Number Placeholder 4">
            <a:extLst>
              <a:ext uri="{FF2B5EF4-FFF2-40B4-BE49-F238E27FC236}">
                <a16:creationId xmlns:a16="http://schemas.microsoft.com/office/drawing/2014/main" id="{3ABE822C-C501-F1D7-74FD-71517ECB2471}"/>
              </a:ext>
            </a:extLst>
          </p:cNvPr>
          <p:cNvSpPr>
            <a:spLocks noGrp="1"/>
          </p:cNvSpPr>
          <p:nvPr>
            <p:ph type="sldNum" sz="quarter" idx="12"/>
          </p:nvPr>
        </p:nvSpPr>
        <p:spPr/>
        <p:txBody>
          <a:bodyPr/>
          <a:lstStyle/>
          <a:p>
            <a:fld id="{0F43753A-820F-4E4C-808D-1184121AF949}" type="slidenum">
              <a:rPr lang="en-US" smtClean="0"/>
              <a:pPr/>
              <a:t>21</a:t>
            </a:fld>
            <a:endParaRPr lang="en-US" dirty="0"/>
          </a:p>
        </p:txBody>
      </p:sp>
      <p:pic>
        <p:nvPicPr>
          <p:cNvPr id="2052" name="Picture 4" descr="Tuesday, July 9 – Washington State House Democrats">
            <a:extLst>
              <a:ext uri="{FF2B5EF4-FFF2-40B4-BE49-F238E27FC236}">
                <a16:creationId xmlns:a16="http://schemas.microsoft.com/office/drawing/2014/main" id="{36E5B04A-FCD3-9A94-78E5-7DDCFFCC11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82" r="11143"/>
          <a:stretch/>
        </p:blipFill>
        <p:spPr bwMode="auto">
          <a:xfrm>
            <a:off x="6626576" y="1825625"/>
            <a:ext cx="4265977" cy="361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28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A595-6A4B-67AA-2EFD-3A9E1DC94712}"/>
              </a:ext>
            </a:extLst>
          </p:cNvPr>
          <p:cNvSpPr>
            <a:spLocks noGrp="1"/>
          </p:cNvSpPr>
          <p:nvPr>
            <p:ph type="title"/>
          </p:nvPr>
        </p:nvSpPr>
        <p:spPr/>
        <p:txBody>
          <a:bodyPr/>
          <a:lstStyle/>
          <a:p>
            <a:r>
              <a:rPr lang="en-US" dirty="0"/>
              <a:t>Listening Sessions</a:t>
            </a:r>
          </a:p>
        </p:txBody>
      </p:sp>
      <p:sp>
        <p:nvSpPr>
          <p:cNvPr id="3" name="Content Placeholder 2">
            <a:extLst>
              <a:ext uri="{FF2B5EF4-FFF2-40B4-BE49-F238E27FC236}">
                <a16:creationId xmlns:a16="http://schemas.microsoft.com/office/drawing/2014/main" id="{3E1A22E3-D8BF-FD0E-7EC9-8B52ACCA86B7}"/>
              </a:ext>
            </a:extLst>
          </p:cNvPr>
          <p:cNvSpPr>
            <a:spLocks noGrp="1"/>
          </p:cNvSpPr>
          <p:nvPr>
            <p:ph sz="half" idx="1"/>
          </p:nvPr>
        </p:nvSpPr>
        <p:spPr>
          <a:xfrm>
            <a:off x="838200" y="1825625"/>
            <a:ext cx="4264378" cy="4351338"/>
          </a:xfrm>
        </p:spPr>
        <p:txBody>
          <a:bodyPr/>
          <a:lstStyle/>
          <a:p>
            <a:pPr marL="0" indent="0">
              <a:lnSpc>
                <a:spcPct val="100000"/>
              </a:lnSpc>
              <a:buNone/>
            </a:pPr>
            <a:r>
              <a:rPr lang="en-US" dirty="0"/>
              <a:t>We heard from:</a:t>
            </a:r>
          </a:p>
          <a:p>
            <a:pPr>
              <a:lnSpc>
                <a:spcPct val="100000"/>
              </a:lnSpc>
            </a:pPr>
            <a:r>
              <a:rPr lang="en-US" dirty="0"/>
              <a:t>Realtors</a:t>
            </a:r>
          </a:p>
          <a:p>
            <a:pPr>
              <a:lnSpc>
                <a:spcPct val="100000"/>
              </a:lnSpc>
            </a:pPr>
            <a:r>
              <a:rPr lang="en-US" dirty="0"/>
              <a:t>Climate advocates</a:t>
            </a:r>
          </a:p>
          <a:p>
            <a:pPr>
              <a:lnSpc>
                <a:spcPct val="100000"/>
              </a:lnSpc>
            </a:pPr>
            <a:r>
              <a:rPr lang="en-US" dirty="0"/>
              <a:t>Organizations representing vulnerable populations (pending)</a:t>
            </a:r>
          </a:p>
          <a:p>
            <a:endParaRPr lang="en-US" dirty="0"/>
          </a:p>
        </p:txBody>
      </p:sp>
      <p:sp>
        <p:nvSpPr>
          <p:cNvPr id="5" name="Content Placeholder 4">
            <a:extLst>
              <a:ext uri="{FF2B5EF4-FFF2-40B4-BE49-F238E27FC236}">
                <a16:creationId xmlns:a16="http://schemas.microsoft.com/office/drawing/2014/main" id="{2300D8F9-4052-17A0-55D0-22E992E03E98}"/>
              </a:ext>
            </a:extLst>
          </p:cNvPr>
          <p:cNvSpPr>
            <a:spLocks noGrp="1"/>
          </p:cNvSpPr>
          <p:nvPr>
            <p:ph sz="half" idx="2"/>
          </p:nvPr>
        </p:nvSpPr>
        <p:spPr>
          <a:xfrm>
            <a:off x="5102578" y="1825625"/>
            <a:ext cx="6251222" cy="4351338"/>
          </a:xfrm>
        </p:spPr>
        <p:txBody>
          <a:bodyPr/>
          <a:lstStyle/>
          <a:p>
            <a:pPr marL="0" indent="0">
              <a:buNone/>
            </a:pPr>
            <a:r>
              <a:rPr lang="en-US" dirty="0"/>
              <a:t>Key findings:</a:t>
            </a:r>
          </a:p>
          <a:p>
            <a:r>
              <a:rPr lang="en-US" dirty="0"/>
              <a:t>Increase resilience to heat and wildfire smoke</a:t>
            </a:r>
          </a:p>
          <a:p>
            <a:r>
              <a:rPr lang="en-US" dirty="0"/>
              <a:t>Power outages will exacerbate risks during climate hazard events</a:t>
            </a:r>
          </a:p>
          <a:p>
            <a:r>
              <a:rPr lang="en-US" dirty="0"/>
              <a:t>Improve communication about climate change, especially anticipated heat and health impacts</a:t>
            </a:r>
          </a:p>
          <a:p>
            <a:pPr lvl="1"/>
            <a:endParaRPr lang="en-US" dirty="0"/>
          </a:p>
        </p:txBody>
      </p:sp>
      <p:sp>
        <p:nvSpPr>
          <p:cNvPr id="4" name="Slide Number Placeholder 3">
            <a:extLst>
              <a:ext uri="{FF2B5EF4-FFF2-40B4-BE49-F238E27FC236}">
                <a16:creationId xmlns:a16="http://schemas.microsoft.com/office/drawing/2014/main" id="{E83EF1E4-C4AB-36B0-50CF-8B33A8A0985B}"/>
              </a:ext>
            </a:extLst>
          </p:cNvPr>
          <p:cNvSpPr>
            <a:spLocks noGrp="1"/>
          </p:cNvSpPr>
          <p:nvPr>
            <p:ph type="sldNum" sz="quarter" idx="12"/>
          </p:nvPr>
        </p:nvSpPr>
        <p:spPr/>
        <p:txBody>
          <a:bodyPr/>
          <a:lstStyle/>
          <a:p>
            <a:fld id="{0F43753A-820F-4E4C-808D-1184121AF949}" type="slidenum">
              <a:rPr lang="en-US" smtClean="0"/>
              <a:pPr/>
              <a:t>22</a:t>
            </a:fld>
            <a:endParaRPr lang="en-US" dirty="0"/>
          </a:p>
        </p:txBody>
      </p:sp>
    </p:spTree>
    <p:extLst>
      <p:ext uri="{BB962C8B-B14F-4D97-AF65-F5344CB8AC3E}">
        <p14:creationId xmlns:p14="http://schemas.microsoft.com/office/powerpoint/2010/main" val="323792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B898-4276-7DAB-E3E2-1CD56EA80ED4}"/>
              </a:ext>
            </a:extLst>
          </p:cNvPr>
          <p:cNvSpPr>
            <a:spLocks noGrp="1"/>
          </p:cNvSpPr>
          <p:nvPr>
            <p:ph type="title"/>
          </p:nvPr>
        </p:nvSpPr>
        <p:spPr>
          <a:xfrm>
            <a:off x="787331" y="964039"/>
            <a:ext cx="5459090" cy="3491003"/>
          </a:xfrm>
        </p:spPr>
        <p:txBody>
          <a:bodyPr/>
          <a:lstStyle/>
          <a:p>
            <a:r>
              <a:rPr lang="en-US" dirty="0"/>
              <a:t>Planning Commission and City Council Input </a:t>
            </a:r>
          </a:p>
        </p:txBody>
      </p:sp>
    </p:spTree>
    <p:extLst>
      <p:ext uri="{BB962C8B-B14F-4D97-AF65-F5344CB8AC3E}">
        <p14:creationId xmlns:p14="http://schemas.microsoft.com/office/powerpoint/2010/main" val="243959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1D12-862B-72C0-EB04-843E415DA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27C94-F683-E3E5-D246-33AAA82384C4}"/>
              </a:ext>
            </a:extLst>
          </p:cNvPr>
          <p:cNvSpPr>
            <a:spLocks noGrp="1"/>
          </p:cNvSpPr>
          <p:nvPr>
            <p:ph type="title"/>
          </p:nvPr>
        </p:nvSpPr>
        <p:spPr/>
        <p:txBody>
          <a:bodyPr/>
          <a:lstStyle/>
          <a:p>
            <a:r>
              <a:rPr lang="en-US" dirty="0"/>
              <a:t>Planning Commission and Council Input </a:t>
            </a:r>
          </a:p>
        </p:txBody>
      </p:sp>
      <p:sp>
        <p:nvSpPr>
          <p:cNvPr id="3" name="Content Placeholder 2">
            <a:extLst>
              <a:ext uri="{FF2B5EF4-FFF2-40B4-BE49-F238E27FC236}">
                <a16:creationId xmlns:a16="http://schemas.microsoft.com/office/drawing/2014/main" id="{509DFF8A-20C6-BD68-628E-CE933F0090D6}"/>
              </a:ext>
            </a:extLst>
          </p:cNvPr>
          <p:cNvSpPr>
            <a:spLocks noGrp="1"/>
          </p:cNvSpPr>
          <p:nvPr>
            <p:ph idx="1"/>
          </p:nvPr>
        </p:nvSpPr>
        <p:spPr>
          <a:xfrm>
            <a:off x="8610600" y="1429258"/>
            <a:ext cx="3095978" cy="4061109"/>
          </a:xfrm>
        </p:spPr>
        <p:txBody>
          <a:bodyPr/>
          <a:lstStyle/>
          <a:p>
            <a:pPr>
              <a:lnSpc>
                <a:spcPct val="100000"/>
              </a:lnSpc>
            </a:pPr>
            <a:r>
              <a:rPr lang="en-US" sz="1800" dirty="0"/>
              <a:t>Comp Plan PC/Council Joint Session: February 2025</a:t>
            </a:r>
          </a:p>
          <a:p>
            <a:pPr>
              <a:lnSpc>
                <a:spcPct val="100000"/>
              </a:lnSpc>
            </a:pPr>
            <a:r>
              <a:rPr lang="en-US" sz="1800" dirty="0"/>
              <a:t>Resilience Sub-Element Policy Frameworks: March 2025</a:t>
            </a:r>
          </a:p>
          <a:p>
            <a:pPr>
              <a:lnSpc>
                <a:spcPct val="100000"/>
              </a:lnSpc>
            </a:pPr>
            <a:r>
              <a:rPr lang="en-US" sz="1800" dirty="0"/>
              <a:t>Resilience Sub-Element Public Draft Comp Plan Amendments: May – June 2025</a:t>
            </a:r>
          </a:p>
          <a:p>
            <a:pPr>
              <a:lnSpc>
                <a:spcPct val="100000"/>
              </a:lnSpc>
            </a:pPr>
            <a:r>
              <a:rPr lang="en-US" sz="1800" dirty="0"/>
              <a:t>Comp Plan Update Adoption: December 2025</a:t>
            </a:r>
          </a:p>
        </p:txBody>
      </p:sp>
      <p:sp>
        <p:nvSpPr>
          <p:cNvPr id="4" name="Slide Number Placeholder 3">
            <a:extLst>
              <a:ext uri="{FF2B5EF4-FFF2-40B4-BE49-F238E27FC236}">
                <a16:creationId xmlns:a16="http://schemas.microsoft.com/office/drawing/2014/main" id="{5FB739A5-528B-EE08-9511-D8B00FDB3D46}"/>
              </a:ext>
            </a:extLst>
          </p:cNvPr>
          <p:cNvSpPr>
            <a:spLocks noGrp="1"/>
          </p:cNvSpPr>
          <p:nvPr>
            <p:ph type="sldNum" sz="quarter" idx="12"/>
          </p:nvPr>
        </p:nvSpPr>
        <p:spPr/>
        <p:txBody>
          <a:bodyPr/>
          <a:lstStyle/>
          <a:p>
            <a:fld id="{0F43753A-820F-4E4C-808D-1184121AF949}" type="slidenum">
              <a:rPr lang="en-US" smtClean="0"/>
              <a:pPr/>
              <a:t>24</a:t>
            </a:fld>
            <a:endParaRPr lang="en-US" dirty="0"/>
          </a:p>
        </p:txBody>
      </p:sp>
      <p:graphicFrame>
        <p:nvGraphicFramePr>
          <p:cNvPr id="5" name="Table 4">
            <a:extLst>
              <a:ext uri="{FF2B5EF4-FFF2-40B4-BE49-F238E27FC236}">
                <a16:creationId xmlns:a16="http://schemas.microsoft.com/office/drawing/2014/main" id="{CAE7B35F-C37B-671B-F382-52F05573DF6C}"/>
              </a:ext>
            </a:extLst>
          </p:cNvPr>
          <p:cNvGraphicFramePr>
            <a:graphicFrameLocks noGrp="1"/>
          </p:cNvGraphicFramePr>
          <p:nvPr>
            <p:extLst>
              <p:ext uri="{D42A27DB-BD31-4B8C-83A1-F6EECF244321}">
                <p14:modId xmlns:p14="http://schemas.microsoft.com/office/powerpoint/2010/main" val="2925348057"/>
              </p:ext>
            </p:extLst>
          </p:nvPr>
        </p:nvGraphicFramePr>
        <p:xfrm>
          <a:off x="937430" y="1429258"/>
          <a:ext cx="7419398" cy="4406137"/>
        </p:xfrm>
        <a:graphic>
          <a:graphicData uri="http://schemas.openxmlformats.org/drawingml/2006/table">
            <a:tbl>
              <a:tblPr/>
              <a:tblGrid>
                <a:gridCol w="2873409">
                  <a:extLst>
                    <a:ext uri="{9D8B030D-6E8A-4147-A177-3AD203B41FA5}">
                      <a16:colId xmlns:a16="http://schemas.microsoft.com/office/drawing/2014/main" val="420466164"/>
                    </a:ext>
                  </a:extLst>
                </a:gridCol>
                <a:gridCol w="457458">
                  <a:extLst>
                    <a:ext uri="{9D8B030D-6E8A-4147-A177-3AD203B41FA5}">
                      <a16:colId xmlns:a16="http://schemas.microsoft.com/office/drawing/2014/main" val="1691053705"/>
                    </a:ext>
                  </a:extLst>
                </a:gridCol>
                <a:gridCol w="457458">
                  <a:extLst>
                    <a:ext uri="{9D8B030D-6E8A-4147-A177-3AD203B41FA5}">
                      <a16:colId xmlns:a16="http://schemas.microsoft.com/office/drawing/2014/main" val="758563298"/>
                    </a:ext>
                  </a:extLst>
                </a:gridCol>
                <a:gridCol w="457458">
                  <a:extLst>
                    <a:ext uri="{9D8B030D-6E8A-4147-A177-3AD203B41FA5}">
                      <a16:colId xmlns:a16="http://schemas.microsoft.com/office/drawing/2014/main" val="754164975"/>
                    </a:ext>
                  </a:extLst>
                </a:gridCol>
                <a:gridCol w="457458">
                  <a:extLst>
                    <a:ext uri="{9D8B030D-6E8A-4147-A177-3AD203B41FA5}">
                      <a16:colId xmlns:a16="http://schemas.microsoft.com/office/drawing/2014/main" val="1749962060"/>
                    </a:ext>
                  </a:extLst>
                </a:gridCol>
                <a:gridCol w="457458">
                  <a:extLst>
                    <a:ext uri="{9D8B030D-6E8A-4147-A177-3AD203B41FA5}">
                      <a16:colId xmlns:a16="http://schemas.microsoft.com/office/drawing/2014/main" val="3418488289"/>
                    </a:ext>
                  </a:extLst>
                </a:gridCol>
                <a:gridCol w="457458">
                  <a:extLst>
                    <a:ext uri="{9D8B030D-6E8A-4147-A177-3AD203B41FA5}">
                      <a16:colId xmlns:a16="http://schemas.microsoft.com/office/drawing/2014/main" val="1651080946"/>
                    </a:ext>
                  </a:extLst>
                </a:gridCol>
                <a:gridCol w="457458">
                  <a:extLst>
                    <a:ext uri="{9D8B030D-6E8A-4147-A177-3AD203B41FA5}">
                      <a16:colId xmlns:a16="http://schemas.microsoft.com/office/drawing/2014/main" val="825814177"/>
                    </a:ext>
                  </a:extLst>
                </a:gridCol>
                <a:gridCol w="457458">
                  <a:extLst>
                    <a:ext uri="{9D8B030D-6E8A-4147-A177-3AD203B41FA5}">
                      <a16:colId xmlns:a16="http://schemas.microsoft.com/office/drawing/2014/main" val="4224764294"/>
                    </a:ext>
                  </a:extLst>
                </a:gridCol>
                <a:gridCol w="457458">
                  <a:extLst>
                    <a:ext uri="{9D8B030D-6E8A-4147-A177-3AD203B41FA5}">
                      <a16:colId xmlns:a16="http://schemas.microsoft.com/office/drawing/2014/main" val="1484382997"/>
                    </a:ext>
                  </a:extLst>
                </a:gridCol>
                <a:gridCol w="207286">
                  <a:extLst>
                    <a:ext uri="{9D8B030D-6E8A-4147-A177-3AD203B41FA5}">
                      <a16:colId xmlns:a16="http://schemas.microsoft.com/office/drawing/2014/main" val="2718590106"/>
                    </a:ext>
                  </a:extLst>
                </a:gridCol>
                <a:gridCol w="221581">
                  <a:extLst>
                    <a:ext uri="{9D8B030D-6E8A-4147-A177-3AD203B41FA5}">
                      <a16:colId xmlns:a16="http://schemas.microsoft.com/office/drawing/2014/main" val="658916336"/>
                    </a:ext>
                  </a:extLst>
                </a:gridCol>
              </a:tblGrid>
              <a:tr h="191222">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r>
                        <a:rPr lang="en-US" sz="1200" b="0" i="0" u="none" strike="noStrike">
                          <a:solidFill>
                            <a:srgbClr val="000000"/>
                          </a:solidFill>
                          <a:effectLst/>
                          <a:latin typeface="Arial" panose="020B0604020202020204" pitchFamily="34" charset="0"/>
                        </a:rPr>
                        <a:t>2024</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1200" b="0" i="0" u="none" strike="noStrike" dirty="0">
                          <a:solidFill>
                            <a:srgbClr val="000000"/>
                          </a:solidFill>
                          <a:effectLst/>
                          <a:latin typeface="Arial" panose="020B0604020202020204" pitchFamily="34" charset="0"/>
                        </a:rPr>
                        <a:t>2025</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7496396"/>
                  </a:ext>
                </a:extLst>
              </a:tr>
              <a:tr h="191222">
                <a:tc>
                  <a:txBody>
                    <a:bodyPr/>
                    <a:lstStyle/>
                    <a:p>
                      <a:pPr algn="l" fontAlgn="b"/>
                      <a:r>
                        <a:rPr lang="en-US" sz="900" b="0" i="0" u="none" strike="noStrike" dirty="0">
                          <a:solidFill>
                            <a:srgbClr val="000000"/>
                          </a:solidFill>
                          <a:effectLst/>
                          <a:latin typeface="Arial" panose="020B0604020202020204" pitchFamily="34" charset="0"/>
                        </a:rPr>
                        <a:t> </a:t>
                      </a:r>
                      <a:r>
                        <a:rPr lang="en-US" sz="1600" b="1" i="0" u="none" strike="noStrike" dirty="0">
                          <a:solidFill>
                            <a:srgbClr val="000000"/>
                          </a:solidFill>
                          <a:effectLst/>
                          <a:latin typeface="Arial" panose="020B0604020202020204" pitchFamily="34" charset="0"/>
                        </a:rPr>
                        <a:t>Task</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Sept</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Oct</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Nov</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Dec</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Jan</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Feb</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Mar</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Apr</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May</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Jun</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92601502"/>
                  </a:ext>
                </a:extLst>
              </a:tr>
              <a:tr h="393370">
                <a:tc>
                  <a:txBody>
                    <a:bodyPr/>
                    <a:lstStyle/>
                    <a:p>
                      <a:pPr algn="l" fontAlgn="b"/>
                      <a:r>
                        <a:rPr lang="en-US" sz="1200" b="1" i="0" u="none" strike="noStrike" dirty="0">
                          <a:solidFill>
                            <a:srgbClr val="000000"/>
                          </a:solidFill>
                          <a:effectLst/>
                          <a:latin typeface="Arial" panose="020B0604020202020204" pitchFamily="34" charset="0"/>
                        </a:rPr>
                        <a:t> Project Kickoff &amp; Data Assembly</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20262267"/>
                  </a:ext>
                </a:extLst>
              </a:tr>
              <a:tr h="393370">
                <a:tc>
                  <a:txBody>
                    <a:bodyPr/>
                    <a:lstStyle/>
                    <a:p>
                      <a:pPr algn="l" fontAlgn="b"/>
                      <a:r>
                        <a:rPr lang="en-US" sz="1200" b="1" i="0" u="none" strike="noStrike" dirty="0">
                          <a:solidFill>
                            <a:srgbClr val="000000"/>
                          </a:solidFill>
                          <a:effectLst/>
                          <a:latin typeface="Arial" panose="020B0604020202020204" pitchFamily="34" charset="0"/>
                        </a:rPr>
                        <a:t> Resilience Sub-Element Factsheet</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73846399"/>
                  </a:ext>
                </a:extLst>
              </a:tr>
              <a:tr h="393370">
                <a:tc>
                  <a:txBody>
                    <a:bodyPr/>
                    <a:lstStyle/>
                    <a:p>
                      <a:pPr algn="l" fontAlgn="b"/>
                      <a:r>
                        <a:rPr lang="en-US" sz="1200" b="1" i="0" u="none" strike="noStrike" dirty="0">
                          <a:solidFill>
                            <a:srgbClr val="000000"/>
                          </a:solidFill>
                          <a:effectLst/>
                          <a:latin typeface="Arial" panose="020B0604020202020204" pitchFamily="34" charset="0"/>
                        </a:rPr>
                        <a:t> Comp Plan Online Survey</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endParaRPr lang="en-US" sz="12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61196200"/>
                  </a:ext>
                </a:extLst>
              </a:tr>
              <a:tr h="376110">
                <a:tc>
                  <a:txBody>
                    <a:bodyPr/>
                    <a:lstStyle/>
                    <a:p>
                      <a:pPr algn="l" fontAlgn="b"/>
                      <a:r>
                        <a:rPr lang="en-US" sz="1200" b="1" i="0" u="none" strike="noStrike" dirty="0">
                          <a:solidFill>
                            <a:srgbClr val="000000"/>
                          </a:solidFill>
                          <a:effectLst/>
                          <a:latin typeface="Arial" panose="020B0604020202020204" pitchFamily="34" charset="0"/>
                        </a:rPr>
                        <a:t> Listening Sessions</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r>
                        <a:rPr lang="en-US" sz="12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2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57645561"/>
                  </a:ext>
                </a:extLst>
              </a:tr>
              <a:tr h="387907">
                <a:tc>
                  <a:txBody>
                    <a:bodyPr/>
                    <a:lstStyle/>
                    <a:p>
                      <a:pPr algn="l" fontAlgn="b"/>
                      <a:r>
                        <a:rPr lang="en-US" sz="1200" b="1" i="0" u="none" strike="noStrike" dirty="0">
                          <a:solidFill>
                            <a:srgbClr val="000000"/>
                          </a:solidFill>
                          <a:effectLst/>
                          <a:latin typeface="Arial" panose="020B0604020202020204" pitchFamily="34" charset="0"/>
                        </a:rPr>
                        <a:t> Plan + Policy Audit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24297359"/>
                  </a:ext>
                </a:extLst>
              </a:tr>
              <a:tr h="415224">
                <a:tc>
                  <a:txBody>
                    <a:bodyPr/>
                    <a:lstStyle/>
                    <a:p>
                      <a:pPr algn="l" fontAlgn="b"/>
                      <a:r>
                        <a:rPr lang="en-US" sz="1200" b="1" i="0" u="none" strike="noStrike" dirty="0">
                          <a:solidFill>
                            <a:srgbClr val="000000"/>
                          </a:solidFill>
                          <a:effectLst/>
                          <a:latin typeface="Arial" panose="020B0604020202020204" pitchFamily="34" charset="0"/>
                        </a:rPr>
                        <a:t> Vulnerability and Risk Assessment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49477287"/>
                  </a:ext>
                </a:extLst>
              </a:tr>
              <a:tr h="415224">
                <a:tc>
                  <a:txBody>
                    <a:bodyPr/>
                    <a:lstStyle/>
                    <a:p>
                      <a:pPr algn="l" fontAlgn="b"/>
                      <a:r>
                        <a:rPr lang="en-US" sz="1200" b="1" i="0" u="none" strike="noStrike" dirty="0">
                          <a:solidFill>
                            <a:srgbClr val="000000"/>
                          </a:solidFill>
                          <a:effectLst/>
                          <a:latin typeface="Arial" panose="020B0604020202020204" pitchFamily="34" charset="0"/>
                        </a:rPr>
                        <a:t> Policy Framework</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6827642"/>
                  </a:ext>
                </a:extLst>
              </a:tr>
              <a:tr h="404297">
                <a:tc>
                  <a:txBody>
                    <a:bodyPr/>
                    <a:lstStyle/>
                    <a:p>
                      <a:pPr algn="l" fontAlgn="b"/>
                      <a:r>
                        <a:rPr lang="en-US" sz="1200" b="1" i="0" u="none" strike="noStrike" dirty="0">
                          <a:solidFill>
                            <a:srgbClr val="000000"/>
                          </a:solidFill>
                          <a:effectLst/>
                          <a:latin typeface="Arial" panose="020B0604020202020204" pitchFamily="34" charset="0"/>
                        </a:rPr>
                        <a:t> Comp Plan Public Workshop</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A800"/>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900" b="0" i="0" u="none" strike="noStrike" dirty="0">
                        <a:solidFill>
                          <a:srgbClr val="000000"/>
                        </a:solidFill>
                        <a:effectLst/>
                        <a:latin typeface="Arial" panose="020B0604020202020204" pitchFamily="34" charset="0"/>
                      </a:endParaRP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734895"/>
                  </a:ext>
                </a:extLst>
              </a:tr>
              <a:tr h="404297">
                <a:tc>
                  <a:txBody>
                    <a:bodyPr/>
                    <a:lstStyle/>
                    <a:p>
                      <a:pPr algn="l" fontAlgn="b"/>
                      <a:r>
                        <a:rPr lang="en-US" sz="1200" b="1" i="0" u="none" strike="noStrike" dirty="0">
                          <a:solidFill>
                            <a:srgbClr val="000000"/>
                          </a:solidFill>
                          <a:effectLst/>
                          <a:latin typeface="Arial" panose="020B0604020202020204" pitchFamily="34" charset="0"/>
                        </a:rPr>
                        <a:t> Public Draft Comp Plan Amendments</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7000125"/>
                  </a:ext>
                </a:extLst>
              </a:tr>
              <a:tr h="382443">
                <a:tc>
                  <a:txBody>
                    <a:bodyPr/>
                    <a:lstStyle/>
                    <a:p>
                      <a:pPr algn="l" fontAlgn="b"/>
                      <a:r>
                        <a:rPr lang="en-US" sz="1200" b="1" i="0" u="none" strike="noStrike" dirty="0">
                          <a:solidFill>
                            <a:srgbClr val="000000"/>
                          </a:solidFill>
                          <a:effectLst/>
                          <a:latin typeface="Arial" panose="020B0604020202020204" pitchFamily="34" charset="0"/>
                        </a:rPr>
                        <a:t> Code Audit</a:t>
                      </a:r>
                    </a:p>
                  </a:txBody>
                  <a:tcPr marL="5463" marR="5463" marT="54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2B6"/>
                    </a:solidFill>
                  </a:tcPr>
                </a:tc>
                <a:tc>
                  <a:txBody>
                    <a:bodyPr/>
                    <a:lstStyle/>
                    <a:p>
                      <a:pPr algn="l" fontAlgn="b"/>
                      <a:r>
                        <a:rPr lang="en-US" sz="900" b="0" i="0" u="none" strike="noStrike" dirty="0">
                          <a:solidFill>
                            <a:srgbClr val="000000"/>
                          </a:solidFill>
                          <a:effectLst/>
                          <a:latin typeface="Arial" panose="020B0604020202020204" pitchFamily="34" charset="0"/>
                        </a:rPr>
                        <a:t> </a:t>
                      </a:r>
                    </a:p>
                  </a:txBody>
                  <a:tcPr marL="5463" marR="5463" marT="54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468867"/>
                  </a:ext>
                </a:extLst>
              </a:tr>
            </a:tbl>
          </a:graphicData>
        </a:graphic>
      </p:graphicFrame>
      <p:sp>
        <p:nvSpPr>
          <p:cNvPr id="6" name="Rectangle 5">
            <a:extLst>
              <a:ext uri="{FF2B5EF4-FFF2-40B4-BE49-F238E27FC236}">
                <a16:creationId xmlns:a16="http://schemas.microsoft.com/office/drawing/2014/main" id="{B6FB68E4-2BF8-8209-4756-BA570ED7B54E}"/>
              </a:ext>
            </a:extLst>
          </p:cNvPr>
          <p:cNvSpPr/>
          <p:nvPr/>
        </p:nvSpPr>
        <p:spPr>
          <a:xfrm>
            <a:off x="937430" y="6314368"/>
            <a:ext cx="531029" cy="280108"/>
          </a:xfrm>
          <a:prstGeom prst="rect">
            <a:avLst/>
          </a:prstGeom>
          <a:solidFill>
            <a:srgbClr val="0872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96EE13-7800-804A-AF78-AFEFB5767919}"/>
              </a:ext>
            </a:extLst>
          </p:cNvPr>
          <p:cNvSpPr/>
          <p:nvPr/>
        </p:nvSpPr>
        <p:spPr>
          <a:xfrm>
            <a:off x="2838028" y="6330418"/>
            <a:ext cx="531029" cy="280108"/>
          </a:xfrm>
          <a:prstGeom prst="rect">
            <a:avLst/>
          </a:prstGeom>
          <a:solidFill>
            <a:srgbClr val="F7A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89A0C2-BFA5-66B5-BFBD-65EA61A64FAD}"/>
              </a:ext>
            </a:extLst>
          </p:cNvPr>
          <p:cNvSpPr/>
          <p:nvPr/>
        </p:nvSpPr>
        <p:spPr>
          <a:xfrm>
            <a:off x="3798318" y="1859454"/>
            <a:ext cx="1605454" cy="3975942"/>
          </a:xfrm>
          <a:prstGeom prst="rect">
            <a:avLst/>
          </a:prstGeom>
          <a:solidFill>
            <a:schemeClr val="bg1">
              <a:lumMod val="65000"/>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F3EA986F-911E-E0CB-EA2A-3D80A51AC9F6}"/>
              </a:ext>
            </a:extLst>
          </p:cNvPr>
          <p:cNvSpPr/>
          <p:nvPr/>
        </p:nvSpPr>
        <p:spPr>
          <a:xfrm>
            <a:off x="7727985" y="5015190"/>
            <a:ext cx="411303" cy="396788"/>
          </a:xfrm>
          <a:prstGeom prst="star5">
            <a:avLst/>
          </a:prstGeom>
          <a:solidFill>
            <a:srgbClr val="F3C3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97B0ECD7-52DF-82D5-23B0-663E21E97C6A}"/>
              </a:ext>
            </a:extLst>
          </p:cNvPr>
          <p:cNvSpPr/>
          <p:nvPr/>
        </p:nvSpPr>
        <p:spPr>
          <a:xfrm>
            <a:off x="6582578" y="4215245"/>
            <a:ext cx="411303" cy="396788"/>
          </a:xfrm>
          <a:prstGeom prst="star5">
            <a:avLst/>
          </a:prstGeom>
          <a:solidFill>
            <a:srgbClr val="F3C3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56DB494A-28C7-95F8-B457-4DD9C0D29DDD}"/>
              </a:ext>
            </a:extLst>
          </p:cNvPr>
          <p:cNvSpPr/>
          <p:nvPr/>
        </p:nvSpPr>
        <p:spPr>
          <a:xfrm>
            <a:off x="6118577" y="4204478"/>
            <a:ext cx="411303" cy="396788"/>
          </a:xfrm>
          <a:prstGeom prst="star5">
            <a:avLst/>
          </a:prstGeom>
          <a:solidFill>
            <a:srgbClr val="F3C3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2C62C863-4847-51B7-7853-614BEA75257F}"/>
              </a:ext>
            </a:extLst>
          </p:cNvPr>
          <p:cNvSpPr/>
          <p:nvPr/>
        </p:nvSpPr>
        <p:spPr>
          <a:xfrm>
            <a:off x="4527508" y="6294481"/>
            <a:ext cx="411303" cy="396788"/>
          </a:xfrm>
          <a:prstGeom prst="star5">
            <a:avLst/>
          </a:prstGeom>
          <a:solidFill>
            <a:srgbClr val="F3C31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0">
            <a:extLst>
              <a:ext uri="{FF2B5EF4-FFF2-40B4-BE49-F238E27FC236}">
                <a16:creationId xmlns:a16="http://schemas.microsoft.com/office/drawing/2014/main" id="{B3AB08A9-A9C2-A451-9831-C7D3814B38A2}"/>
              </a:ext>
            </a:extLst>
          </p:cNvPr>
          <p:cNvSpPr txBox="1">
            <a:spLocks/>
          </p:cNvSpPr>
          <p:nvPr/>
        </p:nvSpPr>
        <p:spPr>
          <a:xfrm>
            <a:off x="1468459" y="6272996"/>
            <a:ext cx="1224619" cy="424607"/>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dirty="0"/>
              <a:t>Blue: Technical Work</a:t>
            </a:r>
          </a:p>
        </p:txBody>
      </p:sp>
      <p:sp>
        <p:nvSpPr>
          <p:cNvPr id="16" name="Content Placeholder 20">
            <a:extLst>
              <a:ext uri="{FF2B5EF4-FFF2-40B4-BE49-F238E27FC236}">
                <a16:creationId xmlns:a16="http://schemas.microsoft.com/office/drawing/2014/main" id="{5E4AA756-4D60-9BC4-8250-CC2744C1FC6E}"/>
              </a:ext>
            </a:extLst>
          </p:cNvPr>
          <p:cNvSpPr txBox="1">
            <a:spLocks/>
          </p:cNvSpPr>
          <p:nvPr/>
        </p:nvSpPr>
        <p:spPr>
          <a:xfrm>
            <a:off x="3389151" y="6250618"/>
            <a:ext cx="1496003" cy="575460"/>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dirty="0"/>
              <a:t>Orange: Engagement</a:t>
            </a:r>
          </a:p>
        </p:txBody>
      </p:sp>
      <p:sp>
        <p:nvSpPr>
          <p:cNvPr id="17" name="Content Placeholder 20">
            <a:extLst>
              <a:ext uri="{FF2B5EF4-FFF2-40B4-BE49-F238E27FC236}">
                <a16:creationId xmlns:a16="http://schemas.microsoft.com/office/drawing/2014/main" id="{A9996309-571A-B00B-5B10-8D21AF9FABF6}"/>
              </a:ext>
            </a:extLst>
          </p:cNvPr>
          <p:cNvSpPr txBox="1">
            <a:spLocks/>
          </p:cNvSpPr>
          <p:nvPr/>
        </p:nvSpPr>
        <p:spPr>
          <a:xfrm>
            <a:off x="4905248" y="6300784"/>
            <a:ext cx="1496003" cy="575460"/>
          </a:xfrm>
          <a:prstGeom prst="rect">
            <a:avLst/>
          </a:prstGeom>
        </p:spPr>
        <p:txBody>
          <a:bodyPr vert="horz" lIns="91440" tIns="45720" rIns="91440" bIns="45720" rtlCol="0">
            <a:noAutofit/>
          </a:bodyPr>
          <a:lstStyle>
            <a:lvl1pPr marL="228600" indent="-228600" algn="l" defTabSz="914400" rtl="0" eaLnBrk="1" latinLnBrk="0" hangingPunct="1">
              <a:lnSpc>
                <a:spcPts val="316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316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316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316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dirty="0"/>
              <a:t>Star: PC and Council Touch Point</a:t>
            </a:r>
          </a:p>
        </p:txBody>
      </p:sp>
    </p:spTree>
    <p:extLst>
      <p:ext uri="{BB962C8B-B14F-4D97-AF65-F5344CB8AC3E}">
        <p14:creationId xmlns:p14="http://schemas.microsoft.com/office/powerpoint/2010/main" val="127459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C3F24-1435-7043-8700-C6DA935A799D}"/>
              </a:ext>
            </a:extLst>
          </p:cNvPr>
          <p:cNvSpPr>
            <a:spLocks noGrp="1"/>
          </p:cNvSpPr>
          <p:nvPr>
            <p:ph type="sldNum" sz="quarter" idx="12"/>
          </p:nvPr>
        </p:nvSpPr>
        <p:spPr>
          <a:xfrm>
            <a:off x="169334" y="6405952"/>
            <a:ext cx="2743200" cy="365125"/>
          </a:xfrm>
        </p:spPr>
        <p:txBody>
          <a:bodyPr/>
          <a:lstStyle/>
          <a:p>
            <a:pPr algn="l"/>
            <a:fld id="{0F43753A-820F-4E4C-808D-1184121AF949}" type="slidenum">
              <a:rPr lang="en-US" smtClean="0"/>
              <a:pPr algn="l"/>
              <a:t>25</a:t>
            </a:fld>
            <a:endParaRPr lang="en-US"/>
          </a:p>
        </p:txBody>
      </p:sp>
      <p:pic>
        <p:nvPicPr>
          <p:cNvPr id="5" name="Picture 4">
            <a:extLst>
              <a:ext uri="{FF2B5EF4-FFF2-40B4-BE49-F238E27FC236}">
                <a16:creationId xmlns:a16="http://schemas.microsoft.com/office/drawing/2014/main" id="{BECB232A-758A-5D49-BE76-1FDE186AA03B}"/>
              </a:ext>
            </a:extLst>
          </p:cNvPr>
          <p:cNvPicPr>
            <a:picLocks noChangeAspect="1"/>
          </p:cNvPicPr>
          <p:nvPr/>
        </p:nvPicPr>
        <p:blipFill>
          <a:blip r:embed="rId2"/>
          <a:srcRect t="7812" b="7812"/>
          <a:stretch/>
        </p:blipFill>
        <p:spPr>
          <a:xfrm>
            <a:off x="0" y="1"/>
            <a:ext cx="12191999" cy="6858000"/>
          </a:xfrm>
          <a:prstGeom prst="rect">
            <a:avLst/>
          </a:prstGeom>
        </p:spPr>
      </p:pic>
    </p:spTree>
    <p:extLst>
      <p:ext uri="{BB962C8B-B14F-4D97-AF65-F5344CB8AC3E}">
        <p14:creationId xmlns:p14="http://schemas.microsoft.com/office/powerpoint/2010/main" val="288997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325563"/>
          </a:xfrm>
        </p:spPr>
        <p:txBody>
          <a:bodyPr/>
          <a:lstStyle/>
          <a:p>
            <a:r>
              <a:rPr lang="en-US" dirty="0"/>
              <a:t>Climate Element</a:t>
            </a:r>
          </a:p>
        </p:txBody>
      </p:sp>
      <p:sp>
        <p:nvSpPr>
          <p:cNvPr id="3" name="Content Placeholder 2">
            <a:extLst>
              <a:ext uri="{FF2B5EF4-FFF2-40B4-BE49-F238E27FC236}">
                <a16:creationId xmlns:a16="http://schemas.microsoft.com/office/drawing/2014/main" id="{A51C3B62-17ED-F74C-8E8E-1D52EDD47101}"/>
              </a:ext>
            </a:extLst>
          </p:cNvPr>
          <p:cNvSpPr>
            <a:spLocks noGrp="1"/>
          </p:cNvSpPr>
          <p:nvPr>
            <p:ph idx="1"/>
          </p:nvPr>
        </p:nvSpPr>
        <p:spPr>
          <a:xfrm>
            <a:off x="838199" y="1690688"/>
            <a:ext cx="10257263" cy="4715264"/>
          </a:xfrm>
        </p:spPr>
        <p:txBody>
          <a:bodyPr/>
          <a:lstStyle/>
          <a:p>
            <a:pPr marL="457200" lvl="1" indent="0">
              <a:buNone/>
            </a:pPr>
            <a:r>
              <a:rPr lang="en-US" dirty="0"/>
              <a:t>Per the mandate from HB-1181, the city will create a new climate element that contains two sub-elements:</a:t>
            </a:r>
          </a:p>
          <a:p>
            <a:pPr lvl="1"/>
            <a:r>
              <a:rPr lang="en-US" dirty="0"/>
              <a:t>GHG Emissions Reduction Sub-element (Mitigation)</a:t>
            </a:r>
          </a:p>
          <a:p>
            <a:pPr lvl="1"/>
            <a:r>
              <a:rPr lang="en-US" dirty="0"/>
              <a:t>Climate Resiliency Sub-Element (Adaptation)</a:t>
            </a:r>
          </a:p>
          <a:p>
            <a:pPr marL="457200" lvl="1" indent="0">
              <a:buNone/>
            </a:pPr>
            <a:endParaRPr lang="en-US" dirty="0"/>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3</a:t>
            </a:fld>
            <a:endParaRPr lang="en-US" dirty="0"/>
          </a:p>
        </p:txBody>
      </p:sp>
    </p:spTree>
    <p:extLst>
      <p:ext uri="{BB962C8B-B14F-4D97-AF65-F5344CB8AC3E}">
        <p14:creationId xmlns:p14="http://schemas.microsoft.com/office/powerpoint/2010/main" val="341173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6"/>
            <a:ext cx="10515600" cy="872660"/>
          </a:xfrm>
        </p:spPr>
        <p:txBody>
          <a:bodyPr/>
          <a:lstStyle/>
          <a:p>
            <a:r>
              <a:rPr lang="en-US" dirty="0"/>
              <a:t>Climate Element</a:t>
            </a:r>
          </a:p>
        </p:txBody>
      </p:sp>
      <p:pic>
        <p:nvPicPr>
          <p:cNvPr id="5" name="Content Placeholder 4">
            <a:extLst>
              <a:ext uri="{FF2B5EF4-FFF2-40B4-BE49-F238E27FC236}">
                <a16:creationId xmlns:a16="http://schemas.microsoft.com/office/drawing/2014/main" id="{1A118492-286C-484D-81E0-A77CFB928C75}"/>
              </a:ext>
            </a:extLst>
          </p:cNvPr>
          <p:cNvPicPr>
            <a:picLocks noGrp="1" noChangeAspect="1"/>
          </p:cNvPicPr>
          <p:nvPr>
            <p:ph idx="1"/>
          </p:nvPr>
        </p:nvPicPr>
        <p:blipFill>
          <a:blip r:embed="rId3"/>
          <a:stretch>
            <a:fillRect/>
          </a:stretch>
        </p:blipFill>
        <p:spPr>
          <a:xfrm>
            <a:off x="2243491" y="1545722"/>
            <a:ext cx="7154766" cy="4714875"/>
          </a:xfrm>
          <a:prstGeom prst="rect">
            <a:avLst/>
          </a:prstGeom>
        </p:spPr>
      </p:pic>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4</a:t>
            </a:fld>
            <a:endParaRPr lang="en-US" dirty="0"/>
          </a:p>
        </p:txBody>
      </p:sp>
    </p:spTree>
    <p:extLst>
      <p:ext uri="{BB962C8B-B14F-4D97-AF65-F5344CB8AC3E}">
        <p14:creationId xmlns:p14="http://schemas.microsoft.com/office/powerpoint/2010/main" val="128211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035241"/>
          </a:xfrm>
        </p:spPr>
        <p:txBody>
          <a:bodyPr/>
          <a:lstStyle/>
          <a:p>
            <a:r>
              <a:rPr lang="en-US" dirty="0"/>
              <a:t>Thurston Climate Mitigation Plan </a:t>
            </a: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5</a:t>
            </a:fld>
            <a:endParaRPr lang="en-US" dirty="0"/>
          </a:p>
        </p:txBody>
      </p:sp>
      <p:sp>
        <p:nvSpPr>
          <p:cNvPr id="6" name="Content Placeholder 5">
            <a:extLst>
              <a:ext uri="{FF2B5EF4-FFF2-40B4-BE49-F238E27FC236}">
                <a16:creationId xmlns:a16="http://schemas.microsoft.com/office/drawing/2014/main" id="{EF23861A-311D-4222-8B64-F13CDCC4724E}"/>
              </a:ext>
            </a:extLst>
          </p:cNvPr>
          <p:cNvSpPr>
            <a:spLocks noGrp="1"/>
          </p:cNvSpPr>
          <p:nvPr>
            <p:ph idx="1"/>
          </p:nvPr>
        </p:nvSpPr>
        <p:spPr>
          <a:xfrm>
            <a:off x="693233" y="1535982"/>
            <a:ext cx="10515599" cy="4117686"/>
          </a:xfrm>
        </p:spPr>
        <p:txBody>
          <a:bodyPr/>
          <a:lstStyle/>
          <a:p>
            <a:r>
              <a:rPr lang="en-US" dirty="0"/>
              <a:t>In 2009, Lacey completed the Carbon Reduction and Resiliency Plan (CR2), which identified climate risks to the city and outlined actions to mitigate those impacts through preparedness and greenhouse gas reductions. The Lacey City Council adopted the CR2 plan as an appendix to the Lacey Comprehensive Plan in 2016.</a:t>
            </a:r>
          </a:p>
          <a:p>
            <a:pPr marL="0" indent="0">
              <a:buNone/>
            </a:pPr>
            <a:endParaRPr lang="en-US" dirty="0"/>
          </a:p>
          <a:p>
            <a:r>
              <a:rPr lang="en-US" dirty="0"/>
              <a:t>In 2013, TRPC adopted Sustainable Thurston, which set a priority goal for the Thurston region to “move toward carbon neutrality,” and identified “find resources to work on climate change” as a first action step. </a:t>
            </a:r>
          </a:p>
          <a:p>
            <a:pPr marL="0" indent="0">
              <a:buNone/>
            </a:pPr>
            <a:endParaRPr lang="en-US" dirty="0"/>
          </a:p>
        </p:txBody>
      </p:sp>
    </p:spTree>
    <p:extLst>
      <p:ext uri="{BB962C8B-B14F-4D97-AF65-F5344CB8AC3E}">
        <p14:creationId xmlns:p14="http://schemas.microsoft.com/office/powerpoint/2010/main" val="59370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035241"/>
          </a:xfrm>
        </p:spPr>
        <p:txBody>
          <a:bodyPr/>
          <a:lstStyle/>
          <a:p>
            <a:r>
              <a:rPr lang="en-US" dirty="0"/>
              <a:t>GHG Sub-element Requirements</a:t>
            </a: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6</a:t>
            </a:fld>
            <a:endParaRPr lang="en-US" dirty="0"/>
          </a:p>
        </p:txBody>
      </p:sp>
      <p:sp>
        <p:nvSpPr>
          <p:cNvPr id="6" name="Content Placeholder 5">
            <a:extLst>
              <a:ext uri="{FF2B5EF4-FFF2-40B4-BE49-F238E27FC236}">
                <a16:creationId xmlns:a16="http://schemas.microsoft.com/office/drawing/2014/main" id="{EF23861A-311D-4222-8B64-F13CDCC4724E}"/>
              </a:ext>
            </a:extLst>
          </p:cNvPr>
          <p:cNvSpPr>
            <a:spLocks noGrp="1"/>
          </p:cNvSpPr>
          <p:nvPr>
            <p:ph idx="1"/>
          </p:nvPr>
        </p:nvSpPr>
        <p:spPr>
          <a:xfrm>
            <a:off x="693233" y="1535982"/>
            <a:ext cx="10515599" cy="4117686"/>
          </a:xfrm>
        </p:spPr>
        <p:txBody>
          <a:bodyPr/>
          <a:lstStyle/>
          <a:p>
            <a:r>
              <a:rPr lang="en-US" dirty="0"/>
              <a:t>Requirement 1: Result in reductions in overall greenhouse gas emissions generated by transportation and land use within the jurisdiction but without increasing emissions elsewhere in Washington:</a:t>
            </a:r>
          </a:p>
          <a:p>
            <a:r>
              <a:rPr lang="en-US" dirty="0"/>
              <a:t>Requirement 2: Result in reductions in per capita vehicle miles traveled within the jurisdiction but without increasing greenhouse gas emissions elsewhere in Washington; and,</a:t>
            </a:r>
          </a:p>
          <a:p>
            <a:r>
              <a:rPr lang="en-US" dirty="0"/>
              <a:t>Requirement 3: Prioritize reductions that benefit overburdened communities in order to maximize the co-benefits of reduced air pollution and environmental justice.</a:t>
            </a:r>
          </a:p>
        </p:txBody>
      </p:sp>
    </p:spTree>
    <p:extLst>
      <p:ext uri="{BB962C8B-B14F-4D97-AF65-F5344CB8AC3E}">
        <p14:creationId xmlns:p14="http://schemas.microsoft.com/office/powerpoint/2010/main" val="383349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D038-B485-9F4C-A8F5-D605B0B99CED}"/>
              </a:ext>
            </a:extLst>
          </p:cNvPr>
          <p:cNvSpPr>
            <a:spLocks noGrp="1"/>
          </p:cNvSpPr>
          <p:nvPr>
            <p:ph type="title"/>
          </p:nvPr>
        </p:nvSpPr>
        <p:spPr>
          <a:xfrm>
            <a:off x="838200" y="365125"/>
            <a:ext cx="10515600" cy="1325563"/>
          </a:xfrm>
        </p:spPr>
        <p:txBody>
          <a:bodyPr/>
          <a:lstStyle/>
          <a:p>
            <a:r>
              <a:rPr lang="en-US" dirty="0"/>
              <a:t>Interdepartmental Climate Team</a:t>
            </a:r>
          </a:p>
        </p:txBody>
      </p:sp>
      <p:sp>
        <p:nvSpPr>
          <p:cNvPr id="3" name="Content Placeholder 2">
            <a:extLst>
              <a:ext uri="{FF2B5EF4-FFF2-40B4-BE49-F238E27FC236}">
                <a16:creationId xmlns:a16="http://schemas.microsoft.com/office/drawing/2014/main" id="{A51C3B62-17ED-F74C-8E8E-1D52EDD47101}"/>
              </a:ext>
            </a:extLst>
          </p:cNvPr>
          <p:cNvSpPr>
            <a:spLocks noGrp="1"/>
          </p:cNvSpPr>
          <p:nvPr>
            <p:ph idx="1"/>
          </p:nvPr>
        </p:nvSpPr>
        <p:spPr>
          <a:xfrm>
            <a:off x="838199" y="1690688"/>
            <a:ext cx="10257263" cy="4715264"/>
          </a:xfrm>
        </p:spPr>
        <p:txBody>
          <a:bodyPr/>
          <a:lstStyle/>
          <a:p>
            <a:pPr marL="0" lvl="1" indent="0">
              <a:lnSpc>
                <a:spcPct val="100000"/>
              </a:lnSpc>
              <a:spcBef>
                <a:spcPts val="0"/>
              </a:spcBef>
              <a:buNone/>
            </a:pPr>
            <a:r>
              <a:rPr lang="en-US" dirty="0"/>
              <a:t>This team is comprised of various city departments and will work on editing, creating, and approving goals/policies for adoption to the comprehensive plan. </a:t>
            </a:r>
          </a:p>
          <a:p>
            <a:pPr marL="342900" lvl="1" indent="-342900">
              <a:lnSpc>
                <a:spcPct val="100000"/>
              </a:lnSpc>
              <a:spcBef>
                <a:spcPts val="0"/>
              </a:spcBef>
            </a:pPr>
            <a:r>
              <a:rPr lang="en-US" dirty="0"/>
              <a:t>Public Works</a:t>
            </a:r>
          </a:p>
          <a:p>
            <a:pPr marL="342900" lvl="1" indent="-342900">
              <a:lnSpc>
                <a:spcPct val="100000"/>
              </a:lnSpc>
              <a:spcBef>
                <a:spcPts val="0"/>
              </a:spcBef>
            </a:pPr>
            <a:r>
              <a:rPr lang="en-US" dirty="0"/>
              <a:t>City Managers Office</a:t>
            </a:r>
          </a:p>
          <a:p>
            <a:pPr marL="342900" lvl="1" indent="-342900">
              <a:lnSpc>
                <a:spcPct val="100000"/>
              </a:lnSpc>
              <a:spcBef>
                <a:spcPts val="0"/>
              </a:spcBef>
            </a:pPr>
            <a:r>
              <a:rPr lang="en-US" dirty="0"/>
              <a:t>CED </a:t>
            </a:r>
          </a:p>
          <a:p>
            <a:pPr marL="342900" lvl="1" indent="-342900">
              <a:lnSpc>
                <a:spcPct val="100000"/>
              </a:lnSpc>
              <a:spcBef>
                <a:spcPts val="0"/>
              </a:spcBef>
            </a:pPr>
            <a:r>
              <a:rPr lang="en-US" dirty="0"/>
              <a:t>Parks and Recreation</a:t>
            </a:r>
          </a:p>
          <a:p>
            <a:pPr marL="342900" lvl="1" indent="-342900">
              <a:lnSpc>
                <a:spcPct val="100000"/>
              </a:lnSpc>
              <a:spcBef>
                <a:spcPts val="0"/>
              </a:spcBef>
            </a:pPr>
            <a:r>
              <a:rPr lang="en-US" dirty="0"/>
              <a:t>Facilities </a:t>
            </a:r>
          </a:p>
          <a:p>
            <a:pPr marL="342900" lvl="1" indent="-342900">
              <a:lnSpc>
                <a:spcPct val="100000"/>
              </a:lnSpc>
              <a:spcBef>
                <a:spcPts val="0"/>
              </a:spcBef>
            </a:pPr>
            <a:r>
              <a:rPr lang="en-US" dirty="0"/>
              <a:t>Emergency Management </a:t>
            </a:r>
          </a:p>
        </p:txBody>
      </p:sp>
      <p:sp>
        <p:nvSpPr>
          <p:cNvPr id="4" name="Slide Number Placeholder 3">
            <a:extLst>
              <a:ext uri="{FF2B5EF4-FFF2-40B4-BE49-F238E27FC236}">
                <a16:creationId xmlns:a16="http://schemas.microsoft.com/office/drawing/2014/main" id="{0BEDEFF8-BF70-A644-B9F8-78407866800A}"/>
              </a:ext>
            </a:extLst>
          </p:cNvPr>
          <p:cNvSpPr>
            <a:spLocks noGrp="1"/>
          </p:cNvSpPr>
          <p:nvPr>
            <p:ph type="sldNum" sz="quarter" idx="12"/>
          </p:nvPr>
        </p:nvSpPr>
        <p:spPr>
          <a:xfrm>
            <a:off x="838200" y="6405952"/>
            <a:ext cx="2743200" cy="365125"/>
          </a:xfrm>
        </p:spPr>
        <p:txBody>
          <a:bodyPr/>
          <a:lstStyle/>
          <a:p>
            <a:fld id="{0F43753A-820F-4E4C-808D-1184121AF949}" type="slidenum">
              <a:rPr lang="en-US" smtClean="0"/>
              <a:pPr/>
              <a:t>7</a:t>
            </a:fld>
            <a:endParaRPr lang="en-US" dirty="0"/>
          </a:p>
        </p:txBody>
      </p:sp>
    </p:spTree>
    <p:extLst>
      <p:ext uri="{BB962C8B-B14F-4D97-AF65-F5344CB8AC3E}">
        <p14:creationId xmlns:p14="http://schemas.microsoft.com/office/powerpoint/2010/main" val="78376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1513-3A00-B79E-749F-09221578811F}"/>
              </a:ext>
            </a:extLst>
          </p:cNvPr>
          <p:cNvSpPr>
            <a:spLocks noGrp="1"/>
          </p:cNvSpPr>
          <p:nvPr>
            <p:ph type="title"/>
          </p:nvPr>
        </p:nvSpPr>
        <p:spPr/>
        <p:txBody>
          <a:bodyPr/>
          <a:lstStyle/>
          <a:p>
            <a:r>
              <a:rPr lang="en-US" dirty="0"/>
              <a:t>2022 Thurston County GHG Inventory</a:t>
            </a:r>
          </a:p>
        </p:txBody>
      </p:sp>
      <p:sp>
        <p:nvSpPr>
          <p:cNvPr id="5" name="Slide Number Placeholder 4">
            <a:extLst>
              <a:ext uri="{FF2B5EF4-FFF2-40B4-BE49-F238E27FC236}">
                <a16:creationId xmlns:a16="http://schemas.microsoft.com/office/drawing/2014/main" id="{AED53D2C-F476-ACA6-11D3-070AA3D2DAA8}"/>
              </a:ext>
            </a:extLst>
          </p:cNvPr>
          <p:cNvSpPr>
            <a:spLocks noGrp="1"/>
          </p:cNvSpPr>
          <p:nvPr>
            <p:ph type="sldNum" sz="quarter" idx="12"/>
          </p:nvPr>
        </p:nvSpPr>
        <p:spPr/>
        <p:txBody>
          <a:bodyPr/>
          <a:lstStyle/>
          <a:p>
            <a:fld id="{0F43753A-820F-4E4C-808D-1184121AF949}" type="slidenum">
              <a:rPr lang="en-US" smtClean="0"/>
              <a:pPr/>
              <a:t>8</a:t>
            </a:fld>
            <a:endParaRPr lang="en-US" dirty="0"/>
          </a:p>
        </p:txBody>
      </p:sp>
      <p:pic>
        <p:nvPicPr>
          <p:cNvPr id="1026" name="Picture 2" descr="Thurston Climate Mitigation Collaborative 2022 GHG Inventory">
            <a:extLst>
              <a:ext uri="{FF2B5EF4-FFF2-40B4-BE49-F238E27FC236}">
                <a16:creationId xmlns:a16="http://schemas.microsoft.com/office/drawing/2014/main" id="{0E959D39-625F-46D9-8C90-0FA18E1EA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502" y="1501775"/>
            <a:ext cx="7482996"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3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1513-3A00-B79E-749F-09221578811F}"/>
              </a:ext>
            </a:extLst>
          </p:cNvPr>
          <p:cNvSpPr>
            <a:spLocks noGrp="1"/>
          </p:cNvSpPr>
          <p:nvPr>
            <p:ph type="title"/>
          </p:nvPr>
        </p:nvSpPr>
        <p:spPr/>
        <p:txBody>
          <a:bodyPr/>
          <a:lstStyle/>
          <a:p>
            <a:r>
              <a:rPr lang="en-US" dirty="0"/>
              <a:t>TCMP Goals</a:t>
            </a:r>
          </a:p>
        </p:txBody>
      </p:sp>
      <p:sp>
        <p:nvSpPr>
          <p:cNvPr id="5" name="Slide Number Placeholder 4">
            <a:extLst>
              <a:ext uri="{FF2B5EF4-FFF2-40B4-BE49-F238E27FC236}">
                <a16:creationId xmlns:a16="http://schemas.microsoft.com/office/drawing/2014/main" id="{AED53D2C-F476-ACA6-11D3-070AA3D2DAA8}"/>
              </a:ext>
            </a:extLst>
          </p:cNvPr>
          <p:cNvSpPr>
            <a:spLocks noGrp="1"/>
          </p:cNvSpPr>
          <p:nvPr>
            <p:ph type="sldNum" sz="quarter" idx="12"/>
          </p:nvPr>
        </p:nvSpPr>
        <p:spPr/>
        <p:txBody>
          <a:bodyPr/>
          <a:lstStyle/>
          <a:p>
            <a:fld id="{0F43753A-820F-4E4C-808D-1184121AF949}" type="slidenum">
              <a:rPr lang="en-US" smtClean="0"/>
              <a:pPr/>
              <a:t>9</a:t>
            </a:fld>
            <a:endParaRPr lang="en-US" dirty="0"/>
          </a:p>
        </p:txBody>
      </p:sp>
      <p:pic>
        <p:nvPicPr>
          <p:cNvPr id="3" name="Picture 2">
            <a:extLst>
              <a:ext uri="{FF2B5EF4-FFF2-40B4-BE49-F238E27FC236}">
                <a16:creationId xmlns:a16="http://schemas.microsoft.com/office/drawing/2014/main" id="{FA901150-AAD5-4168-A5F5-31DEDFB18DF0}"/>
              </a:ext>
            </a:extLst>
          </p:cNvPr>
          <p:cNvPicPr>
            <a:picLocks noChangeAspect="1"/>
          </p:cNvPicPr>
          <p:nvPr/>
        </p:nvPicPr>
        <p:blipFill>
          <a:blip r:embed="rId3"/>
          <a:stretch>
            <a:fillRect/>
          </a:stretch>
        </p:blipFill>
        <p:spPr>
          <a:xfrm>
            <a:off x="1228699" y="1556874"/>
            <a:ext cx="9390605" cy="4576297"/>
          </a:xfrm>
          <a:prstGeom prst="rect">
            <a:avLst/>
          </a:prstGeom>
        </p:spPr>
      </p:pic>
    </p:spTree>
    <p:extLst>
      <p:ext uri="{BB962C8B-B14F-4D97-AF65-F5344CB8AC3E}">
        <p14:creationId xmlns:p14="http://schemas.microsoft.com/office/powerpoint/2010/main" val="1521881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4c3851-ff28-4ddb-828a-e6c6a9d5fa79" xsi:nil="true"/>
    <lcf76f155ced4ddcb4097134ff3c332f xmlns="a4a02cf7-5cb9-449d-9578-56e134fee2ac">
      <Terms xmlns="http://schemas.microsoft.com/office/infopath/2007/PartnerControls"/>
    </lcf76f155ced4ddcb4097134ff3c332f>
    <da43f878ca754e69b6716cd9708c6673 xmlns="a4a02cf7-5cb9-449d-9578-56e134fee2ac">
      <Terms xmlns="http://schemas.microsoft.com/office/infopath/2007/PartnerControls"/>
    </da43f878ca754e69b6716cd9708c6673>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A5866B00BB044D8055A452FB9B791F" ma:contentTypeVersion="15" ma:contentTypeDescription="Create a new document." ma:contentTypeScope="" ma:versionID="15fe77ff7c8fdf72d2432c4b26327116">
  <xsd:schema xmlns:xsd="http://www.w3.org/2001/XMLSchema" xmlns:xs="http://www.w3.org/2001/XMLSchema" xmlns:p="http://schemas.microsoft.com/office/2006/metadata/properties" xmlns:ns2="a4a02cf7-5cb9-449d-9578-56e134fee2ac" xmlns:ns3="fd4c3851-ff28-4ddb-828a-e6c6a9d5fa79" targetNamespace="http://schemas.microsoft.com/office/2006/metadata/properties" ma:root="true" ma:fieldsID="56dfb1f3df6860bc33b6335f37ca5ac8" ns2:_="" ns3:_="">
    <xsd:import namespace="a4a02cf7-5cb9-449d-9578-56e134fee2ac"/>
    <xsd:import namespace="fd4c3851-ff28-4ddb-828a-e6c6a9d5fa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da43f878ca754e69b6716cd9708c667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02cf7-5cb9-449d-9578-56e134fee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c3e1d2a-d69f-4f06-8d0a-aab2fdd6e9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da43f878ca754e69b6716cd9708c6673" ma:index="22" ma:taxonomy="true" ma:internalName="da43f878ca754e69b6716cd9708c6673" ma:taxonomyFieldName="Element" ma:displayName="Element" ma:default="" ma:fieldId="{da43f878-ca75-4e69-b671-6cd9708c6673}" ma:taxonomyMulti="true" ma:sspId="5c3e1d2a-d69f-4f06-8d0a-aab2fdd6e988" ma:termSetId="b49f64b3-4722-4336-9a5c-56c326b344d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4c3851-ff28-4ddb-828a-e6c6a9d5fa7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02038a-bf29-46c3-9508-86f071324096}" ma:internalName="TaxCatchAll" ma:showField="CatchAllData" ma:web="fd4c3851-ff28-4ddb-828a-e6c6a9d5f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1F2A25-ACD7-44F5-BED7-37A5EB9AAACD}">
  <ds:schemaRefs>
    <ds:schemaRef ds:uri="http://schemas.microsoft.com/sharepoint/v3/contenttype/forms"/>
  </ds:schemaRefs>
</ds:datastoreItem>
</file>

<file path=customXml/itemProps2.xml><?xml version="1.0" encoding="utf-8"?>
<ds:datastoreItem xmlns:ds="http://schemas.openxmlformats.org/officeDocument/2006/customXml" ds:itemID="{CB6DF628-2E69-4980-B7E8-DA85B67A62E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F13C68F-481D-4624-BBCB-80DB749B9963}"/>
</file>

<file path=docProps/app.xml><?xml version="1.0" encoding="utf-8"?>
<Properties xmlns="http://schemas.openxmlformats.org/officeDocument/2006/extended-properties" xmlns:vt="http://schemas.openxmlformats.org/officeDocument/2006/docPropsVTypes">
  <TotalTime>1795</TotalTime>
  <Words>2099</Words>
  <Application>Microsoft Office PowerPoint</Application>
  <PresentationFormat>Widescreen</PresentationFormat>
  <Paragraphs>437</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Lato</vt:lpstr>
      <vt:lpstr>Muli</vt:lpstr>
      <vt:lpstr>Open Sans</vt:lpstr>
      <vt:lpstr>Office Theme</vt:lpstr>
      <vt:lpstr>Lacey Climate Element</vt:lpstr>
      <vt:lpstr>HB 1181: Climate Change Planning</vt:lpstr>
      <vt:lpstr>Climate Element</vt:lpstr>
      <vt:lpstr>Climate Element</vt:lpstr>
      <vt:lpstr>Thurston Climate Mitigation Plan </vt:lpstr>
      <vt:lpstr>GHG Sub-element Requirements</vt:lpstr>
      <vt:lpstr>Interdepartmental Climate Team</vt:lpstr>
      <vt:lpstr>2022 Thurston County GHG Inventory</vt:lpstr>
      <vt:lpstr>TCMP Goals</vt:lpstr>
      <vt:lpstr>GHG Emissions Reduction Goals</vt:lpstr>
      <vt:lpstr>GHG Sub-element Steps to Adoption</vt:lpstr>
      <vt:lpstr>Lacey Resilience  Sub-Element</vt:lpstr>
      <vt:lpstr>Consultant Team</vt:lpstr>
      <vt:lpstr>Resilience Sub-Element Overview</vt:lpstr>
      <vt:lpstr>Resilience Sub-Element Purpose</vt:lpstr>
      <vt:lpstr>Project Scope</vt:lpstr>
      <vt:lpstr>Workplan</vt:lpstr>
      <vt:lpstr>Work Completed to Date</vt:lpstr>
      <vt:lpstr>Plan and Policy Audit</vt:lpstr>
      <vt:lpstr>Vulnerability and Risk Assessment (in progress)</vt:lpstr>
      <vt:lpstr>Vulnerability and Risk Assessment</vt:lpstr>
      <vt:lpstr>Listening Sessions</vt:lpstr>
      <vt:lpstr>Planning Commission and City Council Input </vt:lpstr>
      <vt:lpstr>Planning Commission and Council Input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Madeleine Salem</dc:creator>
  <cp:lastModifiedBy>Linsey Fields</cp:lastModifiedBy>
  <cp:revision>154</cp:revision>
  <dcterms:created xsi:type="dcterms:W3CDTF">2020-08-10T22:36:50Z</dcterms:created>
  <dcterms:modified xsi:type="dcterms:W3CDTF">2024-12-11T18:57:37Z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0x0101005AA5866B00BB044D8055A452FB9B791F</vt:lpwstr>
  </property>
</Properties>
</file>